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5" r:id="rId2"/>
    <p:sldId id="397" r:id="rId3"/>
    <p:sldId id="402" r:id="rId4"/>
    <p:sldId id="410" r:id="rId5"/>
    <p:sldId id="424" r:id="rId6"/>
    <p:sldId id="420" r:id="rId7"/>
    <p:sldId id="425" r:id="rId8"/>
    <p:sldId id="419" r:id="rId9"/>
    <p:sldId id="412" r:id="rId10"/>
    <p:sldId id="395" r:id="rId11"/>
  </p:sldIdLst>
  <p:sldSz cx="14631988" cy="8231188"/>
  <p:notesSz cx="6858000" cy="9144000"/>
  <p:defaultTextStyle>
    <a:defPPr>
      <a:defRPr lang="en-US"/>
    </a:defPPr>
    <a:lvl1pPr marL="0" algn="l" defTabSz="13064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202" algn="l" defTabSz="13064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403" algn="l" defTabSz="13064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605" algn="l" defTabSz="13064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807" algn="l" defTabSz="13064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6008" algn="l" defTabSz="13064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9210" algn="l" defTabSz="13064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2411" algn="l" defTabSz="13064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5613" algn="l" defTabSz="13064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596">
          <p15:clr>
            <a:srgbClr val="A4A3A4"/>
          </p15:clr>
        </p15:guide>
        <p15:guide id="2" orient="horz" pos="1050">
          <p15:clr>
            <a:srgbClr val="A4A3A4"/>
          </p15:clr>
        </p15:guide>
        <p15:guide id="3" orient="horz" pos="5087">
          <p15:clr>
            <a:srgbClr val="A4A3A4"/>
          </p15:clr>
        </p15:guide>
        <p15:guide id="4" orient="horz" pos="324">
          <p15:clr>
            <a:srgbClr val="A4A3A4"/>
          </p15:clr>
        </p15:guide>
        <p15:guide id="5" orient="horz" pos="3454">
          <p15:clr>
            <a:srgbClr val="A4A3A4"/>
          </p15:clr>
        </p15:guide>
        <p15:guide id="6" orient="horz" pos="4225">
          <p15:clr>
            <a:srgbClr val="A4A3A4"/>
          </p15:clr>
        </p15:guide>
        <p15:guide id="7" orient="horz" pos="3182">
          <p15:clr>
            <a:srgbClr val="A4A3A4"/>
          </p15:clr>
        </p15:guide>
        <p15:guide id="8" orient="horz" pos="4316">
          <p15:clr>
            <a:srgbClr val="A4A3A4"/>
          </p15:clr>
        </p15:guide>
        <p15:guide id="9" pos="299">
          <p15:clr>
            <a:srgbClr val="A4A3A4"/>
          </p15:clr>
        </p15:guide>
        <p15:guide id="10" pos="8917">
          <p15:clr>
            <a:srgbClr val="A4A3A4"/>
          </p15:clr>
        </p15:guide>
        <p15:guide id="11" pos="4608">
          <p15:clr>
            <a:srgbClr val="A4A3A4"/>
          </p15:clr>
        </p15:guide>
        <p15:guide id="12" pos="4779">
          <p15:clr>
            <a:srgbClr val="A4A3A4"/>
          </p15:clr>
        </p15:guide>
        <p15:guide id="13" pos="3474">
          <p15:clr>
            <a:srgbClr val="A4A3A4"/>
          </p15:clr>
        </p15:guide>
        <p15:guide id="14" pos="442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553E"/>
    <a:srgbClr val="F6ACA0"/>
    <a:srgbClr val="F49E90"/>
    <a:srgbClr val="F47264"/>
    <a:srgbClr val="F07F6C"/>
    <a:srgbClr val="ED1B24"/>
    <a:srgbClr val="C79A09"/>
    <a:srgbClr val="7ABBEB"/>
    <a:srgbClr val="7AB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37" autoAdjust="0"/>
    <p:restoredTop sz="91424" autoAdjust="0"/>
  </p:normalViewPr>
  <p:slideViewPr>
    <p:cSldViewPr>
      <p:cViewPr>
        <p:scale>
          <a:sx n="75" d="100"/>
          <a:sy n="75" d="100"/>
        </p:scale>
        <p:origin x="-72" y="870"/>
      </p:cViewPr>
      <p:guideLst>
        <p:guide orient="horz" pos="596"/>
        <p:guide orient="horz" pos="1050"/>
        <p:guide orient="horz" pos="5087"/>
        <p:guide orient="horz" pos="324"/>
        <p:guide orient="horz" pos="3454"/>
        <p:guide orient="horz" pos="4225"/>
        <p:guide orient="horz" pos="3182"/>
        <p:guide orient="horz" pos="4316"/>
        <p:guide pos="299"/>
        <p:guide pos="8917"/>
        <p:guide pos="4608"/>
        <p:guide pos="4779"/>
        <p:guide pos="3474"/>
        <p:guide pos="44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-288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C3D0C-4AB7-48D8-AB29-100C8C9E29CB}" type="datetimeFigureOut">
              <a:rPr lang="en-US" smtClean="0"/>
              <a:pPr/>
              <a:t>22-Jan-19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3AA8B-2986-41D3-8E41-168139DC7A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60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A2813-805D-4956-B6E7-BFDE9B3E4566}" type="datetimeFigureOut">
              <a:rPr lang="en-US" smtClean="0"/>
              <a:pPr/>
              <a:t>22-Jan-19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E8342-5404-47F0-8FEC-CE3CDBE83D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92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0640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3202" algn="l" defTabSz="130640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6403" algn="l" defTabSz="130640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9605" algn="l" defTabSz="130640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12807" algn="l" defTabSz="130640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66008" algn="l" defTabSz="130640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9210" algn="l" defTabSz="130640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2411" algn="l" defTabSz="130640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5613" algn="l" defTabSz="130640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4013" y="3458950"/>
            <a:ext cx="6841672" cy="677108"/>
          </a:xfrm>
        </p:spPr>
        <p:txBody>
          <a:bodyPr wrap="square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14631987" cy="5843786"/>
          </a:xfrm>
          <a:prstGeom prst="rect">
            <a:avLst/>
          </a:prstGeom>
          <a:solidFill>
            <a:srgbClr val="F47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66078" y="3758030"/>
            <a:ext cx="14278708" cy="2063242"/>
            <a:chOff x="166078" y="3780954"/>
            <a:chExt cx="14278708" cy="2063242"/>
          </a:xfrm>
        </p:grpSpPr>
        <p:sp>
          <p:nvSpPr>
            <p:cNvPr id="19" name="Freeform 18"/>
            <p:cNvSpPr/>
            <p:nvPr/>
          </p:nvSpPr>
          <p:spPr>
            <a:xfrm flipH="1">
              <a:off x="1522307" y="3844887"/>
              <a:ext cx="819459" cy="1999309"/>
            </a:xfrm>
            <a:custGeom>
              <a:avLst/>
              <a:gdLst>
                <a:gd name="connsiteX0" fmla="*/ 81643 w 1338943"/>
                <a:gd name="connsiteY0" fmla="*/ 653143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1643 w 1338943"/>
                <a:gd name="connsiteY9" fmla="*/ 653143 h 2841171"/>
                <a:gd name="connsiteX0" fmla="*/ 87993 w 1338943"/>
                <a:gd name="connsiteY0" fmla="*/ 59281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592818 h 2841171"/>
                <a:gd name="connsiteX0" fmla="*/ 87993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611868 h 2841171"/>
                <a:gd name="connsiteX0" fmla="*/ 141968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141968 w 1338943"/>
                <a:gd name="connsiteY9" fmla="*/ 611868 h 284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8943" h="2841171">
                  <a:moveTo>
                    <a:pt x="141968" y="611868"/>
                  </a:moveTo>
                  <a:lnTo>
                    <a:pt x="881743" y="0"/>
                  </a:lnTo>
                  <a:lnTo>
                    <a:pt x="881743" y="2481943"/>
                  </a:lnTo>
                  <a:lnTo>
                    <a:pt x="1338943" y="2465614"/>
                  </a:lnTo>
                  <a:lnTo>
                    <a:pt x="1061357" y="2841171"/>
                  </a:lnTo>
                  <a:lnTo>
                    <a:pt x="0" y="2841171"/>
                  </a:lnTo>
                  <a:lnTo>
                    <a:pt x="195943" y="2465614"/>
                  </a:lnTo>
                  <a:lnTo>
                    <a:pt x="506186" y="2465614"/>
                  </a:lnTo>
                  <a:lnTo>
                    <a:pt x="506186" y="604157"/>
                  </a:lnTo>
                  <a:lnTo>
                    <a:pt x="141968" y="611868"/>
                  </a:lnTo>
                  <a:close/>
                </a:path>
              </a:pathLst>
            </a:custGeom>
            <a:noFill/>
            <a:ln>
              <a:solidFill>
                <a:srgbClr val="F07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16406" y="5330083"/>
              <a:ext cx="705901" cy="514113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F07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166078" y="4333015"/>
              <a:ext cx="618987" cy="1511181"/>
            </a:xfrm>
            <a:custGeom>
              <a:avLst/>
              <a:gdLst>
                <a:gd name="connsiteX0" fmla="*/ 81643 w 1338943"/>
                <a:gd name="connsiteY0" fmla="*/ 653143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1643 w 1338943"/>
                <a:gd name="connsiteY9" fmla="*/ 653143 h 2841171"/>
                <a:gd name="connsiteX0" fmla="*/ 87993 w 1338943"/>
                <a:gd name="connsiteY0" fmla="*/ 59281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592818 h 2841171"/>
                <a:gd name="connsiteX0" fmla="*/ 87993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611868 h 2841171"/>
                <a:gd name="connsiteX0" fmla="*/ 141968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141968 w 1338943"/>
                <a:gd name="connsiteY9" fmla="*/ 611868 h 284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8943" h="2841171">
                  <a:moveTo>
                    <a:pt x="141968" y="611868"/>
                  </a:moveTo>
                  <a:lnTo>
                    <a:pt x="881743" y="0"/>
                  </a:lnTo>
                  <a:lnTo>
                    <a:pt x="881743" y="2481943"/>
                  </a:lnTo>
                  <a:lnTo>
                    <a:pt x="1338943" y="2465614"/>
                  </a:lnTo>
                  <a:lnTo>
                    <a:pt x="1061357" y="2841171"/>
                  </a:lnTo>
                  <a:lnTo>
                    <a:pt x="0" y="2841171"/>
                  </a:lnTo>
                  <a:lnTo>
                    <a:pt x="195943" y="2465614"/>
                  </a:lnTo>
                  <a:lnTo>
                    <a:pt x="506186" y="2465614"/>
                  </a:lnTo>
                  <a:lnTo>
                    <a:pt x="506186" y="604157"/>
                  </a:lnTo>
                  <a:lnTo>
                    <a:pt x="141968" y="611868"/>
                  </a:lnTo>
                  <a:close/>
                </a:path>
              </a:pathLst>
            </a:custGeom>
            <a:solidFill>
              <a:srgbClr val="ED55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370939" y="3780954"/>
              <a:ext cx="845114" cy="2063242"/>
            </a:xfrm>
            <a:custGeom>
              <a:avLst/>
              <a:gdLst>
                <a:gd name="connsiteX0" fmla="*/ 81643 w 1338943"/>
                <a:gd name="connsiteY0" fmla="*/ 653143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1643 w 1338943"/>
                <a:gd name="connsiteY9" fmla="*/ 653143 h 2841171"/>
                <a:gd name="connsiteX0" fmla="*/ 87993 w 1338943"/>
                <a:gd name="connsiteY0" fmla="*/ 59281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592818 h 2841171"/>
                <a:gd name="connsiteX0" fmla="*/ 87993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611868 h 2841171"/>
                <a:gd name="connsiteX0" fmla="*/ 141968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141968 w 1338943"/>
                <a:gd name="connsiteY9" fmla="*/ 611868 h 284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8943" h="2841171">
                  <a:moveTo>
                    <a:pt x="141968" y="611868"/>
                  </a:moveTo>
                  <a:lnTo>
                    <a:pt x="881743" y="0"/>
                  </a:lnTo>
                  <a:lnTo>
                    <a:pt x="881743" y="2481943"/>
                  </a:lnTo>
                  <a:lnTo>
                    <a:pt x="1338943" y="2465614"/>
                  </a:lnTo>
                  <a:lnTo>
                    <a:pt x="1061357" y="2841171"/>
                  </a:lnTo>
                  <a:lnTo>
                    <a:pt x="0" y="2841171"/>
                  </a:lnTo>
                  <a:lnTo>
                    <a:pt x="195943" y="2465614"/>
                  </a:lnTo>
                  <a:lnTo>
                    <a:pt x="506186" y="2465614"/>
                  </a:lnTo>
                  <a:lnTo>
                    <a:pt x="506186" y="604157"/>
                  </a:lnTo>
                  <a:lnTo>
                    <a:pt x="141968" y="611868"/>
                  </a:lnTo>
                  <a:close/>
                </a:path>
              </a:pathLst>
            </a:custGeom>
            <a:noFill/>
            <a:ln>
              <a:solidFill>
                <a:srgbClr val="F07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216053" y="5330083"/>
              <a:ext cx="705901" cy="514113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F07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 rot="5400000">
              <a:off x="3826059" y="5234189"/>
              <a:ext cx="705901" cy="514113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F07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flipH="1">
              <a:off x="4521662" y="4573042"/>
              <a:ext cx="819459" cy="1271154"/>
            </a:xfrm>
            <a:custGeom>
              <a:avLst/>
              <a:gdLst>
                <a:gd name="connsiteX0" fmla="*/ 81643 w 1338943"/>
                <a:gd name="connsiteY0" fmla="*/ 653143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1643 w 1338943"/>
                <a:gd name="connsiteY9" fmla="*/ 653143 h 2841171"/>
                <a:gd name="connsiteX0" fmla="*/ 87993 w 1338943"/>
                <a:gd name="connsiteY0" fmla="*/ 59281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592818 h 2841171"/>
                <a:gd name="connsiteX0" fmla="*/ 87993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611868 h 2841171"/>
                <a:gd name="connsiteX0" fmla="*/ 141968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141968 w 1338943"/>
                <a:gd name="connsiteY9" fmla="*/ 611868 h 284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8943" h="2841171">
                  <a:moveTo>
                    <a:pt x="141968" y="611868"/>
                  </a:moveTo>
                  <a:lnTo>
                    <a:pt x="881743" y="0"/>
                  </a:lnTo>
                  <a:lnTo>
                    <a:pt x="881743" y="2481943"/>
                  </a:lnTo>
                  <a:lnTo>
                    <a:pt x="1338943" y="2465614"/>
                  </a:lnTo>
                  <a:lnTo>
                    <a:pt x="1061357" y="2841171"/>
                  </a:lnTo>
                  <a:lnTo>
                    <a:pt x="0" y="2841171"/>
                  </a:lnTo>
                  <a:lnTo>
                    <a:pt x="195943" y="2465614"/>
                  </a:lnTo>
                  <a:lnTo>
                    <a:pt x="506186" y="2465614"/>
                  </a:lnTo>
                  <a:lnTo>
                    <a:pt x="506186" y="604157"/>
                  </a:lnTo>
                  <a:lnTo>
                    <a:pt x="141968" y="611868"/>
                  </a:lnTo>
                  <a:close/>
                </a:path>
              </a:pathLst>
            </a:custGeom>
            <a:solidFill>
              <a:srgbClr val="F07F6C"/>
            </a:solidFill>
            <a:ln>
              <a:solidFill>
                <a:srgbClr val="F07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6783723" y="3844887"/>
              <a:ext cx="819459" cy="1999309"/>
            </a:xfrm>
            <a:custGeom>
              <a:avLst/>
              <a:gdLst>
                <a:gd name="connsiteX0" fmla="*/ 81643 w 1338943"/>
                <a:gd name="connsiteY0" fmla="*/ 653143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1643 w 1338943"/>
                <a:gd name="connsiteY9" fmla="*/ 653143 h 2841171"/>
                <a:gd name="connsiteX0" fmla="*/ 87993 w 1338943"/>
                <a:gd name="connsiteY0" fmla="*/ 59281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592818 h 2841171"/>
                <a:gd name="connsiteX0" fmla="*/ 87993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611868 h 2841171"/>
                <a:gd name="connsiteX0" fmla="*/ 141968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141968 w 1338943"/>
                <a:gd name="connsiteY9" fmla="*/ 611868 h 284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8943" h="2841171">
                  <a:moveTo>
                    <a:pt x="141968" y="611868"/>
                  </a:moveTo>
                  <a:lnTo>
                    <a:pt x="881743" y="0"/>
                  </a:lnTo>
                  <a:lnTo>
                    <a:pt x="881743" y="2481943"/>
                  </a:lnTo>
                  <a:lnTo>
                    <a:pt x="1338943" y="2465614"/>
                  </a:lnTo>
                  <a:lnTo>
                    <a:pt x="1061357" y="2841171"/>
                  </a:lnTo>
                  <a:lnTo>
                    <a:pt x="0" y="2841171"/>
                  </a:lnTo>
                  <a:lnTo>
                    <a:pt x="195943" y="2465614"/>
                  </a:lnTo>
                  <a:lnTo>
                    <a:pt x="506186" y="2465614"/>
                  </a:lnTo>
                  <a:lnTo>
                    <a:pt x="506186" y="604157"/>
                  </a:lnTo>
                  <a:lnTo>
                    <a:pt x="141968" y="611868"/>
                  </a:lnTo>
                  <a:close/>
                </a:path>
              </a:pathLst>
            </a:custGeom>
            <a:noFill/>
            <a:ln>
              <a:solidFill>
                <a:srgbClr val="F07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077822" y="5330083"/>
              <a:ext cx="705901" cy="514113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F07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5427494" y="4333015"/>
              <a:ext cx="618987" cy="1511181"/>
            </a:xfrm>
            <a:custGeom>
              <a:avLst/>
              <a:gdLst>
                <a:gd name="connsiteX0" fmla="*/ 81643 w 1338943"/>
                <a:gd name="connsiteY0" fmla="*/ 653143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1643 w 1338943"/>
                <a:gd name="connsiteY9" fmla="*/ 653143 h 2841171"/>
                <a:gd name="connsiteX0" fmla="*/ 87993 w 1338943"/>
                <a:gd name="connsiteY0" fmla="*/ 59281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592818 h 2841171"/>
                <a:gd name="connsiteX0" fmla="*/ 87993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611868 h 2841171"/>
                <a:gd name="connsiteX0" fmla="*/ 141968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141968 w 1338943"/>
                <a:gd name="connsiteY9" fmla="*/ 611868 h 284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8943" h="2841171">
                  <a:moveTo>
                    <a:pt x="141968" y="611868"/>
                  </a:moveTo>
                  <a:lnTo>
                    <a:pt x="881743" y="0"/>
                  </a:lnTo>
                  <a:lnTo>
                    <a:pt x="881743" y="2481943"/>
                  </a:lnTo>
                  <a:lnTo>
                    <a:pt x="1338943" y="2465614"/>
                  </a:lnTo>
                  <a:lnTo>
                    <a:pt x="1061357" y="2841171"/>
                  </a:lnTo>
                  <a:lnTo>
                    <a:pt x="0" y="2841171"/>
                  </a:lnTo>
                  <a:lnTo>
                    <a:pt x="195943" y="2465614"/>
                  </a:lnTo>
                  <a:lnTo>
                    <a:pt x="506186" y="2465614"/>
                  </a:lnTo>
                  <a:lnTo>
                    <a:pt x="506186" y="604157"/>
                  </a:lnTo>
                  <a:lnTo>
                    <a:pt x="141968" y="611868"/>
                  </a:lnTo>
                  <a:close/>
                </a:path>
              </a:pathLst>
            </a:custGeom>
            <a:solidFill>
              <a:srgbClr val="F07F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 flipH="1">
              <a:off x="7581555" y="3780954"/>
              <a:ext cx="845114" cy="2063242"/>
            </a:xfrm>
            <a:custGeom>
              <a:avLst/>
              <a:gdLst>
                <a:gd name="connsiteX0" fmla="*/ 81643 w 1338943"/>
                <a:gd name="connsiteY0" fmla="*/ 653143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1643 w 1338943"/>
                <a:gd name="connsiteY9" fmla="*/ 653143 h 2841171"/>
                <a:gd name="connsiteX0" fmla="*/ 87993 w 1338943"/>
                <a:gd name="connsiteY0" fmla="*/ 59281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592818 h 2841171"/>
                <a:gd name="connsiteX0" fmla="*/ 87993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611868 h 2841171"/>
                <a:gd name="connsiteX0" fmla="*/ 141968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141968 w 1338943"/>
                <a:gd name="connsiteY9" fmla="*/ 611868 h 284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8943" h="2841171">
                  <a:moveTo>
                    <a:pt x="141968" y="611868"/>
                  </a:moveTo>
                  <a:lnTo>
                    <a:pt x="881743" y="0"/>
                  </a:lnTo>
                  <a:lnTo>
                    <a:pt x="881743" y="2481943"/>
                  </a:lnTo>
                  <a:lnTo>
                    <a:pt x="1338943" y="2465614"/>
                  </a:lnTo>
                  <a:lnTo>
                    <a:pt x="1061357" y="2841171"/>
                  </a:lnTo>
                  <a:lnTo>
                    <a:pt x="0" y="2841171"/>
                  </a:lnTo>
                  <a:lnTo>
                    <a:pt x="195943" y="2465614"/>
                  </a:lnTo>
                  <a:lnTo>
                    <a:pt x="506186" y="2465614"/>
                  </a:lnTo>
                  <a:lnTo>
                    <a:pt x="506186" y="604157"/>
                  </a:lnTo>
                  <a:lnTo>
                    <a:pt x="141968" y="611868"/>
                  </a:lnTo>
                  <a:close/>
                </a:path>
              </a:pathLst>
            </a:custGeom>
            <a:noFill/>
            <a:ln>
              <a:solidFill>
                <a:srgbClr val="F07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477469" y="5330083"/>
              <a:ext cx="705901" cy="514113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F07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 rot="5400000">
              <a:off x="9087475" y="5234189"/>
              <a:ext cx="705901" cy="514113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F07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 flipH="1">
              <a:off x="9783079" y="3844887"/>
              <a:ext cx="819459" cy="1999309"/>
            </a:xfrm>
            <a:custGeom>
              <a:avLst/>
              <a:gdLst>
                <a:gd name="connsiteX0" fmla="*/ 81643 w 1338943"/>
                <a:gd name="connsiteY0" fmla="*/ 653143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1643 w 1338943"/>
                <a:gd name="connsiteY9" fmla="*/ 653143 h 2841171"/>
                <a:gd name="connsiteX0" fmla="*/ 87993 w 1338943"/>
                <a:gd name="connsiteY0" fmla="*/ 59281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592818 h 2841171"/>
                <a:gd name="connsiteX0" fmla="*/ 87993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611868 h 2841171"/>
                <a:gd name="connsiteX0" fmla="*/ 141968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141968 w 1338943"/>
                <a:gd name="connsiteY9" fmla="*/ 611868 h 284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8943" h="2841171">
                  <a:moveTo>
                    <a:pt x="141968" y="611868"/>
                  </a:moveTo>
                  <a:lnTo>
                    <a:pt x="881743" y="0"/>
                  </a:lnTo>
                  <a:lnTo>
                    <a:pt x="881743" y="2481943"/>
                  </a:lnTo>
                  <a:lnTo>
                    <a:pt x="1338943" y="2465614"/>
                  </a:lnTo>
                  <a:lnTo>
                    <a:pt x="1061357" y="2841171"/>
                  </a:lnTo>
                  <a:lnTo>
                    <a:pt x="0" y="2841171"/>
                  </a:lnTo>
                  <a:lnTo>
                    <a:pt x="195943" y="2465614"/>
                  </a:lnTo>
                  <a:lnTo>
                    <a:pt x="506186" y="2465614"/>
                  </a:lnTo>
                  <a:lnTo>
                    <a:pt x="506186" y="604157"/>
                  </a:lnTo>
                  <a:lnTo>
                    <a:pt x="141968" y="611868"/>
                  </a:lnTo>
                  <a:close/>
                </a:path>
              </a:pathLst>
            </a:custGeom>
            <a:solidFill>
              <a:srgbClr val="F07F6C"/>
            </a:solidFill>
            <a:ln>
              <a:solidFill>
                <a:srgbClr val="F07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 flipH="1">
              <a:off x="12045139" y="3844887"/>
              <a:ext cx="819459" cy="1999309"/>
            </a:xfrm>
            <a:custGeom>
              <a:avLst/>
              <a:gdLst>
                <a:gd name="connsiteX0" fmla="*/ 81643 w 1338943"/>
                <a:gd name="connsiteY0" fmla="*/ 653143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1643 w 1338943"/>
                <a:gd name="connsiteY9" fmla="*/ 653143 h 2841171"/>
                <a:gd name="connsiteX0" fmla="*/ 87993 w 1338943"/>
                <a:gd name="connsiteY0" fmla="*/ 59281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592818 h 2841171"/>
                <a:gd name="connsiteX0" fmla="*/ 87993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611868 h 2841171"/>
                <a:gd name="connsiteX0" fmla="*/ 141968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141968 w 1338943"/>
                <a:gd name="connsiteY9" fmla="*/ 611868 h 284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8943" h="2841171">
                  <a:moveTo>
                    <a:pt x="141968" y="611868"/>
                  </a:moveTo>
                  <a:lnTo>
                    <a:pt x="881743" y="0"/>
                  </a:lnTo>
                  <a:lnTo>
                    <a:pt x="881743" y="2481943"/>
                  </a:lnTo>
                  <a:lnTo>
                    <a:pt x="1338943" y="2465614"/>
                  </a:lnTo>
                  <a:lnTo>
                    <a:pt x="1061357" y="2841171"/>
                  </a:lnTo>
                  <a:lnTo>
                    <a:pt x="0" y="2841171"/>
                  </a:lnTo>
                  <a:lnTo>
                    <a:pt x="195943" y="2465614"/>
                  </a:lnTo>
                  <a:lnTo>
                    <a:pt x="506186" y="2465614"/>
                  </a:lnTo>
                  <a:lnTo>
                    <a:pt x="506186" y="604157"/>
                  </a:lnTo>
                  <a:lnTo>
                    <a:pt x="141968" y="611868"/>
                  </a:lnTo>
                  <a:close/>
                </a:path>
              </a:pathLst>
            </a:custGeom>
            <a:noFill/>
            <a:ln>
              <a:solidFill>
                <a:srgbClr val="F07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1339238" y="5330083"/>
              <a:ext cx="705901" cy="514113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F07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10688910" y="4333015"/>
              <a:ext cx="618987" cy="1511181"/>
            </a:xfrm>
            <a:custGeom>
              <a:avLst/>
              <a:gdLst>
                <a:gd name="connsiteX0" fmla="*/ 81643 w 1338943"/>
                <a:gd name="connsiteY0" fmla="*/ 653143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1643 w 1338943"/>
                <a:gd name="connsiteY9" fmla="*/ 653143 h 2841171"/>
                <a:gd name="connsiteX0" fmla="*/ 87993 w 1338943"/>
                <a:gd name="connsiteY0" fmla="*/ 59281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592818 h 2841171"/>
                <a:gd name="connsiteX0" fmla="*/ 87993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611868 h 2841171"/>
                <a:gd name="connsiteX0" fmla="*/ 141968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141968 w 1338943"/>
                <a:gd name="connsiteY9" fmla="*/ 611868 h 284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8943" h="2841171">
                  <a:moveTo>
                    <a:pt x="141968" y="611868"/>
                  </a:moveTo>
                  <a:lnTo>
                    <a:pt x="881743" y="0"/>
                  </a:lnTo>
                  <a:lnTo>
                    <a:pt x="881743" y="2481943"/>
                  </a:lnTo>
                  <a:lnTo>
                    <a:pt x="1338943" y="2465614"/>
                  </a:lnTo>
                  <a:lnTo>
                    <a:pt x="1061357" y="2841171"/>
                  </a:lnTo>
                  <a:lnTo>
                    <a:pt x="0" y="2841171"/>
                  </a:lnTo>
                  <a:lnTo>
                    <a:pt x="195943" y="2465614"/>
                  </a:lnTo>
                  <a:lnTo>
                    <a:pt x="506186" y="2465614"/>
                  </a:lnTo>
                  <a:lnTo>
                    <a:pt x="506186" y="604157"/>
                  </a:lnTo>
                  <a:lnTo>
                    <a:pt x="141968" y="611868"/>
                  </a:lnTo>
                  <a:close/>
                </a:path>
              </a:pathLst>
            </a:custGeom>
            <a:noFill/>
            <a:ln>
              <a:solidFill>
                <a:srgbClr val="F07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12893771" y="3780954"/>
              <a:ext cx="845114" cy="2063242"/>
            </a:xfrm>
            <a:custGeom>
              <a:avLst/>
              <a:gdLst>
                <a:gd name="connsiteX0" fmla="*/ 81643 w 1338943"/>
                <a:gd name="connsiteY0" fmla="*/ 653143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1643 w 1338943"/>
                <a:gd name="connsiteY9" fmla="*/ 653143 h 2841171"/>
                <a:gd name="connsiteX0" fmla="*/ 87993 w 1338943"/>
                <a:gd name="connsiteY0" fmla="*/ 59281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592818 h 2841171"/>
                <a:gd name="connsiteX0" fmla="*/ 87993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611868 h 2841171"/>
                <a:gd name="connsiteX0" fmla="*/ 141968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141968 w 1338943"/>
                <a:gd name="connsiteY9" fmla="*/ 611868 h 284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8943" h="2841171">
                  <a:moveTo>
                    <a:pt x="141968" y="611868"/>
                  </a:moveTo>
                  <a:lnTo>
                    <a:pt x="881743" y="0"/>
                  </a:lnTo>
                  <a:lnTo>
                    <a:pt x="881743" y="2481943"/>
                  </a:lnTo>
                  <a:lnTo>
                    <a:pt x="1338943" y="2465614"/>
                  </a:lnTo>
                  <a:lnTo>
                    <a:pt x="1061357" y="2841171"/>
                  </a:lnTo>
                  <a:lnTo>
                    <a:pt x="0" y="2841171"/>
                  </a:lnTo>
                  <a:lnTo>
                    <a:pt x="195943" y="2465614"/>
                  </a:lnTo>
                  <a:lnTo>
                    <a:pt x="506186" y="2465614"/>
                  </a:lnTo>
                  <a:lnTo>
                    <a:pt x="506186" y="604157"/>
                  </a:lnTo>
                  <a:lnTo>
                    <a:pt x="141968" y="611868"/>
                  </a:lnTo>
                  <a:close/>
                </a:path>
              </a:pathLst>
            </a:custGeom>
            <a:noFill/>
            <a:ln>
              <a:solidFill>
                <a:srgbClr val="F07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3738885" y="5330083"/>
              <a:ext cx="705901" cy="514113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F07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166404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4631987" cy="8231188"/>
          </a:xfrm>
          <a:prstGeom prst="rect">
            <a:avLst/>
          </a:prstGeom>
          <a:solidFill>
            <a:srgbClr val="F47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35268" y="4256540"/>
            <a:ext cx="6841672" cy="677108"/>
          </a:xfrm>
        </p:spPr>
        <p:txBody>
          <a:bodyPr wrap="square" anchor="b">
            <a:no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flipH="1">
            <a:off x="4914900" y="4963893"/>
            <a:ext cx="9731829" cy="0"/>
          </a:xfrm>
          <a:prstGeom prst="line">
            <a:avLst/>
          </a:prstGeom>
          <a:ln w="3175">
            <a:gradFill flip="none" rotWithShape="1">
              <a:gsLst>
                <a:gs pos="51000">
                  <a:srgbClr val="FFFFFF">
                    <a:alpha val="21000"/>
                  </a:srgbClr>
                </a:gs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9423" y="7686255"/>
            <a:ext cx="250068" cy="24622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8A327F09-5727-42F3-8CEF-8204D4C575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89738" y="286"/>
            <a:ext cx="5210032" cy="8236259"/>
          </a:xfrm>
          <a:prstGeom prst="roundRect">
            <a:avLst>
              <a:gd name="adj" fmla="val 50000"/>
            </a:avLst>
          </a:prstGeom>
          <a:noFill/>
          <a:ln>
            <a:solidFill>
              <a:srgbClr val="F07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>
            <a:off x="766988" y="648711"/>
            <a:ext cx="3789681" cy="6986485"/>
          </a:xfrm>
          <a:prstGeom prst="roundRect">
            <a:avLst>
              <a:gd name="adj" fmla="val 50000"/>
            </a:avLst>
          </a:prstGeom>
          <a:noFill/>
          <a:ln>
            <a:solidFill>
              <a:srgbClr val="F07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66274" y="0"/>
            <a:ext cx="3373729" cy="8236546"/>
          </a:xfrm>
          <a:custGeom>
            <a:avLst/>
            <a:gdLst>
              <a:gd name="connsiteX0" fmla="*/ 81643 w 1338943"/>
              <a:gd name="connsiteY0" fmla="*/ 653143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1643 w 1338943"/>
              <a:gd name="connsiteY9" fmla="*/ 653143 h 2841171"/>
              <a:gd name="connsiteX0" fmla="*/ 87993 w 1338943"/>
              <a:gd name="connsiteY0" fmla="*/ 59281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592818 h 2841171"/>
              <a:gd name="connsiteX0" fmla="*/ 87993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611868 h 2841171"/>
              <a:gd name="connsiteX0" fmla="*/ 141968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141968 w 1338943"/>
              <a:gd name="connsiteY9" fmla="*/ 611868 h 284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8943" h="2841171">
                <a:moveTo>
                  <a:pt x="141968" y="611868"/>
                </a:moveTo>
                <a:lnTo>
                  <a:pt x="881743" y="0"/>
                </a:lnTo>
                <a:lnTo>
                  <a:pt x="881743" y="2481943"/>
                </a:lnTo>
                <a:lnTo>
                  <a:pt x="1338943" y="2465614"/>
                </a:lnTo>
                <a:lnTo>
                  <a:pt x="1061357" y="2841171"/>
                </a:lnTo>
                <a:lnTo>
                  <a:pt x="0" y="2841171"/>
                </a:lnTo>
                <a:lnTo>
                  <a:pt x="195943" y="2465614"/>
                </a:lnTo>
                <a:lnTo>
                  <a:pt x="506186" y="2465614"/>
                </a:lnTo>
                <a:lnTo>
                  <a:pt x="506186" y="604157"/>
                </a:lnTo>
                <a:lnTo>
                  <a:pt x="141968" y="611868"/>
                </a:lnTo>
                <a:close/>
              </a:path>
            </a:pathLst>
          </a:custGeom>
          <a:solidFill>
            <a:srgbClr val="ED5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3354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9423" y="7686255"/>
            <a:ext cx="250068" cy="246221"/>
          </a:xfrm>
        </p:spPr>
        <p:txBody>
          <a:bodyPr/>
          <a:lstStyle>
            <a:lvl1pPr algn="l">
              <a:defRPr>
                <a:solidFill>
                  <a:srgbClr val="ED553E"/>
                </a:solidFill>
              </a:defRPr>
            </a:lvl1pPr>
          </a:lstStyle>
          <a:p>
            <a:fld id="{8A327F09-5727-42F3-8CEF-8204D4C575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6" name="TextBox 35"/>
          <p:cNvSpPr txBox="1"/>
          <p:nvPr userDrawn="1"/>
        </p:nvSpPr>
        <p:spPr>
          <a:xfrm>
            <a:off x="781335" y="7556204"/>
            <a:ext cx="2214179" cy="375691"/>
          </a:xfrm>
          <a:prstGeom prst="rect">
            <a:avLst/>
          </a:prstGeom>
          <a:noFill/>
        </p:spPr>
        <p:txBody>
          <a:bodyPr wrap="square" lIns="67259" tIns="33629" rIns="67259" bIns="33629">
            <a:spAutoFit/>
          </a:bodyPr>
          <a:lstStyle/>
          <a:p>
            <a:pPr marL="0" algn="l" defTabSz="914400" rtl="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1000" i="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  <a:p>
            <a:pPr marL="0" algn="l" defTabSz="914400" rtl="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Copyright © 2018</a:t>
            </a:r>
            <a:r>
              <a:rPr lang="en-US" sz="1000" i="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 annworks</a:t>
            </a:r>
            <a:endParaRPr lang="en-US" sz="1000" i="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cxnSp>
        <p:nvCxnSpPr>
          <p:cNvPr id="37" name="Straight Connector 36"/>
          <p:cNvCxnSpPr/>
          <p:nvPr userDrawn="1"/>
        </p:nvCxnSpPr>
        <p:spPr>
          <a:xfrm rot="5400000">
            <a:off x="622707" y="7809365"/>
            <a:ext cx="303213" cy="0"/>
          </a:xfrm>
          <a:prstGeom prst="line">
            <a:avLst/>
          </a:prstGeom>
          <a:ln>
            <a:solidFill>
              <a:srgbClr val="A3A3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234" y="150218"/>
            <a:ext cx="13715429" cy="615553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3"/>
          <p:cNvSpPr/>
          <p:nvPr userDrawn="1"/>
        </p:nvSpPr>
        <p:spPr>
          <a:xfrm flipV="1">
            <a:off x="206" y="7464"/>
            <a:ext cx="13724706" cy="915988"/>
          </a:xfrm>
          <a:custGeom>
            <a:avLst/>
            <a:gdLst>
              <a:gd name="connsiteX0" fmla="*/ 0 w 13724706"/>
              <a:gd name="connsiteY0" fmla="*/ 0 h 915988"/>
              <a:gd name="connsiteX1" fmla="*/ 13724706 w 13724706"/>
              <a:gd name="connsiteY1" fmla="*/ 0 h 915988"/>
              <a:gd name="connsiteX2" fmla="*/ 13724706 w 13724706"/>
              <a:gd name="connsiteY2" fmla="*/ 915988 h 915988"/>
              <a:gd name="connsiteX3" fmla="*/ 0 w 13724706"/>
              <a:gd name="connsiteY3" fmla="*/ 915988 h 915988"/>
              <a:gd name="connsiteX4" fmla="*/ 0 w 13724706"/>
              <a:gd name="connsiteY4" fmla="*/ 0 h 915988"/>
              <a:gd name="connsiteX0" fmla="*/ 0 w 13724706"/>
              <a:gd name="connsiteY0" fmla="*/ 16328 h 932316"/>
              <a:gd name="connsiteX1" fmla="*/ 12630691 w 13724706"/>
              <a:gd name="connsiteY1" fmla="*/ 0 h 932316"/>
              <a:gd name="connsiteX2" fmla="*/ 13724706 w 13724706"/>
              <a:gd name="connsiteY2" fmla="*/ 932316 h 932316"/>
              <a:gd name="connsiteX3" fmla="*/ 0 w 13724706"/>
              <a:gd name="connsiteY3" fmla="*/ 932316 h 932316"/>
              <a:gd name="connsiteX4" fmla="*/ 0 w 13724706"/>
              <a:gd name="connsiteY4" fmla="*/ 16328 h 932316"/>
              <a:gd name="connsiteX0" fmla="*/ 0 w 13724706"/>
              <a:gd name="connsiteY0" fmla="*/ 0 h 915988"/>
              <a:gd name="connsiteX1" fmla="*/ 13240291 w 13724706"/>
              <a:gd name="connsiteY1" fmla="*/ 6070 h 915988"/>
              <a:gd name="connsiteX2" fmla="*/ 13724706 w 13724706"/>
              <a:gd name="connsiteY2" fmla="*/ 915988 h 915988"/>
              <a:gd name="connsiteX3" fmla="*/ 0 w 13724706"/>
              <a:gd name="connsiteY3" fmla="*/ 915988 h 915988"/>
              <a:gd name="connsiteX4" fmla="*/ 0 w 13724706"/>
              <a:gd name="connsiteY4" fmla="*/ 0 h 91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24706" h="915988">
                <a:moveTo>
                  <a:pt x="0" y="0"/>
                </a:moveTo>
                <a:lnTo>
                  <a:pt x="13240291" y="6070"/>
                </a:lnTo>
                <a:lnTo>
                  <a:pt x="13724706" y="915988"/>
                </a:lnTo>
                <a:lnTo>
                  <a:pt x="0" y="915988"/>
                </a:lnTo>
                <a:lnTo>
                  <a:pt x="0" y="0"/>
                </a:lnTo>
                <a:close/>
              </a:path>
            </a:pathLst>
          </a:custGeom>
          <a:solidFill>
            <a:srgbClr val="ED5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3"/>
          <p:cNvSpPr/>
          <p:nvPr userDrawn="1"/>
        </p:nvSpPr>
        <p:spPr>
          <a:xfrm flipH="1">
            <a:off x="13387131" y="7464"/>
            <a:ext cx="1233284" cy="915988"/>
          </a:xfrm>
          <a:custGeom>
            <a:avLst/>
            <a:gdLst>
              <a:gd name="connsiteX0" fmla="*/ 0 w 13724706"/>
              <a:gd name="connsiteY0" fmla="*/ 0 h 915988"/>
              <a:gd name="connsiteX1" fmla="*/ 13724706 w 13724706"/>
              <a:gd name="connsiteY1" fmla="*/ 0 h 915988"/>
              <a:gd name="connsiteX2" fmla="*/ 13724706 w 13724706"/>
              <a:gd name="connsiteY2" fmla="*/ 915988 h 915988"/>
              <a:gd name="connsiteX3" fmla="*/ 0 w 13724706"/>
              <a:gd name="connsiteY3" fmla="*/ 915988 h 915988"/>
              <a:gd name="connsiteX4" fmla="*/ 0 w 13724706"/>
              <a:gd name="connsiteY4" fmla="*/ 0 h 915988"/>
              <a:gd name="connsiteX0" fmla="*/ 0 w 13724706"/>
              <a:gd name="connsiteY0" fmla="*/ 16328 h 932316"/>
              <a:gd name="connsiteX1" fmla="*/ 12630691 w 13724706"/>
              <a:gd name="connsiteY1" fmla="*/ 0 h 932316"/>
              <a:gd name="connsiteX2" fmla="*/ 13724706 w 13724706"/>
              <a:gd name="connsiteY2" fmla="*/ 932316 h 932316"/>
              <a:gd name="connsiteX3" fmla="*/ 0 w 13724706"/>
              <a:gd name="connsiteY3" fmla="*/ 932316 h 932316"/>
              <a:gd name="connsiteX4" fmla="*/ 0 w 13724706"/>
              <a:gd name="connsiteY4" fmla="*/ 16328 h 932316"/>
              <a:gd name="connsiteX0" fmla="*/ 0 w 13724706"/>
              <a:gd name="connsiteY0" fmla="*/ 0 h 915988"/>
              <a:gd name="connsiteX1" fmla="*/ 13240291 w 13724706"/>
              <a:gd name="connsiteY1" fmla="*/ 6070 h 915988"/>
              <a:gd name="connsiteX2" fmla="*/ 13724706 w 13724706"/>
              <a:gd name="connsiteY2" fmla="*/ 915988 h 915988"/>
              <a:gd name="connsiteX3" fmla="*/ 0 w 13724706"/>
              <a:gd name="connsiteY3" fmla="*/ 915988 h 915988"/>
              <a:gd name="connsiteX4" fmla="*/ 0 w 13724706"/>
              <a:gd name="connsiteY4" fmla="*/ 0 h 915988"/>
              <a:gd name="connsiteX0" fmla="*/ 0 w 17523212"/>
              <a:gd name="connsiteY0" fmla="*/ 0 h 915988"/>
              <a:gd name="connsiteX1" fmla="*/ 13240291 w 17523212"/>
              <a:gd name="connsiteY1" fmla="*/ 6070 h 915988"/>
              <a:gd name="connsiteX2" fmla="*/ 17523212 w 17523212"/>
              <a:gd name="connsiteY2" fmla="*/ 915988 h 915988"/>
              <a:gd name="connsiteX3" fmla="*/ 0 w 17523212"/>
              <a:gd name="connsiteY3" fmla="*/ 915988 h 915988"/>
              <a:gd name="connsiteX4" fmla="*/ 0 w 17523212"/>
              <a:gd name="connsiteY4" fmla="*/ 0 h 915988"/>
              <a:gd name="connsiteX0" fmla="*/ 0 w 17523212"/>
              <a:gd name="connsiteY0" fmla="*/ 0 h 915988"/>
              <a:gd name="connsiteX1" fmla="*/ 11005874 w 17523212"/>
              <a:gd name="connsiteY1" fmla="*/ 6070 h 915988"/>
              <a:gd name="connsiteX2" fmla="*/ 17523212 w 17523212"/>
              <a:gd name="connsiteY2" fmla="*/ 915988 h 915988"/>
              <a:gd name="connsiteX3" fmla="*/ 0 w 17523212"/>
              <a:gd name="connsiteY3" fmla="*/ 915988 h 915988"/>
              <a:gd name="connsiteX4" fmla="*/ 0 w 17523212"/>
              <a:gd name="connsiteY4" fmla="*/ 0 h 915988"/>
              <a:gd name="connsiteX0" fmla="*/ 0 w 18081816"/>
              <a:gd name="connsiteY0" fmla="*/ 0 h 915988"/>
              <a:gd name="connsiteX1" fmla="*/ 11005874 w 18081816"/>
              <a:gd name="connsiteY1" fmla="*/ 6070 h 915988"/>
              <a:gd name="connsiteX2" fmla="*/ 18081816 w 18081816"/>
              <a:gd name="connsiteY2" fmla="*/ 915988 h 915988"/>
              <a:gd name="connsiteX3" fmla="*/ 0 w 18081816"/>
              <a:gd name="connsiteY3" fmla="*/ 915988 h 915988"/>
              <a:gd name="connsiteX4" fmla="*/ 0 w 18081816"/>
              <a:gd name="connsiteY4" fmla="*/ 0 h 91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81816" h="915988">
                <a:moveTo>
                  <a:pt x="0" y="0"/>
                </a:moveTo>
                <a:lnTo>
                  <a:pt x="11005874" y="6070"/>
                </a:lnTo>
                <a:lnTo>
                  <a:pt x="18081816" y="915988"/>
                </a:lnTo>
                <a:lnTo>
                  <a:pt x="0" y="91598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 userDrawn="1"/>
        </p:nvSpPr>
        <p:spPr>
          <a:xfrm rot="1670520">
            <a:off x="13391392" y="-170419"/>
            <a:ext cx="306465" cy="1291133"/>
          </a:xfrm>
          <a:prstGeom prst="upArrow">
            <a:avLst>
              <a:gd name="adj1" fmla="val 50000"/>
              <a:gd name="adj2" fmla="val 1067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327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4631987" cy="8231188"/>
          </a:xfrm>
          <a:prstGeom prst="rect">
            <a:avLst/>
          </a:prstGeom>
          <a:solidFill>
            <a:srgbClr val="ED5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5158" y="1494270"/>
            <a:ext cx="6841672" cy="677108"/>
          </a:xfrm>
        </p:spPr>
        <p:txBody>
          <a:bodyPr wrap="square">
            <a:no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reeform 8"/>
          <p:cNvSpPr/>
          <p:nvPr/>
        </p:nvSpPr>
        <p:spPr>
          <a:xfrm flipH="1">
            <a:off x="1793925" y="6866204"/>
            <a:ext cx="753269" cy="1364984"/>
          </a:xfrm>
          <a:custGeom>
            <a:avLst/>
            <a:gdLst>
              <a:gd name="connsiteX0" fmla="*/ 81643 w 1338943"/>
              <a:gd name="connsiteY0" fmla="*/ 653143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1643 w 1338943"/>
              <a:gd name="connsiteY9" fmla="*/ 653143 h 2841171"/>
              <a:gd name="connsiteX0" fmla="*/ 87993 w 1338943"/>
              <a:gd name="connsiteY0" fmla="*/ 59281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592818 h 2841171"/>
              <a:gd name="connsiteX0" fmla="*/ 87993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611868 h 2841171"/>
              <a:gd name="connsiteX0" fmla="*/ 141968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141968 w 1338943"/>
              <a:gd name="connsiteY9" fmla="*/ 611868 h 284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8943" h="2841171">
                <a:moveTo>
                  <a:pt x="141968" y="611868"/>
                </a:moveTo>
                <a:lnTo>
                  <a:pt x="881743" y="0"/>
                </a:lnTo>
                <a:lnTo>
                  <a:pt x="881743" y="2481943"/>
                </a:lnTo>
                <a:lnTo>
                  <a:pt x="1338943" y="2465614"/>
                </a:lnTo>
                <a:lnTo>
                  <a:pt x="1061357" y="2841171"/>
                </a:lnTo>
                <a:lnTo>
                  <a:pt x="0" y="2841171"/>
                </a:lnTo>
                <a:lnTo>
                  <a:pt x="195943" y="2465614"/>
                </a:lnTo>
                <a:lnTo>
                  <a:pt x="506186" y="2465614"/>
                </a:lnTo>
                <a:lnTo>
                  <a:pt x="506186" y="604157"/>
                </a:lnTo>
                <a:lnTo>
                  <a:pt x="141968" y="611868"/>
                </a:lnTo>
                <a:close/>
              </a:path>
            </a:pathLst>
          </a:custGeom>
          <a:noFill/>
          <a:ln w="3175">
            <a:solidFill>
              <a:srgbClr val="F49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145041" y="7880189"/>
            <a:ext cx="648884" cy="350999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F49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47242" y="7199462"/>
            <a:ext cx="568990" cy="1031726"/>
          </a:xfrm>
          <a:custGeom>
            <a:avLst/>
            <a:gdLst>
              <a:gd name="connsiteX0" fmla="*/ 81643 w 1338943"/>
              <a:gd name="connsiteY0" fmla="*/ 653143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1643 w 1338943"/>
              <a:gd name="connsiteY9" fmla="*/ 653143 h 2841171"/>
              <a:gd name="connsiteX0" fmla="*/ 87993 w 1338943"/>
              <a:gd name="connsiteY0" fmla="*/ 59281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592818 h 2841171"/>
              <a:gd name="connsiteX0" fmla="*/ 87993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611868 h 2841171"/>
              <a:gd name="connsiteX0" fmla="*/ 141968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141968 w 1338943"/>
              <a:gd name="connsiteY9" fmla="*/ 611868 h 284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8943" h="2841171">
                <a:moveTo>
                  <a:pt x="141968" y="611868"/>
                </a:moveTo>
                <a:lnTo>
                  <a:pt x="881743" y="0"/>
                </a:lnTo>
                <a:lnTo>
                  <a:pt x="881743" y="2481943"/>
                </a:lnTo>
                <a:lnTo>
                  <a:pt x="1338943" y="2465614"/>
                </a:lnTo>
                <a:lnTo>
                  <a:pt x="1061357" y="2841171"/>
                </a:lnTo>
                <a:lnTo>
                  <a:pt x="0" y="2841171"/>
                </a:lnTo>
                <a:lnTo>
                  <a:pt x="195943" y="2465614"/>
                </a:lnTo>
                <a:lnTo>
                  <a:pt x="506186" y="2465614"/>
                </a:lnTo>
                <a:lnTo>
                  <a:pt x="506186" y="604157"/>
                </a:lnTo>
                <a:lnTo>
                  <a:pt x="141968" y="611868"/>
                </a:lnTo>
                <a:close/>
              </a:path>
            </a:pathLst>
          </a:custGeom>
          <a:noFill/>
          <a:ln w="3175">
            <a:solidFill>
              <a:srgbClr val="F49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2574011" y="6822555"/>
            <a:ext cx="776852" cy="1408633"/>
          </a:xfrm>
          <a:custGeom>
            <a:avLst/>
            <a:gdLst>
              <a:gd name="connsiteX0" fmla="*/ 81643 w 1338943"/>
              <a:gd name="connsiteY0" fmla="*/ 653143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1643 w 1338943"/>
              <a:gd name="connsiteY9" fmla="*/ 653143 h 2841171"/>
              <a:gd name="connsiteX0" fmla="*/ 87993 w 1338943"/>
              <a:gd name="connsiteY0" fmla="*/ 59281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592818 h 2841171"/>
              <a:gd name="connsiteX0" fmla="*/ 87993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611868 h 2841171"/>
              <a:gd name="connsiteX0" fmla="*/ 141968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141968 w 1338943"/>
              <a:gd name="connsiteY9" fmla="*/ 611868 h 284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8943" h="2841171">
                <a:moveTo>
                  <a:pt x="141968" y="611868"/>
                </a:moveTo>
                <a:lnTo>
                  <a:pt x="881743" y="0"/>
                </a:lnTo>
                <a:lnTo>
                  <a:pt x="881743" y="2481943"/>
                </a:lnTo>
                <a:lnTo>
                  <a:pt x="1338943" y="2465614"/>
                </a:lnTo>
                <a:lnTo>
                  <a:pt x="1061357" y="2841171"/>
                </a:lnTo>
                <a:lnTo>
                  <a:pt x="0" y="2841171"/>
                </a:lnTo>
                <a:lnTo>
                  <a:pt x="195943" y="2465614"/>
                </a:lnTo>
                <a:lnTo>
                  <a:pt x="506186" y="2465614"/>
                </a:lnTo>
                <a:lnTo>
                  <a:pt x="506186" y="604157"/>
                </a:lnTo>
                <a:lnTo>
                  <a:pt x="141968" y="611868"/>
                </a:lnTo>
                <a:close/>
              </a:path>
            </a:pathLst>
          </a:custGeom>
          <a:noFill/>
          <a:ln w="3175">
            <a:solidFill>
              <a:srgbClr val="F49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350862" y="7880189"/>
            <a:ext cx="648884" cy="350999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F49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5400000">
            <a:off x="3995069" y="7753925"/>
            <a:ext cx="481938" cy="472587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F49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flipH="1">
            <a:off x="4551014" y="7363336"/>
            <a:ext cx="753269" cy="867852"/>
          </a:xfrm>
          <a:custGeom>
            <a:avLst/>
            <a:gdLst>
              <a:gd name="connsiteX0" fmla="*/ 81643 w 1338943"/>
              <a:gd name="connsiteY0" fmla="*/ 653143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1643 w 1338943"/>
              <a:gd name="connsiteY9" fmla="*/ 653143 h 2841171"/>
              <a:gd name="connsiteX0" fmla="*/ 87993 w 1338943"/>
              <a:gd name="connsiteY0" fmla="*/ 59281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592818 h 2841171"/>
              <a:gd name="connsiteX0" fmla="*/ 87993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611868 h 2841171"/>
              <a:gd name="connsiteX0" fmla="*/ 141968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141968 w 1338943"/>
              <a:gd name="connsiteY9" fmla="*/ 611868 h 284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8943" h="2841171">
                <a:moveTo>
                  <a:pt x="141968" y="611868"/>
                </a:moveTo>
                <a:lnTo>
                  <a:pt x="881743" y="0"/>
                </a:lnTo>
                <a:lnTo>
                  <a:pt x="881743" y="2481943"/>
                </a:lnTo>
                <a:lnTo>
                  <a:pt x="1338943" y="2465614"/>
                </a:lnTo>
                <a:lnTo>
                  <a:pt x="1061357" y="2841171"/>
                </a:lnTo>
                <a:lnTo>
                  <a:pt x="0" y="2841171"/>
                </a:lnTo>
                <a:lnTo>
                  <a:pt x="195943" y="2465614"/>
                </a:lnTo>
                <a:lnTo>
                  <a:pt x="506186" y="2465614"/>
                </a:lnTo>
                <a:lnTo>
                  <a:pt x="506186" y="604157"/>
                </a:lnTo>
                <a:lnTo>
                  <a:pt x="141968" y="611868"/>
                </a:lnTo>
                <a:close/>
              </a:path>
            </a:pathLst>
          </a:custGeom>
          <a:noFill/>
          <a:ln w="3175">
            <a:solidFill>
              <a:srgbClr val="F49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flipH="1">
            <a:off x="6630362" y="6866204"/>
            <a:ext cx="753269" cy="1364984"/>
          </a:xfrm>
          <a:custGeom>
            <a:avLst/>
            <a:gdLst>
              <a:gd name="connsiteX0" fmla="*/ 81643 w 1338943"/>
              <a:gd name="connsiteY0" fmla="*/ 653143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1643 w 1338943"/>
              <a:gd name="connsiteY9" fmla="*/ 653143 h 2841171"/>
              <a:gd name="connsiteX0" fmla="*/ 87993 w 1338943"/>
              <a:gd name="connsiteY0" fmla="*/ 59281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592818 h 2841171"/>
              <a:gd name="connsiteX0" fmla="*/ 87993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611868 h 2841171"/>
              <a:gd name="connsiteX0" fmla="*/ 141968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141968 w 1338943"/>
              <a:gd name="connsiteY9" fmla="*/ 611868 h 284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8943" h="2841171">
                <a:moveTo>
                  <a:pt x="141968" y="611868"/>
                </a:moveTo>
                <a:lnTo>
                  <a:pt x="881743" y="0"/>
                </a:lnTo>
                <a:lnTo>
                  <a:pt x="881743" y="2481943"/>
                </a:lnTo>
                <a:lnTo>
                  <a:pt x="1338943" y="2465614"/>
                </a:lnTo>
                <a:lnTo>
                  <a:pt x="1061357" y="2841171"/>
                </a:lnTo>
                <a:lnTo>
                  <a:pt x="0" y="2841171"/>
                </a:lnTo>
                <a:lnTo>
                  <a:pt x="195943" y="2465614"/>
                </a:lnTo>
                <a:lnTo>
                  <a:pt x="506186" y="2465614"/>
                </a:lnTo>
                <a:lnTo>
                  <a:pt x="506186" y="604157"/>
                </a:lnTo>
                <a:lnTo>
                  <a:pt x="141968" y="611868"/>
                </a:lnTo>
                <a:close/>
              </a:path>
            </a:pathLst>
          </a:custGeom>
          <a:noFill/>
          <a:ln w="3175">
            <a:solidFill>
              <a:srgbClr val="F49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981479" y="7880189"/>
            <a:ext cx="648884" cy="350999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F49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5383680" y="7199462"/>
            <a:ext cx="568990" cy="1031726"/>
          </a:xfrm>
          <a:custGeom>
            <a:avLst/>
            <a:gdLst>
              <a:gd name="connsiteX0" fmla="*/ 81643 w 1338943"/>
              <a:gd name="connsiteY0" fmla="*/ 653143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1643 w 1338943"/>
              <a:gd name="connsiteY9" fmla="*/ 653143 h 2841171"/>
              <a:gd name="connsiteX0" fmla="*/ 87993 w 1338943"/>
              <a:gd name="connsiteY0" fmla="*/ 59281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592818 h 2841171"/>
              <a:gd name="connsiteX0" fmla="*/ 87993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611868 h 2841171"/>
              <a:gd name="connsiteX0" fmla="*/ 141968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141968 w 1338943"/>
              <a:gd name="connsiteY9" fmla="*/ 611868 h 284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8943" h="2841171">
                <a:moveTo>
                  <a:pt x="141968" y="611868"/>
                </a:moveTo>
                <a:lnTo>
                  <a:pt x="881743" y="0"/>
                </a:lnTo>
                <a:lnTo>
                  <a:pt x="881743" y="2481943"/>
                </a:lnTo>
                <a:lnTo>
                  <a:pt x="1338943" y="2465614"/>
                </a:lnTo>
                <a:lnTo>
                  <a:pt x="1061357" y="2841171"/>
                </a:lnTo>
                <a:lnTo>
                  <a:pt x="0" y="2841171"/>
                </a:lnTo>
                <a:lnTo>
                  <a:pt x="195943" y="2465614"/>
                </a:lnTo>
                <a:lnTo>
                  <a:pt x="506186" y="2465614"/>
                </a:lnTo>
                <a:lnTo>
                  <a:pt x="506186" y="604157"/>
                </a:lnTo>
                <a:lnTo>
                  <a:pt x="141968" y="611868"/>
                </a:lnTo>
                <a:close/>
              </a:path>
            </a:pathLst>
          </a:custGeom>
          <a:noFill/>
          <a:ln w="3175">
            <a:solidFill>
              <a:srgbClr val="F49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flipH="1">
            <a:off x="7363751" y="6822555"/>
            <a:ext cx="776852" cy="1408633"/>
          </a:xfrm>
          <a:custGeom>
            <a:avLst/>
            <a:gdLst>
              <a:gd name="connsiteX0" fmla="*/ 81643 w 1338943"/>
              <a:gd name="connsiteY0" fmla="*/ 653143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1643 w 1338943"/>
              <a:gd name="connsiteY9" fmla="*/ 653143 h 2841171"/>
              <a:gd name="connsiteX0" fmla="*/ 87993 w 1338943"/>
              <a:gd name="connsiteY0" fmla="*/ 59281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592818 h 2841171"/>
              <a:gd name="connsiteX0" fmla="*/ 87993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611868 h 2841171"/>
              <a:gd name="connsiteX0" fmla="*/ 141968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141968 w 1338943"/>
              <a:gd name="connsiteY9" fmla="*/ 611868 h 284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8943" h="2841171">
                <a:moveTo>
                  <a:pt x="141968" y="611868"/>
                </a:moveTo>
                <a:lnTo>
                  <a:pt x="881743" y="0"/>
                </a:lnTo>
                <a:lnTo>
                  <a:pt x="881743" y="2481943"/>
                </a:lnTo>
                <a:lnTo>
                  <a:pt x="1338943" y="2465614"/>
                </a:lnTo>
                <a:lnTo>
                  <a:pt x="1061357" y="2841171"/>
                </a:lnTo>
                <a:lnTo>
                  <a:pt x="0" y="2841171"/>
                </a:lnTo>
                <a:lnTo>
                  <a:pt x="195943" y="2465614"/>
                </a:lnTo>
                <a:lnTo>
                  <a:pt x="506186" y="2465614"/>
                </a:lnTo>
                <a:lnTo>
                  <a:pt x="506186" y="604157"/>
                </a:lnTo>
                <a:lnTo>
                  <a:pt x="141968" y="611868"/>
                </a:lnTo>
                <a:close/>
              </a:path>
            </a:pathLst>
          </a:custGeom>
          <a:noFill/>
          <a:ln w="3175">
            <a:solidFill>
              <a:srgbClr val="F49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187300" y="7880189"/>
            <a:ext cx="648884" cy="350999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F49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 rot="5400000">
            <a:off x="8831507" y="7753925"/>
            <a:ext cx="481938" cy="472587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F49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flipH="1">
            <a:off x="9387452" y="6866204"/>
            <a:ext cx="753269" cy="1364984"/>
          </a:xfrm>
          <a:custGeom>
            <a:avLst/>
            <a:gdLst>
              <a:gd name="connsiteX0" fmla="*/ 81643 w 1338943"/>
              <a:gd name="connsiteY0" fmla="*/ 653143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1643 w 1338943"/>
              <a:gd name="connsiteY9" fmla="*/ 653143 h 2841171"/>
              <a:gd name="connsiteX0" fmla="*/ 87993 w 1338943"/>
              <a:gd name="connsiteY0" fmla="*/ 59281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592818 h 2841171"/>
              <a:gd name="connsiteX0" fmla="*/ 87993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611868 h 2841171"/>
              <a:gd name="connsiteX0" fmla="*/ 141968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141968 w 1338943"/>
              <a:gd name="connsiteY9" fmla="*/ 611868 h 284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8943" h="2841171">
                <a:moveTo>
                  <a:pt x="141968" y="611868"/>
                </a:moveTo>
                <a:lnTo>
                  <a:pt x="881743" y="0"/>
                </a:lnTo>
                <a:lnTo>
                  <a:pt x="881743" y="2481943"/>
                </a:lnTo>
                <a:lnTo>
                  <a:pt x="1338943" y="2465614"/>
                </a:lnTo>
                <a:lnTo>
                  <a:pt x="1061357" y="2841171"/>
                </a:lnTo>
                <a:lnTo>
                  <a:pt x="0" y="2841171"/>
                </a:lnTo>
                <a:lnTo>
                  <a:pt x="195943" y="2465614"/>
                </a:lnTo>
                <a:lnTo>
                  <a:pt x="506186" y="2465614"/>
                </a:lnTo>
                <a:lnTo>
                  <a:pt x="506186" y="604157"/>
                </a:lnTo>
                <a:lnTo>
                  <a:pt x="141968" y="611868"/>
                </a:lnTo>
                <a:close/>
              </a:path>
            </a:pathLst>
          </a:custGeom>
          <a:noFill/>
          <a:ln w="3175">
            <a:solidFill>
              <a:srgbClr val="F49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flipH="1">
            <a:off x="11466800" y="6866204"/>
            <a:ext cx="753269" cy="1364984"/>
          </a:xfrm>
          <a:custGeom>
            <a:avLst/>
            <a:gdLst>
              <a:gd name="connsiteX0" fmla="*/ 81643 w 1338943"/>
              <a:gd name="connsiteY0" fmla="*/ 653143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1643 w 1338943"/>
              <a:gd name="connsiteY9" fmla="*/ 653143 h 2841171"/>
              <a:gd name="connsiteX0" fmla="*/ 87993 w 1338943"/>
              <a:gd name="connsiteY0" fmla="*/ 59281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592818 h 2841171"/>
              <a:gd name="connsiteX0" fmla="*/ 87993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611868 h 2841171"/>
              <a:gd name="connsiteX0" fmla="*/ 141968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141968 w 1338943"/>
              <a:gd name="connsiteY9" fmla="*/ 611868 h 284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8943" h="2841171">
                <a:moveTo>
                  <a:pt x="141968" y="611868"/>
                </a:moveTo>
                <a:lnTo>
                  <a:pt x="881743" y="0"/>
                </a:lnTo>
                <a:lnTo>
                  <a:pt x="881743" y="2481943"/>
                </a:lnTo>
                <a:lnTo>
                  <a:pt x="1338943" y="2465614"/>
                </a:lnTo>
                <a:lnTo>
                  <a:pt x="1061357" y="2841171"/>
                </a:lnTo>
                <a:lnTo>
                  <a:pt x="0" y="2841171"/>
                </a:lnTo>
                <a:lnTo>
                  <a:pt x="195943" y="2465614"/>
                </a:lnTo>
                <a:lnTo>
                  <a:pt x="506186" y="2465614"/>
                </a:lnTo>
                <a:lnTo>
                  <a:pt x="506186" y="604157"/>
                </a:lnTo>
                <a:lnTo>
                  <a:pt x="141968" y="611868"/>
                </a:lnTo>
                <a:close/>
              </a:path>
            </a:pathLst>
          </a:custGeom>
          <a:noFill/>
          <a:ln w="3175">
            <a:solidFill>
              <a:srgbClr val="F49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0817916" y="7880189"/>
            <a:ext cx="648884" cy="350999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F49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220117" y="7199462"/>
            <a:ext cx="568990" cy="1031726"/>
          </a:xfrm>
          <a:custGeom>
            <a:avLst/>
            <a:gdLst>
              <a:gd name="connsiteX0" fmla="*/ 81643 w 1338943"/>
              <a:gd name="connsiteY0" fmla="*/ 653143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1643 w 1338943"/>
              <a:gd name="connsiteY9" fmla="*/ 653143 h 2841171"/>
              <a:gd name="connsiteX0" fmla="*/ 87993 w 1338943"/>
              <a:gd name="connsiteY0" fmla="*/ 59281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592818 h 2841171"/>
              <a:gd name="connsiteX0" fmla="*/ 87993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611868 h 2841171"/>
              <a:gd name="connsiteX0" fmla="*/ 141968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141968 w 1338943"/>
              <a:gd name="connsiteY9" fmla="*/ 611868 h 284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8943" h="2841171">
                <a:moveTo>
                  <a:pt x="141968" y="611868"/>
                </a:moveTo>
                <a:lnTo>
                  <a:pt x="881743" y="0"/>
                </a:lnTo>
                <a:lnTo>
                  <a:pt x="881743" y="2481943"/>
                </a:lnTo>
                <a:lnTo>
                  <a:pt x="1338943" y="2465614"/>
                </a:lnTo>
                <a:lnTo>
                  <a:pt x="1061357" y="2841171"/>
                </a:lnTo>
                <a:lnTo>
                  <a:pt x="0" y="2841171"/>
                </a:lnTo>
                <a:lnTo>
                  <a:pt x="195943" y="2465614"/>
                </a:lnTo>
                <a:lnTo>
                  <a:pt x="506186" y="2465614"/>
                </a:lnTo>
                <a:lnTo>
                  <a:pt x="506186" y="604157"/>
                </a:lnTo>
                <a:lnTo>
                  <a:pt x="141968" y="611868"/>
                </a:lnTo>
                <a:close/>
              </a:path>
            </a:pathLst>
          </a:custGeom>
          <a:noFill/>
          <a:ln w="3175">
            <a:solidFill>
              <a:srgbClr val="F49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2246886" y="6822555"/>
            <a:ext cx="776852" cy="1408633"/>
          </a:xfrm>
          <a:custGeom>
            <a:avLst/>
            <a:gdLst>
              <a:gd name="connsiteX0" fmla="*/ 81643 w 1338943"/>
              <a:gd name="connsiteY0" fmla="*/ 653143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1643 w 1338943"/>
              <a:gd name="connsiteY9" fmla="*/ 653143 h 2841171"/>
              <a:gd name="connsiteX0" fmla="*/ 87993 w 1338943"/>
              <a:gd name="connsiteY0" fmla="*/ 59281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592818 h 2841171"/>
              <a:gd name="connsiteX0" fmla="*/ 87993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611868 h 2841171"/>
              <a:gd name="connsiteX0" fmla="*/ 141968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141968 w 1338943"/>
              <a:gd name="connsiteY9" fmla="*/ 611868 h 284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8943" h="2841171">
                <a:moveTo>
                  <a:pt x="141968" y="611868"/>
                </a:moveTo>
                <a:lnTo>
                  <a:pt x="881743" y="0"/>
                </a:lnTo>
                <a:lnTo>
                  <a:pt x="881743" y="2481943"/>
                </a:lnTo>
                <a:lnTo>
                  <a:pt x="1338943" y="2465614"/>
                </a:lnTo>
                <a:lnTo>
                  <a:pt x="1061357" y="2841171"/>
                </a:lnTo>
                <a:lnTo>
                  <a:pt x="0" y="2841171"/>
                </a:lnTo>
                <a:lnTo>
                  <a:pt x="195943" y="2465614"/>
                </a:lnTo>
                <a:lnTo>
                  <a:pt x="506186" y="2465614"/>
                </a:lnTo>
                <a:lnTo>
                  <a:pt x="506186" y="604157"/>
                </a:lnTo>
                <a:lnTo>
                  <a:pt x="141968" y="611868"/>
                </a:lnTo>
                <a:close/>
              </a:path>
            </a:pathLst>
          </a:custGeom>
          <a:noFill/>
          <a:ln w="3175">
            <a:solidFill>
              <a:srgbClr val="F49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2241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234" y="66817"/>
            <a:ext cx="13715429" cy="615553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9263" y="7629092"/>
            <a:ext cx="4633463" cy="438235"/>
          </a:xfrm>
          <a:prstGeom prst="rect">
            <a:avLst/>
          </a:prstGeom>
        </p:spPr>
        <p:txBody>
          <a:bodyPr vert="horz" lIns="130640" tIns="65320" rIns="130640" bIns="65320" rtlCol="0" anchor="ctr"/>
          <a:lstStyle>
            <a:lvl1pPr algn="ctr">
              <a:defRPr sz="17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45862" y="7712399"/>
            <a:ext cx="250068" cy="24622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fld id="{8A327F09-5727-42F3-8CEF-8204D4C575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73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2" r:id="rId4"/>
  </p:sldLayoutIdLst>
  <p:transition spd="slow">
    <p:push dir="u"/>
  </p:transition>
  <p:hf hdr="0" ftr="0" dt="0"/>
  <p:txStyles>
    <p:titleStyle>
      <a:lvl1pPr algn="l" defTabSz="1306403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489901" indent="-489901" algn="l" defTabSz="1306403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453" indent="-408251" algn="l" defTabSz="1306403" rtl="0" eaLnBrk="1" latinLnBrk="0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004" indent="-326601" algn="l" defTabSz="1306403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6206" indent="-326601" algn="l" defTabSz="1306403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9407" indent="-326601" algn="l" defTabSz="1306403" rtl="0" eaLnBrk="1" latinLnBrk="0" hangingPunct="1">
        <a:spcBef>
          <a:spcPct val="20000"/>
        </a:spcBef>
        <a:buFont typeface="Arial" panose="020B0604020202020204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609" indent="-326601" algn="l" defTabSz="1306403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811" indent="-326601" algn="l" defTabSz="1306403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9012" indent="-326601" algn="l" defTabSz="1306403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2214" indent="-326601" algn="l" defTabSz="1306403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4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202" algn="l" defTabSz="13064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403" algn="l" defTabSz="13064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605" algn="l" defTabSz="13064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807" algn="l" defTabSz="13064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6008" algn="l" defTabSz="13064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9210" algn="l" defTabSz="13064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411" algn="l" defTabSz="13064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5613" algn="l" defTabSz="13064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1626" y="1938804"/>
            <a:ext cx="8377837" cy="4862870"/>
          </a:xfr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5400" spc="400" dirty="0" smtClean="0">
                <a:latin typeface="Segoe UI Semibold" panose="020B0702040204020203" pitchFamily="34" charset="0"/>
                <a:ea typeface="+mn-ea"/>
                <a:cs typeface="+mn-cs"/>
              </a:rPr>
              <a:t>Market Basket Analysis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/>
              <a:t/>
            </a:r>
            <a:br>
              <a:rPr lang="en-US" sz="5400"/>
            </a:br>
            <a:r>
              <a:rPr lang="en-US" sz="5400" spc="400" dirty="0">
                <a:latin typeface="Segoe UI Semibold" panose="020B0702040204020203" pitchFamily="34" charset="0"/>
                <a:ea typeface="+mn-ea"/>
                <a:cs typeface="+mn-cs"/>
              </a:rPr>
              <a:t/>
            </a:r>
            <a:br>
              <a:rPr lang="en-US" sz="5400" spc="400" dirty="0">
                <a:latin typeface="Segoe UI Semibold" panose="020B0702040204020203" pitchFamily="34" charset="0"/>
                <a:ea typeface="+mn-ea"/>
                <a:cs typeface="+mn-cs"/>
              </a:rPr>
            </a:br>
            <a:r>
              <a:rPr lang="en-US" sz="5400" spc="400" dirty="0">
                <a:latin typeface="Segoe UI Semibold" panose="020B0702040204020203" pitchFamily="34" charset="0"/>
                <a:ea typeface="+mn-ea"/>
                <a:cs typeface="+mn-cs"/>
              </a:rPr>
              <a:t/>
            </a:r>
            <a:br>
              <a:rPr lang="en-US" sz="5400" spc="400" dirty="0">
                <a:latin typeface="Segoe UI Semibold" panose="020B0702040204020203" pitchFamily="34" charset="0"/>
                <a:ea typeface="+mn-ea"/>
                <a:cs typeface="+mn-cs"/>
              </a:rPr>
            </a:br>
            <a:endParaRPr lang="en-US" sz="4600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5006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5158" y="3107482"/>
            <a:ext cx="6841672" cy="677108"/>
          </a:xfrm>
        </p:spPr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r>
              <a:rPr lang="en-US" sz="2400" b="1" dirty="0"/>
              <a:t/>
            </a:r>
            <a:br>
              <a:rPr lang="en-US" sz="2400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3330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F09-5727-42F3-8CEF-8204D4C5755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Market Basket Analysis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5233" y="1379538"/>
            <a:ext cx="13715429" cy="5754687"/>
          </a:xfrm>
          <a:prstGeom prst="rect">
            <a:avLst/>
          </a:prstGeom>
        </p:spPr>
        <p:txBody>
          <a:bodyPr>
            <a:normAutofit/>
          </a:bodyPr>
          <a:lstStyle>
            <a:lvl1pPr marL="489901" indent="-4899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453" indent="-40825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3004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6206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9407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609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811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9012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2214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1600"/>
              </a:spcBef>
              <a:buFont typeface="+mj-lt"/>
              <a:buAutoNum type="arabicPeriod"/>
            </a:pPr>
            <a:r>
              <a:rPr lang="en-IN" sz="2400" dirty="0"/>
              <a:t>Introduction to </a:t>
            </a:r>
            <a:r>
              <a:rPr lang="en-IN" sz="2400" dirty="0" smtClean="0"/>
              <a:t>Market Basket Analysis</a:t>
            </a:r>
            <a:endParaRPr lang="en-IN" sz="2400" dirty="0"/>
          </a:p>
          <a:p>
            <a:pPr>
              <a:lnSpc>
                <a:spcPts val="3500"/>
              </a:lnSpc>
              <a:spcBef>
                <a:spcPts val="1600"/>
              </a:spcBef>
              <a:buFont typeface="+mj-lt"/>
              <a:buAutoNum type="arabicPeriod"/>
            </a:pPr>
            <a:r>
              <a:rPr lang="en-IN" sz="2400" dirty="0" smtClean="0"/>
              <a:t>Terminology</a:t>
            </a:r>
          </a:p>
          <a:p>
            <a:pPr>
              <a:lnSpc>
                <a:spcPts val="3500"/>
              </a:lnSpc>
              <a:spcBef>
                <a:spcPts val="1600"/>
              </a:spcBef>
              <a:buFont typeface="+mj-lt"/>
              <a:buAutoNum type="arabicPeriod"/>
            </a:pPr>
            <a:r>
              <a:rPr lang="en-IN" sz="2400" dirty="0" smtClean="0"/>
              <a:t>Association Rule</a:t>
            </a:r>
          </a:p>
          <a:p>
            <a:pPr>
              <a:lnSpc>
                <a:spcPts val="3500"/>
              </a:lnSpc>
              <a:spcBef>
                <a:spcPts val="1600"/>
              </a:spcBef>
              <a:buFont typeface="+mj-lt"/>
              <a:buAutoNum type="arabicPeriod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37411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451898" y="3035474"/>
            <a:ext cx="7725042" cy="1898174"/>
          </a:xfrm>
        </p:spPr>
        <p:txBody>
          <a:bodyPr/>
          <a:lstStyle/>
          <a:p>
            <a:r>
              <a:rPr lang="en-US" b="1" dirty="0" smtClean="0"/>
              <a:t>Market Basket Analysis</a:t>
            </a:r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F09-5727-42F3-8CEF-8204D4C5755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06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F09-5727-42F3-8CEF-8204D4C5755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</a:t>
            </a:r>
            <a:r>
              <a:rPr lang="en-US" b="1" dirty="0" smtClean="0"/>
              <a:t>Market Basket Analysis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5233" y="1221878"/>
            <a:ext cx="13715429" cy="6120432"/>
          </a:xfrm>
          <a:prstGeom prst="rect">
            <a:avLst/>
          </a:prstGeom>
        </p:spPr>
        <p:txBody>
          <a:bodyPr>
            <a:normAutofit/>
          </a:bodyPr>
          <a:lstStyle>
            <a:lvl1pPr marL="489901" indent="-4899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453" indent="-40825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3004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6206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9407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609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811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9012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2214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1600"/>
              </a:spcBef>
            </a:pPr>
            <a:endParaRPr lang="en-IN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75232" y="1221878"/>
            <a:ext cx="13177465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Market Basket Analysis</a:t>
            </a:r>
            <a:r>
              <a:rPr lang="en-US" sz="2400" dirty="0" smtClean="0"/>
              <a:t> is a mathematical modeling technique </a:t>
            </a:r>
            <a:r>
              <a:rPr lang="en-US" sz="2400" dirty="0"/>
              <a:t>based upon the </a:t>
            </a:r>
            <a:r>
              <a:rPr lang="en-US" sz="2400" dirty="0" smtClean="0"/>
              <a:t>theory that if you buy a certain group of items, you are likely to buy another group of items.</a:t>
            </a:r>
          </a:p>
          <a:p>
            <a:endParaRPr lang="en-US" sz="2400" dirty="0"/>
          </a:p>
          <a:p>
            <a:r>
              <a:rPr lang="en-US" sz="2400" dirty="0"/>
              <a:t>M</a:t>
            </a:r>
            <a:r>
              <a:rPr lang="en-US" sz="2400" dirty="0" smtClean="0"/>
              <a:t>arket </a:t>
            </a:r>
            <a:r>
              <a:rPr lang="en-US" sz="2400" dirty="0"/>
              <a:t>basket analysis seeks to find relationships between purchases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MBA uses "</a:t>
            </a:r>
            <a:r>
              <a:rPr lang="en-US" sz="2400" b="1" i="1" dirty="0" smtClean="0"/>
              <a:t>Association Rule Mining</a:t>
            </a:r>
            <a:r>
              <a:rPr lang="en-US" sz="2400" dirty="0" smtClean="0"/>
              <a:t>” – used to </a:t>
            </a:r>
            <a:r>
              <a:rPr lang="en-US" sz="2400" dirty="0"/>
              <a:t>find an association between different objects in a set, find frequent patterns in a transaction database, relational databases or any other information repository.</a:t>
            </a:r>
            <a:r>
              <a:rPr lang="en-US" sz="2400" dirty="0" smtClean="0"/>
              <a:t>	</a:t>
            </a:r>
          </a:p>
          <a:p>
            <a:endParaRPr lang="en-US" sz="2400" dirty="0"/>
          </a:p>
          <a:p>
            <a:r>
              <a:rPr lang="en-US" sz="2400" dirty="0" smtClean="0"/>
              <a:t>This is used in marketing, retailing, web mining, medical diagnosis</a:t>
            </a:r>
          </a:p>
          <a:p>
            <a:endParaRPr lang="en-US" sz="2400" dirty="0"/>
          </a:p>
          <a:p>
            <a:r>
              <a:rPr lang="en-US" sz="2400" dirty="0"/>
              <a:t>It can tell you what items do customers frequently buy together by generating a set of rules called </a:t>
            </a:r>
            <a:r>
              <a:rPr lang="en-US" sz="2400" b="1" i="1" dirty="0"/>
              <a:t>Association </a:t>
            </a:r>
            <a:r>
              <a:rPr lang="en-US" sz="2400" b="1" i="1" dirty="0" smtClean="0"/>
              <a:t>Rules</a:t>
            </a:r>
            <a:r>
              <a:rPr lang="en-US" sz="2400" dirty="0" smtClean="0"/>
              <a:t>: "if </a:t>
            </a:r>
            <a:r>
              <a:rPr lang="en-US" sz="2400" dirty="0"/>
              <a:t>this, then that </a:t>
            </a:r>
            <a:r>
              <a:rPr lang="en-US" sz="2400" dirty="0" smtClean="0"/>
              <a:t>”</a:t>
            </a:r>
          </a:p>
          <a:p>
            <a:endParaRPr lang="en-US" sz="2400" dirty="0"/>
          </a:p>
          <a:p>
            <a:r>
              <a:rPr lang="en-US" sz="2400" dirty="0"/>
              <a:t>Market basket analysis is </a:t>
            </a:r>
            <a:r>
              <a:rPr lang="en-US" sz="2400" dirty="0" err="1"/>
              <a:t>Amazon.com's</a:t>
            </a:r>
            <a:r>
              <a:rPr lang="en-US" sz="2400" dirty="0"/>
              <a:t> use of "customers who bought book A also bought book B”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33512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F09-5727-42F3-8CEF-8204D4C5755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Terminologies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5233" y="1221878"/>
            <a:ext cx="13715429" cy="6120432"/>
          </a:xfrm>
          <a:prstGeom prst="rect">
            <a:avLst/>
          </a:prstGeom>
        </p:spPr>
        <p:txBody>
          <a:bodyPr>
            <a:noAutofit/>
          </a:bodyPr>
          <a:lstStyle>
            <a:lvl1pPr marL="489901" indent="-4899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453" indent="-40825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3004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6206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9407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609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811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9012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2214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600"/>
              </a:spcBef>
            </a:pPr>
            <a:r>
              <a:rPr lang="en-IN" sz="2200" b="1" i="1" dirty="0" smtClean="0"/>
              <a:t>Transaction or </a:t>
            </a:r>
            <a:r>
              <a:rPr lang="en-IN" sz="2200" b="1" i="1" dirty="0" err="1" smtClean="0"/>
              <a:t>Itemset</a:t>
            </a:r>
            <a:r>
              <a:rPr lang="en-IN" sz="2200" b="1" i="1" dirty="0" smtClean="0"/>
              <a:t>: </a:t>
            </a:r>
            <a:r>
              <a:rPr lang="en-IN" sz="2200" dirty="0"/>
              <a:t> </a:t>
            </a:r>
            <a:r>
              <a:rPr lang="en-IN" sz="2200" dirty="0" smtClean="0"/>
              <a:t>A set of items</a:t>
            </a:r>
          </a:p>
          <a:p>
            <a:pPr>
              <a:spcBef>
                <a:spcPts val="1600"/>
              </a:spcBef>
            </a:pPr>
            <a:r>
              <a:rPr lang="en-IN" sz="2200" dirty="0" smtClean="0"/>
              <a:t> </a:t>
            </a:r>
            <a:r>
              <a:rPr lang="en-IN" sz="2200" b="1" i="1" dirty="0" smtClean="0"/>
              <a:t>Support: </a:t>
            </a:r>
            <a:r>
              <a:rPr lang="en-IN" sz="2200" dirty="0" smtClean="0"/>
              <a:t>It is the measure of how often the collection of items in the association occurs together as a percentage of all transactions	</a:t>
            </a:r>
          </a:p>
          <a:p>
            <a:pPr>
              <a:spcBef>
                <a:spcPts val="1600"/>
              </a:spcBef>
            </a:pPr>
            <a:endParaRPr lang="en-IN" sz="2200" dirty="0" smtClean="0"/>
          </a:p>
          <a:p>
            <a:pPr>
              <a:spcBef>
                <a:spcPts val="1600"/>
              </a:spcBef>
            </a:pPr>
            <a:r>
              <a:rPr lang="en-IN" sz="2200" b="1" i="1" dirty="0" smtClean="0"/>
              <a:t>Confidence: </a:t>
            </a:r>
            <a:r>
              <a:rPr lang="en-IN" sz="2200" dirty="0" smtClean="0"/>
              <a:t>It is the measure of uncertainty or trust worthiness associated with each discovered pattern</a:t>
            </a:r>
          </a:p>
          <a:p>
            <a:pPr>
              <a:lnSpc>
                <a:spcPts val="3500"/>
              </a:lnSpc>
              <a:spcBef>
                <a:spcPts val="1600"/>
              </a:spcBef>
            </a:pPr>
            <a:endParaRPr lang="en-IN" sz="2200" b="1" i="1" dirty="0" smtClean="0"/>
          </a:p>
          <a:p>
            <a:pPr>
              <a:lnSpc>
                <a:spcPts val="3500"/>
              </a:lnSpc>
              <a:spcBef>
                <a:spcPts val="1600"/>
              </a:spcBef>
            </a:pPr>
            <a:r>
              <a:rPr lang="en-IN" sz="2200" b="1" i="1" dirty="0" smtClean="0"/>
              <a:t>Frequent </a:t>
            </a:r>
            <a:r>
              <a:rPr lang="en-IN" sz="2200" b="1" i="1" dirty="0" err="1"/>
              <a:t>Itemset</a:t>
            </a:r>
            <a:r>
              <a:rPr lang="en-IN" sz="2200" b="1" i="1" dirty="0"/>
              <a:t>: </a:t>
            </a:r>
            <a:r>
              <a:rPr lang="en-IN" sz="2200" dirty="0"/>
              <a:t>An </a:t>
            </a:r>
            <a:r>
              <a:rPr lang="en-IN" sz="2200" dirty="0" err="1"/>
              <a:t>itemset</a:t>
            </a:r>
            <a:r>
              <a:rPr lang="en-IN" sz="2200" dirty="0"/>
              <a:t> satisfying minimum support </a:t>
            </a:r>
            <a:endParaRPr lang="en-IN" sz="2200" dirty="0" smtClean="0"/>
          </a:p>
          <a:p>
            <a:pPr>
              <a:lnSpc>
                <a:spcPts val="3500"/>
              </a:lnSpc>
              <a:spcBef>
                <a:spcPts val="1600"/>
              </a:spcBef>
            </a:pPr>
            <a:r>
              <a:rPr lang="en-IN" sz="2200" b="1" i="1" dirty="0"/>
              <a:t>Strong Association Rules</a:t>
            </a:r>
            <a:r>
              <a:rPr lang="en-IN" sz="2200" b="1" i="1" dirty="0" smtClean="0"/>
              <a:t>: </a:t>
            </a:r>
            <a:r>
              <a:rPr lang="en-IN" sz="2200" dirty="0" smtClean="0"/>
              <a:t>Rules </a:t>
            </a:r>
            <a:r>
              <a:rPr lang="en-IN" sz="2200" dirty="0"/>
              <a:t>that satisfy both minimum support threshold and a minimum confidence threshold</a:t>
            </a:r>
            <a:r>
              <a:rPr lang="en-IN" sz="2200" dirty="0" smtClean="0"/>
              <a:t>.</a:t>
            </a:r>
          </a:p>
          <a:p>
            <a:pPr>
              <a:lnSpc>
                <a:spcPts val="3500"/>
              </a:lnSpc>
              <a:spcBef>
                <a:spcPts val="1600"/>
              </a:spcBef>
            </a:pPr>
            <a:r>
              <a:rPr lang="en-IN" sz="2200" b="1" i="1" dirty="0"/>
              <a:t>Lift Value</a:t>
            </a:r>
            <a:r>
              <a:rPr lang="en-IN" sz="2200" b="1" i="1" dirty="0" smtClean="0"/>
              <a:t>: </a:t>
            </a:r>
            <a:r>
              <a:rPr lang="en-IN" sz="2200" dirty="0"/>
              <a:t>The lift value of an association rule is the ratio of the confidence of the rule and the expected confidence of the rule</a:t>
            </a:r>
            <a:r>
              <a:rPr lang="en-IN" sz="2200" dirty="0" smtClean="0"/>
              <a:t>.</a:t>
            </a:r>
          </a:p>
          <a:p>
            <a:pPr>
              <a:lnSpc>
                <a:spcPts val="3500"/>
              </a:lnSpc>
              <a:spcBef>
                <a:spcPts val="1600"/>
              </a:spcBef>
            </a:pPr>
            <a:r>
              <a:rPr lang="en-IN" sz="2200" b="1" i="1" dirty="0"/>
              <a:t>Rule form</a:t>
            </a:r>
            <a:r>
              <a:rPr lang="en-IN" sz="2200" dirty="0" smtClean="0"/>
              <a:t>:  </a:t>
            </a:r>
            <a:r>
              <a:rPr lang="en-IN" sz="2200" dirty="0"/>
              <a:t>Antecedent </a:t>
            </a:r>
            <a:r>
              <a:rPr lang="en-IN" sz="2200" dirty="0" smtClean="0"/>
              <a:t> </a:t>
            </a:r>
            <a:r>
              <a:rPr lang="en-IN" sz="2200" dirty="0" smtClean="0">
                <a:sym typeface="Wingdings"/>
              </a:rPr>
              <a:t></a:t>
            </a:r>
            <a:r>
              <a:rPr lang="en-IN" sz="2200" dirty="0" smtClean="0"/>
              <a:t> </a:t>
            </a:r>
            <a:r>
              <a:rPr lang="en-IN" sz="2200" dirty="0"/>
              <a:t>Consequent [support, confidence]</a:t>
            </a:r>
            <a:endParaRPr lang="en-IN" sz="2200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770" y="6590213"/>
            <a:ext cx="2386980" cy="62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5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F09-5727-42F3-8CEF-8204D4C5755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association rules can be used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456" y="1163266"/>
            <a:ext cx="13212257" cy="4503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  <a:spcBef>
                <a:spcPts val="1600"/>
              </a:spcBef>
            </a:pPr>
            <a:r>
              <a:rPr lang="en-US" sz="2400" dirty="0"/>
              <a:t>Let the rule discovered be </a:t>
            </a:r>
            <a:endParaRPr lang="en-US" sz="2400" dirty="0" smtClean="0"/>
          </a:p>
          <a:p>
            <a:pPr>
              <a:lnSpc>
                <a:spcPts val="3500"/>
              </a:lnSpc>
              <a:spcBef>
                <a:spcPts val="1600"/>
              </a:spcBef>
            </a:pPr>
            <a:r>
              <a:rPr lang="en-US" sz="2400" dirty="0"/>
              <a:t>	</a:t>
            </a:r>
            <a:r>
              <a:rPr lang="en-US" sz="2400" dirty="0" smtClean="0"/>
              <a:t>	{Pepsi,...}  		{</a:t>
            </a:r>
            <a:r>
              <a:rPr lang="en-US" sz="2400" dirty="0"/>
              <a:t>Potato Chips} </a:t>
            </a:r>
            <a:endParaRPr lang="en-US" sz="2400" dirty="0" smtClean="0"/>
          </a:p>
          <a:p>
            <a:pPr>
              <a:lnSpc>
                <a:spcPts val="3500"/>
              </a:lnSpc>
              <a:spcBef>
                <a:spcPts val="16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Potato </a:t>
            </a:r>
            <a:r>
              <a:rPr lang="en-US" sz="2400" dirty="0">
                <a:solidFill>
                  <a:srgbClr val="FF0000"/>
                </a:solidFill>
              </a:rPr>
              <a:t>chips as consequent </a:t>
            </a:r>
            <a:r>
              <a:rPr lang="en-US" sz="2400" dirty="0"/>
              <a:t>=&gt; Can be used to determine what should be done to boost its sales </a:t>
            </a:r>
          </a:p>
          <a:p>
            <a:pPr>
              <a:lnSpc>
                <a:spcPts val="3500"/>
              </a:lnSpc>
              <a:spcBef>
                <a:spcPts val="16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Pepsi in </a:t>
            </a:r>
            <a:r>
              <a:rPr lang="en-US" sz="2400" dirty="0">
                <a:solidFill>
                  <a:srgbClr val="FF0000"/>
                </a:solidFill>
              </a:rPr>
              <a:t>the antecedent </a:t>
            </a:r>
            <a:r>
              <a:rPr lang="en-US" sz="2400" dirty="0"/>
              <a:t>=&gt; Can be used to see which products would be affected if the store discontinues selling </a:t>
            </a:r>
            <a:r>
              <a:rPr lang="en-US" sz="2400" dirty="0" smtClean="0"/>
              <a:t>Pepsi</a:t>
            </a:r>
            <a:endParaRPr lang="en-US" sz="2400" dirty="0"/>
          </a:p>
          <a:p>
            <a:pPr>
              <a:lnSpc>
                <a:spcPts val="3500"/>
              </a:lnSpc>
              <a:spcBef>
                <a:spcPts val="16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Pepsi in </a:t>
            </a:r>
            <a:r>
              <a:rPr lang="en-US" sz="2400" dirty="0">
                <a:solidFill>
                  <a:srgbClr val="FF0000"/>
                </a:solidFill>
              </a:rPr>
              <a:t>antecedent and Potato chips in the consequent </a:t>
            </a:r>
            <a:r>
              <a:rPr lang="en-US" sz="2400" dirty="0"/>
              <a:t>=&gt; Can be used to see what products should be sold with </a:t>
            </a:r>
            <a:r>
              <a:rPr lang="en-US" sz="2400" dirty="0" smtClean="0"/>
              <a:t>Pepsi to </a:t>
            </a:r>
            <a:r>
              <a:rPr lang="en-US" sz="2400" dirty="0"/>
              <a:t>promote sale of Potato Chips</a:t>
            </a:r>
            <a:endParaRPr lang="en-IN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155754" y="2099370"/>
            <a:ext cx="1655944" cy="0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593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F09-5727-42F3-8CEF-8204D4C5755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association rules can be used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456" y="1163266"/>
            <a:ext cx="13212257" cy="3811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500"/>
              </a:lnSpc>
              <a:spcBef>
                <a:spcPts val="1600"/>
              </a:spcBef>
              <a:buFont typeface="Arial" charset="0"/>
              <a:buChar char="•"/>
            </a:pPr>
            <a:r>
              <a:rPr lang="en-US" sz="2400" dirty="0" smtClean="0"/>
              <a:t>Changing the store layout</a:t>
            </a:r>
          </a:p>
          <a:p>
            <a:pPr marL="342900" indent="-342900">
              <a:lnSpc>
                <a:spcPts val="3500"/>
              </a:lnSpc>
              <a:spcBef>
                <a:spcPts val="1600"/>
              </a:spcBef>
              <a:buFont typeface="Arial" charset="0"/>
              <a:buChar char="•"/>
            </a:pPr>
            <a:r>
              <a:rPr lang="en-US" sz="2400" dirty="0" smtClean="0"/>
              <a:t>Customer behavior analysis</a:t>
            </a:r>
          </a:p>
          <a:p>
            <a:pPr marL="342900" indent="-342900">
              <a:lnSpc>
                <a:spcPts val="3500"/>
              </a:lnSpc>
              <a:spcBef>
                <a:spcPts val="1600"/>
              </a:spcBef>
              <a:buFont typeface="Arial" charset="0"/>
              <a:buChar char="•"/>
            </a:pPr>
            <a:r>
              <a:rPr lang="en-US" sz="2400" dirty="0" smtClean="0"/>
              <a:t>Catalogue Design</a:t>
            </a:r>
          </a:p>
          <a:p>
            <a:pPr marL="342900" indent="-342900">
              <a:lnSpc>
                <a:spcPts val="3500"/>
              </a:lnSpc>
              <a:spcBef>
                <a:spcPts val="1600"/>
              </a:spcBef>
              <a:buFont typeface="Arial" charset="0"/>
              <a:buChar char="•"/>
            </a:pPr>
            <a:r>
              <a:rPr lang="en-US" sz="2400" dirty="0" smtClean="0"/>
              <a:t>Cross Marketing in online stores</a:t>
            </a:r>
          </a:p>
          <a:p>
            <a:pPr marL="342900" indent="-342900">
              <a:lnSpc>
                <a:spcPts val="3500"/>
              </a:lnSpc>
              <a:spcBef>
                <a:spcPts val="1600"/>
              </a:spcBef>
              <a:buFont typeface="Arial" charset="0"/>
              <a:buChar char="•"/>
            </a:pPr>
            <a:r>
              <a:rPr lang="en-US" sz="2400" dirty="0" smtClean="0"/>
              <a:t>What are the trending items customers buy</a:t>
            </a:r>
          </a:p>
          <a:p>
            <a:pPr marL="342900" indent="-342900">
              <a:lnSpc>
                <a:spcPts val="3500"/>
              </a:lnSpc>
              <a:spcBef>
                <a:spcPts val="1600"/>
              </a:spcBef>
              <a:buFont typeface="Arial" charset="0"/>
              <a:buChar char="•"/>
            </a:pPr>
            <a:r>
              <a:rPr lang="en-US" sz="2400" dirty="0" smtClean="0"/>
              <a:t>Customized emails with add-on sales.</a:t>
            </a:r>
          </a:p>
        </p:txBody>
      </p:sp>
    </p:spTree>
    <p:extLst>
      <p:ext uri="{BB962C8B-B14F-4D97-AF65-F5344CB8AC3E}">
        <p14:creationId xmlns:p14="http://schemas.microsoft.com/office/powerpoint/2010/main" val="1373226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F09-5727-42F3-8CEF-8204D4C5755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Rule: Example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0012" y="1379080"/>
            <a:ext cx="13735989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a store , there are 1000 transactions overall. Item A appears in 80 transactions and item B in 100 transactions. Items A and B appear in 20 transactions together.</a:t>
            </a:r>
          </a:p>
          <a:p>
            <a:endParaRPr lang="en-US" dirty="0" smtClean="0"/>
          </a:p>
          <a:p>
            <a:r>
              <a:rPr lang="en-US" dirty="0" smtClean="0"/>
              <a:t>Support is the number of times the </a:t>
            </a:r>
            <a:r>
              <a:rPr lang="en-US" dirty="0" err="1" smtClean="0"/>
              <a:t>itemset</a:t>
            </a:r>
            <a:r>
              <a:rPr lang="en-US" dirty="0" smtClean="0"/>
              <a:t> appears in the total transactions</a:t>
            </a:r>
          </a:p>
          <a:p>
            <a:endParaRPr lang="en-US" dirty="0"/>
          </a:p>
          <a:p>
            <a:r>
              <a:rPr lang="en-US" dirty="0" smtClean="0"/>
              <a:t>	Support (A and B) = 20 / 1000 = 2%</a:t>
            </a:r>
          </a:p>
          <a:p>
            <a:endParaRPr lang="en-US" dirty="0"/>
          </a:p>
          <a:p>
            <a:r>
              <a:rPr lang="en-US" dirty="0" smtClean="0"/>
              <a:t>Confidence is the conditional probability a randomly selected transaction will contain A given item B</a:t>
            </a:r>
          </a:p>
          <a:p>
            <a:r>
              <a:rPr lang="en-US" dirty="0"/>
              <a:t> </a:t>
            </a:r>
            <a:r>
              <a:rPr lang="en-US" dirty="0" smtClean="0"/>
              <a:t>	Confidence = 20/80 = 25%</a:t>
            </a:r>
            <a:endParaRPr lang="en-US" dirty="0"/>
          </a:p>
          <a:p>
            <a:r>
              <a:rPr lang="en-US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54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F09-5727-42F3-8CEF-8204D4C5755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Association Rule: Example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9423" y="1019250"/>
            <a:ext cx="13715429" cy="6120432"/>
          </a:xfrm>
          <a:prstGeom prst="rect">
            <a:avLst/>
          </a:prstGeom>
        </p:spPr>
        <p:txBody>
          <a:bodyPr>
            <a:normAutofit/>
          </a:bodyPr>
          <a:lstStyle>
            <a:lvl1pPr marL="489901" indent="-4899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453" indent="-40825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3004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6206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9407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609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811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9012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2214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1600"/>
              </a:spcBef>
            </a:pPr>
            <a:endParaRPr lang="en-IN" sz="2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478823"/>
              </p:ext>
            </p:extLst>
          </p:nvPr>
        </p:nvGraphicFramePr>
        <p:xfrm>
          <a:off x="1267322" y="1523306"/>
          <a:ext cx="56160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614"/>
                <a:gridCol w="3816424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Customers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Items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Shoes, Socks, Tie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Shoes, Socks, Tie, Belt, Shirt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Shoes, Tie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Shoes , Socks, Belt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4457" y="3833244"/>
            <a:ext cx="1185613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Discovering for example, that a customer who buys shoes is likely to buy </a:t>
            </a:r>
            <a:r>
              <a:rPr lang="en-US" dirty="0" smtClean="0"/>
              <a:t>socks</a:t>
            </a:r>
          </a:p>
          <a:p>
            <a:endParaRPr lang="en-US" dirty="0"/>
          </a:p>
          <a:p>
            <a:r>
              <a:rPr lang="en-US" dirty="0" smtClean="0"/>
              <a:t>	Socks </a:t>
            </a:r>
            <a:r>
              <a:rPr lang="en-US" dirty="0" smtClean="0">
                <a:sym typeface="Wingdings"/>
              </a:rPr>
              <a:t> Tie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Support  = 2/4 = 50%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Confidence =  2/3 = 66.67%</a:t>
            </a: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Lift  = (2/4) / (3/4)*(3/4) = 0.889  </a:t>
            </a:r>
            <a:endParaRPr lang="en-US" dirty="0">
              <a:sym typeface="Wingdings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06"/>
          <a:stretch/>
        </p:blipFill>
        <p:spPr bwMode="auto">
          <a:xfrm>
            <a:off x="6091858" y="4835674"/>
            <a:ext cx="7120812" cy="1880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1201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3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10769</TotalTime>
  <Words>286</Words>
  <Application>Microsoft Office PowerPoint</Application>
  <PresentationFormat>Custom</PresentationFormat>
  <Paragraphs>83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Market Basket Analysis     </vt:lpstr>
      <vt:lpstr>Market Basket Analysis</vt:lpstr>
      <vt:lpstr>Market Basket Analysis</vt:lpstr>
      <vt:lpstr>Introduction to Market Basket Analysis</vt:lpstr>
      <vt:lpstr>Basic Terminologies</vt:lpstr>
      <vt:lpstr>How association rules can be used</vt:lpstr>
      <vt:lpstr>How association rules can be used</vt:lpstr>
      <vt:lpstr>Association Rule: Example</vt:lpstr>
      <vt:lpstr>Association Rule: Example</vt:lpstr>
      <vt:lpstr>Thank You  </vt:lpstr>
    </vt:vector>
  </TitlesOfParts>
  <Company>Cognizant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Admin</cp:lastModifiedBy>
  <cp:revision>470</cp:revision>
  <dcterms:created xsi:type="dcterms:W3CDTF">2014-08-20T12:25:06Z</dcterms:created>
  <dcterms:modified xsi:type="dcterms:W3CDTF">2019-01-22T04:19:55Z</dcterms:modified>
</cp:coreProperties>
</file>