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402" r:id="rId2"/>
    <p:sldId id="410" r:id="rId3"/>
    <p:sldId id="471" r:id="rId4"/>
    <p:sldId id="411" r:id="rId5"/>
    <p:sldId id="412" r:id="rId6"/>
    <p:sldId id="472" r:id="rId7"/>
    <p:sldId id="473" r:id="rId8"/>
    <p:sldId id="474" r:id="rId9"/>
    <p:sldId id="483" r:id="rId10"/>
    <p:sldId id="475" r:id="rId11"/>
    <p:sldId id="492" r:id="rId12"/>
    <p:sldId id="493" r:id="rId13"/>
    <p:sldId id="495" r:id="rId14"/>
    <p:sldId id="494" r:id="rId15"/>
    <p:sldId id="496" r:id="rId16"/>
    <p:sldId id="476" r:id="rId17"/>
    <p:sldId id="477" r:id="rId18"/>
    <p:sldId id="480" r:id="rId19"/>
    <p:sldId id="481" r:id="rId20"/>
    <p:sldId id="482" r:id="rId21"/>
    <p:sldId id="486" r:id="rId22"/>
    <p:sldId id="487" r:id="rId23"/>
    <p:sldId id="484" r:id="rId24"/>
    <p:sldId id="485" r:id="rId25"/>
    <p:sldId id="488" r:id="rId26"/>
    <p:sldId id="489" r:id="rId27"/>
    <p:sldId id="490" r:id="rId28"/>
    <p:sldId id="491" r:id="rId29"/>
    <p:sldId id="426" r:id="rId30"/>
    <p:sldId id="427" r:id="rId31"/>
    <p:sldId id="432" r:id="rId32"/>
    <p:sldId id="433" r:id="rId33"/>
    <p:sldId id="434" r:id="rId34"/>
    <p:sldId id="435" r:id="rId35"/>
    <p:sldId id="436" r:id="rId36"/>
    <p:sldId id="395" r:id="rId37"/>
  </p:sldIdLst>
  <p:sldSz cx="14631988" cy="8231188"/>
  <p:notesSz cx="6858000" cy="9144000"/>
  <p:defaultTex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96">
          <p15:clr>
            <a:srgbClr val="A4A3A4"/>
          </p15:clr>
        </p15:guide>
        <p15:guide id="2" orient="horz" pos="1050">
          <p15:clr>
            <a:srgbClr val="A4A3A4"/>
          </p15:clr>
        </p15:guide>
        <p15:guide id="3" orient="horz" pos="5087">
          <p15:clr>
            <a:srgbClr val="A4A3A4"/>
          </p15:clr>
        </p15:guide>
        <p15:guide id="4" orient="horz" pos="324">
          <p15:clr>
            <a:srgbClr val="A4A3A4"/>
          </p15:clr>
        </p15:guide>
        <p15:guide id="5" orient="horz" pos="3454">
          <p15:clr>
            <a:srgbClr val="A4A3A4"/>
          </p15:clr>
        </p15:guide>
        <p15:guide id="6" orient="horz" pos="4225">
          <p15:clr>
            <a:srgbClr val="A4A3A4"/>
          </p15:clr>
        </p15:guide>
        <p15:guide id="7" orient="horz" pos="3182">
          <p15:clr>
            <a:srgbClr val="A4A3A4"/>
          </p15:clr>
        </p15:guide>
        <p15:guide id="8" orient="horz" pos="4316">
          <p15:clr>
            <a:srgbClr val="A4A3A4"/>
          </p15:clr>
        </p15:guide>
        <p15:guide id="9" pos="299">
          <p15:clr>
            <a:srgbClr val="A4A3A4"/>
          </p15:clr>
        </p15:guide>
        <p15:guide id="10" pos="8917">
          <p15:clr>
            <a:srgbClr val="A4A3A4"/>
          </p15:clr>
        </p15:guide>
        <p15:guide id="11" pos="4608">
          <p15:clr>
            <a:srgbClr val="A4A3A4"/>
          </p15:clr>
        </p15:guide>
        <p15:guide id="12" pos="4779">
          <p15:clr>
            <a:srgbClr val="A4A3A4"/>
          </p15:clr>
        </p15:guide>
        <p15:guide id="13" pos="3474">
          <p15:clr>
            <a:srgbClr val="A4A3A4"/>
          </p15:clr>
        </p15:guide>
        <p15:guide id="14" pos="442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53E"/>
    <a:srgbClr val="F6ACA0"/>
    <a:srgbClr val="F49E90"/>
    <a:srgbClr val="F47264"/>
    <a:srgbClr val="F07F6C"/>
    <a:srgbClr val="FFFFFF"/>
    <a:srgbClr val="ED1B24"/>
    <a:srgbClr val="C79A09"/>
    <a:srgbClr val="7ABBEB"/>
    <a:srgbClr val="7AB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3486" autoAdjust="0"/>
  </p:normalViewPr>
  <p:slideViewPr>
    <p:cSldViewPr>
      <p:cViewPr>
        <p:scale>
          <a:sx n="66" d="100"/>
          <a:sy n="66" d="100"/>
        </p:scale>
        <p:origin x="-186" y="72"/>
      </p:cViewPr>
      <p:guideLst>
        <p:guide orient="horz" pos="596"/>
        <p:guide orient="horz" pos="1050"/>
        <p:guide orient="horz" pos="5087"/>
        <p:guide orient="horz" pos="324"/>
        <p:guide orient="horz" pos="3454"/>
        <p:guide orient="horz" pos="4225"/>
        <p:guide orient="horz" pos="3182"/>
        <p:guide orient="horz" pos="4316"/>
        <p:guide pos="299"/>
        <p:guide pos="8917"/>
        <p:guide pos="4608"/>
        <p:guide pos="4779"/>
        <p:guide pos="3474"/>
        <p:guide pos="4427"/>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56" d="100"/>
          <a:sy n="56"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C3D0C-4AB7-48D8-AB29-100C8C9E29CB}" type="datetimeFigureOut">
              <a:rPr lang="en-US" smtClean="0"/>
              <a:pPr/>
              <a:t>18-Mar-19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F3AA8B-2986-41D3-8E41-168139DC7ACC}" type="slidenum">
              <a:rPr lang="en-US" smtClean="0"/>
              <a:pPr/>
              <a:t>‹#›</a:t>
            </a:fld>
            <a:endParaRPr lang="en-US"/>
          </a:p>
        </p:txBody>
      </p:sp>
    </p:spTree>
    <p:extLst>
      <p:ext uri="{BB962C8B-B14F-4D97-AF65-F5344CB8AC3E}">
        <p14:creationId xmlns:p14="http://schemas.microsoft.com/office/powerpoint/2010/main" val="258366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A2813-805D-4956-B6E7-BFDE9B3E4566}" type="datetimeFigureOut">
              <a:rPr lang="en-US" smtClean="0"/>
              <a:pPr/>
              <a:t>18-Mar-19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8342-5404-47F0-8FEC-CE3CDBE83D72}" type="slidenum">
              <a:rPr lang="en-US" smtClean="0"/>
              <a:pPr/>
              <a:t>‹#›</a:t>
            </a:fld>
            <a:endParaRPr lang="en-US"/>
          </a:p>
        </p:txBody>
      </p:sp>
    </p:spTree>
    <p:extLst>
      <p:ext uri="{BB962C8B-B14F-4D97-AF65-F5344CB8AC3E}">
        <p14:creationId xmlns:p14="http://schemas.microsoft.com/office/powerpoint/2010/main" val="3605792823"/>
      </p:ext>
    </p:extLst>
  </p:cSld>
  <p:clrMap bg1="lt1" tx1="dk1" bg2="lt2" tx2="dk2" accent1="accent1" accent2="accent2" accent3="accent3" accent4="accent4" accent5="accent5" accent6="accent6" hlink="hlink" folHlink="folHlink"/>
  <p:notesStyle>
    <a:lvl1pPr marL="0" algn="l" defTabSz="1306403" rtl="0" eaLnBrk="1" latinLnBrk="0" hangingPunct="1">
      <a:defRPr sz="1700" kern="1200">
        <a:solidFill>
          <a:schemeClr val="tx1"/>
        </a:solidFill>
        <a:latin typeface="+mn-lt"/>
        <a:ea typeface="+mn-ea"/>
        <a:cs typeface="+mn-cs"/>
      </a:defRPr>
    </a:lvl1pPr>
    <a:lvl2pPr marL="653202" algn="l" defTabSz="1306403" rtl="0" eaLnBrk="1" latinLnBrk="0" hangingPunct="1">
      <a:defRPr sz="1700" kern="1200">
        <a:solidFill>
          <a:schemeClr val="tx1"/>
        </a:solidFill>
        <a:latin typeface="+mn-lt"/>
        <a:ea typeface="+mn-ea"/>
        <a:cs typeface="+mn-cs"/>
      </a:defRPr>
    </a:lvl2pPr>
    <a:lvl3pPr marL="1306403" algn="l" defTabSz="1306403" rtl="0" eaLnBrk="1" latinLnBrk="0" hangingPunct="1">
      <a:defRPr sz="1700" kern="1200">
        <a:solidFill>
          <a:schemeClr val="tx1"/>
        </a:solidFill>
        <a:latin typeface="+mn-lt"/>
        <a:ea typeface="+mn-ea"/>
        <a:cs typeface="+mn-cs"/>
      </a:defRPr>
    </a:lvl3pPr>
    <a:lvl4pPr marL="1959605" algn="l" defTabSz="1306403" rtl="0" eaLnBrk="1" latinLnBrk="0" hangingPunct="1">
      <a:defRPr sz="1700" kern="1200">
        <a:solidFill>
          <a:schemeClr val="tx1"/>
        </a:solidFill>
        <a:latin typeface="+mn-lt"/>
        <a:ea typeface="+mn-ea"/>
        <a:cs typeface="+mn-cs"/>
      </a:defRPr>
    </a:lvl4pPr>
    <a:lvl5pPr marL="2612807" algn="l" defTabSz="1306403" rtl="0" eaLnBrk="1" latinLnBrk="0" hangingPunct="1">
      <a:defRPr sz="1700" kern="1200">
        <a:solidFill>
          <a:schemeClr val="tx1"/>
        </a:solidFill>
        <a:latin typeface="+mn-lt"/>
        <a:ea typeface="+mn-ea"/>
        <a:cs typeface="+mn-cs"/>
      </a:defRPr>
    </a:lvl5pPr>
    <a:lvl6pPr marL="3266008" algn="l" defTabSz="1306403" rtl="0" eaLnBrk="1" latinLnBrk="0" hangingPunct="1">
      <a:defRPr sz="1700" kern="1200">
        <a:solidFill>
          <a:schemeClr val="tx1"/>
        </a:solidFill>
        <a:latin typeface="+mn-lt"/>
        <a:ea typeface="+mn-ea"/>
        <a:cs typeface="+mn-cs"/>
      </a:defRPr>
    </a:lvl6pPr>
    <a:lvl7pPr marL="3919210" algn="l" defTabSz="1306403" rtl="0" eaLnBrk="1" latinLnBrk="0" hangingPunct="1">
      <a:defRPr sz="1700" kern="1200">
        <a:solidFill>
          <a:schemeClr val="tx1"/>
        </a:solidFill>
        <a:latin typeface="+mn-lt"/>
        <a:ea typeface="+mn-ea"/>
        <a:cs typeface="+mn-cs"/>
      </a:defRPr>
    </a:lvl7pPr>
    <a:lvl8pPr marL="4572411" algn="l" defTabSz="1306403" rtl="0" eaLnBrk="1" latinLnBrk="0" hangingPunct="1">
      <a:defRPr sz="1700" kern="1200">
        <a:solidFill>
          <a:schemeClr val="tx1"/>
        </a:solidFill>
        <a:latin typeface="+mn-lt"/>
        <a:ea typeface="+mn-ea"/>
        <a:cs typeface="+mn-cs"/>
      </a:defRPr>
    </a:lvl8pPr>
    <a:lvl9pPr marL="5225613" algn="l" defTabSz="1306403"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54013" y="3458950"/>
            <a:ext cx="6841672" cy="677108"/>
          </a:xfrm>
        </p:spPr>
        <p:txBody>
          <a:bodyPr wrap="square">
            <a:noAutofit/>
          </a:bodyPr>
          <a:lstStyle>
            <a:lvl1pPr algn="ctr">
              <a:defRPr>
                <a:solidFill>
                  <a:schemeClr val="bg1"/>
                </a:solidFill>
              </a:defRPr>
            </a:lvl1pPr>
          </a:lstStyle>
          <a:p>
            <a:r>
              <a:rPr lang="en-US" dirty="0"/>
              <a:t>Click to edit Master title style</a:t>
            </a:r>
          </a:p>
        </p:txBody>
      </p:sp>
      <p:sp>
        <p:nvSpPr>
          <p:cNvPr id="17" name="Rectangle 16"/>
          <p:cNvSpPr/>
          <p:nvPr userDrawn="1"/>
        </p:nvSpPr>
        <p:spPr>
          <a:xfrm>
            <a:off x="0" y="0"/>
            <a:ext cx="14631987" cy="5843786"/>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p:cNvGrpSpPr/>
          <p:nvPr userDrawn="1"/>
        </p:nvGrpSpPr>
        <p:grpSpPr>
          <a:xfrm>
            <a:off x="166078" y="3758030"/>
            <a:ext cx="14278708" cy="2063242"/>
            <a:chOff x="166078" y="3780954"/>
            <a:chExt cx="14278708" cy="2063242"/>
          </a:xfrm>
        </p:grpSpPr>
        <p:sp>
          <p:nvSpPr>
            <p:cNvPr id="19" name="Freeform 18"/>
            <p:cNvSpPr/>
            <p:nvPr/>
          </p:nvSpPr>
          <p:spPr>
            <a:xfrm flipH="1">
              <a:off x="1522307"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6406"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66078"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370939"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216053"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5400000">
              <a:off x="3826059"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4521662" y="4573042"/>
              <a:ext cx="819459" cy="127115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6783723"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077822"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5427494"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7581555"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477469"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5400000">
              <a:off x="9087475"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a:off x="978307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flipH="1">
              <a:off x="1204513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1339238"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0688910"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2893771"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3738885"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16640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14631987" cy="8231188"/>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7335268" y="4256540"/>
            <a:ext cx="6841672" cy="677108"/>
          </a:xfrm>
        </p:spPr>
        <p:txBody>
          <a:bodyPr wrap="square" anchor="b">
            <a:noAutofit/>
          </a:bodyPr>
          <a:lstStyle>
            <a:lvl1pPr algn="r">
              <a:defRPr sz="5400">
                <a:solidFill>
                  <a:schemeClr val="bg1"/>
                </a:solidFill>
              </a:defRPr>
            </a:lvl1pPr>
          </a:lstStyle>
          <a:p>
            <a:r>
              <a:rPr lang="en-US" dirty="0"/>
              <a:t>Click to edit Master title style</a:t>
            </a:r>
          </a:p>
        </p:txBody>
      </p:sp>
      <p:cxnSp>
        <p:nvCxnSpPr>
          <p:cNvPr id="5" name="Straight Connector 4"/>
          <p:cNvCxnSpPr/>
          <p:nvPr userDrawn="1"/>
        </p:nvCxnSpPr>
        <p:spPr>
          <a:xfrm flipH="1">
            <a:off x="4914900" y="4963893"/>
            <a:ext cx="9731829" cy="0"/>
          </a:xfrm>
          <a:prstGeom prst="line">
            <a:avLst/>
          </a:prstGeom>
          <a:ln w="3175">
            <a:gradFill flip="none" rotWithShape="1">
              <a:gsLst>
                <a:gs pos="51000">
                  <a:srgbClr val="FFFFFF">
                    <a:alpha val="21000"/>
                  </a:srgbClr>
                </a:gs>
                <a:gs pos="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459423" y="7686255"/>
            <a:ext cx="250068" cy="246221"/>
          </a:xfrm>
        </p:spPr>
        <p:txBody>
          <a:bodyPr/>
          <a:lstStyle>
            <a:lvl1pPr algn="l">
              <a:defRPr>
                <a:solidFill>
                  <a:schemeClr val="bg1"/>
                </a:solidFill>
              </a:defRPr>
            </a:lvl1pPr>
          </a:lstStyle>
          <a:p>
            <a:fld id="{8A327F09-5727-42F3-8CEF-8204D4C57556}" type="slidenum">
              <a:rPr lang="en-US" smtClean="0"/>
              <a:pPr/>
              <a:t>‹#›</a:t>
            </a:fld>
            <a:endParaRPr lang="en-US" dirty="0"/>
          </a:p>
        </p:txBody>
      </p:sp>
      <p:sp>
        <p:nvSpPr>
          <p:cNvPr id="9" name="Rounded Rectangle 8"/>
          <p:cNvSpPr/>
          <p:nvPr userDrawn="1"/>
        </p:nvSpPr>
        <p:spPr>
          <a:xfrm>
            <a:off x="89738" y="286"/>
            <a:ext cx="5210032" cy="8236259"/>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766988" y="648711"/>
            <a:ext cx="3789681" cy="6986485"/>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66274" y="0"/>
            <a:ext cx="3373729" cy="823654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5335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9423" y="7686255"/>
            <a:ext cx="250068" cy="246221"/>
          </a:xfrm>
        </p:spPr>
        <p:txBody>
          <a:bodyPr/>
          <a:lstStyle>
            <a:lvl1pPr algn="l">
              <a:defRPr>
                <a:solidFill>
                  <a:srgbClr val="ED553E"/>
                </a:solidFill>
              </a:defRPr>
            </a:lvl1pPr>
          </a:lstStyle>
          <a:p>
            <a:fld id="{8A327F09-5727-42F3-8CEF-8204D4C57556}" type="slidenum">
              <a:rPr lang="en-US" smtClean="0"/>
              <a:pPr/>
              <a:t>‹#›</a:t>
            </a:fld>
            <a:endParaRPr lang="en-US" dirty="0"/>
          </a:p>
        </p:txBody>
      </p:sp>
      <p:sp>
        <p:nvSpPr>
          <p:cNvPr id="36" name="TextBox 35"/>
          <p:cNvSpPr txBox="1"/>
          <p:nvPr userDrawn="1"/>
        </p:nvSpPr>
        <p:spPr>
          <a:xfrm>
            <a:off x="781335" y="7556204"/>
            <a:ext cx="2214179" cy="375691"/>
          </a:xfrm>
          <a:prstGeom prst="rect">
            <a:avLst/>
          </a:prstGeom>
          <a:noFill/>
        </p:spPr>
        <p:txBody>
          <a:bodyPr wrap="square" lIns="67259" tIns="33629" rIns="67259" bIns="33629">
            <a:spAutoFit/>
          </a:bodyPr>
          <a:lstStyle/>
          <a:p>
            <a:pPr marL="0" algn="l" defTabSz="914400" rtl="0" eaLnBrk="0" fontAlgn="auto" latinLnBrk="0" hangingPunct="0">
              <a:spcBef>
                <a:spcPts val="0"/>
              </a:spcBef>
              <a:spcAft>
                <a:spcPts val="0"/>
              </a:spcAft>
              <a:defRPr/>
            </a:pPr>
            <a:endParaRPr lang="en-US" sz="1000" i="0" kern="1200" dirty="0">
              <a:solidFill>
                <a:schemeClr val="tx1"/>
              </a:solidFill>
              <a:latin typeface="+mj-lt"/>
              <a:ea typeface="+mn-ea"/>
              <a:cs typeface="+mn-cs"/>
            </a:endParaRPr>
          </a:p>
          <a:p>
            <a:pPr marL="0" algn="l" defTabSz="914400" rtl="0" eaLnBrk="0" fontAlgn="auto" latinLnBrk="0" hangingPunct="0">
              <a:spcBef>
                <a:spcPts val="0"/>
              </a:spcBef>
              <a:spcAft>
                <a:spcPts val="0"/>
              </a:spcAft>
              <a:defRPr/>
            </a:pPr>
            <a:r>
              <a:rPr lang="en-US" sz="1000" i="0" kern="1200" dirty="0">
                <a:solidFill>
                  <a:schemeClr val="tx1"/>
                </a:solidFill>
                <a:latin typeface="+mj-lt"/>
                <a:ea typeface="+mn-ea"/>
                <a:cs typeface="+mn-cs"/>
              </a:rPr>
              <a:t>Copyright © 2018</a:t>
            </a:r>
            <a:r>
              <a:rPr lang="en-US" sz="1000" i="0" kern="1200" baseline="0" dirty="0">
                <a:solidFill>
                  <a:schemeClr val="tx1"/>
                </a:solidFill>
                <a:latin typeface="+mj-lt"/>
                <a:ea typeface="+mn-ea"/>
                <a:cs typeface="+mn-cs"/>
              </a:rPr>
              <a:t> annworks</a:t>
            </a:r>
            <a:endParaRPr lang="en-US" sz="1000" i="0" kern="1200" dirty="0">
              <a:solidFill>
                <a:schemeClr val="tx1"/>
              </a:solidFill>
              <a:latin typeface="+mj-lt"/>
              <a:ea typeface="+mn-ea"/>
              <a:cs typeface="+mn-cs"/>
            </a:endParaRPr>
          </a:p>
        </p:txBody>
      </p:sp>
      <p:cxnSp>
        <p:nvCxnSpPr>
          <p:cNvPr id="37" name="Straight Connector 36"/>
          <p:cNvCxnSpPr/>
          <p:nvPr userDrawn="1"/>
        </p:nvCxnSpPr>
        <p:spPr>
          <a:xfrm rot="5400000">
            <a:off x="622707" y="7809365"/>
            <a:ext cx="303213"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75234" y="150218"/>
            <a:ext cx="13715429" cy="615553"/>
          </a:xfrm>
        </p:spPr>
        <p:txBody>
          <a:bodyPr/>
          <a:lstStyle>
            <a:lvl1pPr>
              <a:defRPr sz="3600">
                <a:solidFill>
                  <a:schemeClr val="bg1"/>
                </a:solidFill>
              </a:defRPr>
            </a:lvl1pPr>
          </a:lstStyle>
          <a:p>
            <a:r>
              <a:rPr lang="en-US" dirty="0"/>
              <a:t>Click to edit Master title style</a:t>
            </a:r>
          </a:p>
        </p:txBody>
      </p:sp>
      <p:sp>
        <p:nvSpPr>
          <p:cNvPr id="9" name="Rectangle 3"/>
          <p:cNvSpPr/>
          <p:nvPr userDrawn="1"/>
        </p:nvSpPr>
        <p:spPr>
          <a:xfrm flipV="1">
            <a:off x="206" y="7464"/>
            <a:ext cx="13724706"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4706" h="915988">
                <a:moveTo>
                  <a:pt x="0" y="0"/>
                </a:moveTo>
                <a:lnTo>
                  <a:pt x="13240291" y="6070"/>
                </a:lnTo>
                <a:lnTo>
                  <a:pt x="13724706" y="915988"/>
                </a:lnTo>
                <a:lnTo>
                  <a:pt x="0" y="915988"/>
                </a:lnTo>
                <a:lnTo>
                  <a:pt x="0" y="0"/>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flipH="1">
            <a:off x="13387131" y="7464"/>
            <a:ext cx="1233284"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 name="connsiteX0" fmla="*/ 0 w 17523212"/>
              <a:gd name="connsiteY0" fmla="*/ 0 h 915988"/>
              <a:gd name="connsiteX1" fmla="*/ 13240291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7523212"/>
              <a:gd name="connsiteY0" fmla="*/ 0 h 915988"/>
              <a:gd name="connsiteX1" fmla="*/ 11005874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8081816"/>
              <a:gd name="connsiteY0" fmla="*/ 0 h 915988"/>
              <a:gd name="connsiteX1" fmla="*/ 11005874 w 18081816"/>
              <a:gd name="connsiteY1" fmla="*/ 6070 h 915988"/>
              <a:gd name="connsiteX2" fmla="*/ 18081816 w 18081816"/>
              <a:gd name="connsiteY2" fmla="*/ 915988 h 915988"/>
              <a:gd name="connsiteX3" fmla="*/ 0 w 18081816"/>
              <a:gd name="connsiteY3" fmla="*/ 915988 h 915988"/>
              <a:gd name="connsiteX4" fmla="*/ 0 w 1808181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1816" h="915988">
                <a:moveTo>
                  <a:pt x="0" y="0"/>
                </a:moveTo>
                <a:lnTo>
                  <a:pt x="11005874" y="6070"/>
                </a:lnTo>
                <a:lnTo>
                  <a:pt x="18081816" y="915988"/>
                </a:lnTo>
                <a:lnTo>
                  <a:pt x="0" y="915988"/>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userDrawn="1"/>
        </p:nvSpPr>
        <p:spPr>
          <a:xfrm rot="1670520">
            <a:off x="13391392" y="-170419"/>
            <a:ext cx="306465" cy="1291133"/>
          </a:xfrm>
          <a:prstGeom prst="upArrow">
            <a:avLst>
              <a:gd name="adj1" fmla="val 50000"/>
              <a:gd name="adj2" fmla="val 1067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13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4631987" cy="8231188"/>
          </a:xfrm>
          <a:prstGeom prst="rect">
            <a:avLst/>
          </a:pr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3895158" y="1494270"/>
            <a:ext cx="6841672" cy="677108"/>
          </a:xfrm>
        </p:spPr>
        <p:txBody>
          <a:bodyPr wrap="square">
            <a:noAutofit/>
          </a:bodyPr>
          <a:lstStyle>
            <a:lvl1pPr algn="ctr">
              <a:defRPr sz="5400">
                <a:solidFill>
                  <a:schemeClr val="bg1"/>
                </a:solidFill>
              </a:defRPr>
            </a:lvl1pPr>
          </a:lstStyle>
          <a:p>
            <a:r>
              <a:rPr lang="en-US" dirty="0"/>
              <a:t>Click to edit Master title style</a:t>
            </a:r>
          </a:p>
        </p:txBody>
      </p:sp>
      <p:sp>
        <p:nvSpPr>
          <p:cNvPr id="9" name="Freeform 8"/>
          <p:cNvSpPr/>
          <p:nvPr/>
        </p:nvSpPr>
        <p:spPr>
          <a:xfrm flipH="1">
            <a:off x="1793925"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45041"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47242"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57401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350862"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5400000">
            <a:off x="3995069"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H="1">
            <a:off x="4551014" y="7363336"/>
            <a:ext cx="753269" cy="86785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flipH="1">
            <a:off x="663036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981479"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5383680"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736375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87300"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5400000">
            <a:off x="8831507"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flipH="1">
            <a:off x="938745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466800"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0817916"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0220117"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2246886"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2224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234" y="66817"/>
            <a:ext cx="13715429" cy="615553"/>
          </a:xfrm>
          <a:prstGeom prst="rect">
            <a:avLst/>
          </a:prstGeom>
        </p:spPr>
        <p:txBody>
          <a:bodyPr vert="horz" wrap="square" lIns="0" tIns="0" rIns="0" bIns="0" rtlCol="0" anchor="ctr">
            <a:noAutofit/>
          </a:bodyPr>
          <a:lstStyle/>
          <a:p>
            <a:r>
              <a:rPr lang="en-US" dirty="0"/>
              <a:t>Click to edit Master title style</a:t>
            </a:r>
          </a:p>
        </p:txBody>
      </p:sp>
      <p:sp>
        <p:nvSpPr>
          <p:cNvPr id="5" name="Footer Placeholder 4"/>
          <p:cNvSpPr>
            <a:spLocks noGrp="1"/>
          </p:cNvSpPr>
          <p:nvPr>
            <p:ph type="ftr" sz="quarter" idx="3"/>
          </p:nvPr>
        </p:nvSpPr>
        <p:spPr>
          <a:xfrm>
            <a:off x="4999263" y="7629092"/>
            <a:ext cx="4633463" cy="438235"/>
          </a:xfrm>
          <a:prstGeom prst="rect">
            <a:avLst/>
          </a:prstGeom>
        </p:spPr>
        <p:txBody>
          <a:bodyPr vert="horz" lIns="130640" tIns="65320" rIns="130640" bIns="65320" rtlCol="0" anchor="ctr"/>
          <a:lstStyle>
            <a:lvl1pPr algn="ctr">
              <a:defRPr sz="1700">
                <a:solidFill>
                  <a:schemeClr val="tx1"/>
                </a:solidFill>
              </a:defRPr>
            </a:lvl1pPr>
          </a:lstStyle>
          <a:p>
            <a:endParaRPr lang="en-US" dirty="0"/>
          </a:p>
        </p:txBody>
      </p:sp>
      <p:sp>
        <p:nvSpPr>
          <p:cNvPr id="6" name="Slide Number Placeholder 5"/>
          <p:cNvSpPr>
            <a:spLocks noGrp="1"/>
          </p:cNvSpPr>
          <p:nvPr>
            <p:ph type="sldNum" sz="quarter" idx="4"/>
          </p:nvPr>
        </p:nvSpPr>
        <p:spPr>
          <a:xfrm>
            <a:off x="13845862" y="7712399"/>
            <a:ext cx="250068" cy="246221"/>
          </a:xfrm>
          <a:prstGeom prst="rect">
            <a:avLst/>
          </a:prstGeom>
        </p:spPr>
        <p:txBody>
          <a:bodyPr vert="horz" wrap="none" lIns="0" tIns="0" rIns="0" bIns="0" rtlCol="0" anchor="ctr">
            <a:noAutofit/>
          </a:bodyPr>
          <a:lstStyle>
            <a:lvl1pPr algn="ctr">
              <a:defRPr sz="1600">
                <a:solidFill>
                  <a:schemeClr val="bg1"/>
                </a:solidFill>
                <a:latin typeface="+mj-lt"/>
              </a:defRPr>
            </a:lvl1pPr>
          </a:lstStyle>
          <a:p>
            <a:fld id="{8A327F09-5727-42F3-8CEF-8204D4C57556}" type="slidenum">
              <a:rPr lang="en-US" smtClean="0"/>
              <a:pPr/>
              <a:t>‹#›</a:t>
            </a:fld>
            <a:endParaRPr lang="en-US" dirty="0"/>
          </a:p>
        </p:txBody>
      </p:sp>
    </p:spTree>
    <p:extLst>
      <p:ext uri="{BB962C8B-B14F-4D97-AF65-F5344CB8AC3E}">
        <p14:creationId xmlns:p14="http://schemas.microsoft.com/office/powerpoint/2010/main" val="2024734831"/>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2" r:id="rId4"/>
  </p:sldLayoutIdLst>
  <p:transition spd="slow">
    <p:push dir="u"/>
  </p:transition>
  <p:hf hdr="0" ftr="0" dt="0"/>
  <p:txStyles>
    <p:titleStyle>
      <a:lvl1pPr algn="l" defTabSz="1306403" rtl="0" eaLnBrk="1" latinLnBrk="0" hangingPunct="1">
        <a:spcBef>
          <a:spcPct val="0"/>
        </a:spcBef>
        <a:buNone/>
        <a:defRPr sz="3600" kern="1200">
          <a:solidFill>
            <a:schemeClr val="tx1"/>
          </a:solidFill>
          <a:latin typeface="Segoe UI Light" panose="020B0502040204020203" pitchFamily="34" charset="0"/>
          <a:ea typeface="+mj-ea"/>
          <a:cs typeface="+mj-cs"/>
        </a:defRPr>
      </a:lvl1pPr>
    </p:titleStyle>
    <p:body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0.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451898" y="3035474"/>
            <a:ext cx="7725042" cy="1898174"/>
          </a:xfrm>
        </p:spPr>
        <p:txBody>
          <a:bodyPr/>
          <a:lstStyle/>
          <a:p>
            <a:r>
              <a:rPr lang="en-US" b="1" dirty="0"/>
              <a:t>Basic Probability</a:t>
            </a:r>
          </a:p>
        </p:txBody>
      </p:sp>
      <p:sp>
        <p:nvSpPr>
          <p:cNvPr id="2" name="Slide Number Placeholder 1"/>
          <p:cNvSpPr>
            <a:spLocks noGrp="1"/>
          </p:cNvSpPr>
          <p:nvPr>
            <p:ph type="sldNum" sz="quarter" idx="12"/>
          </p:nvPr>
        </p:nvSpPr>
        <p:spPr/>
        <p:txBody>
          <a:bodyPr/>
          <a:lstStyle/>
          <a:p>
            <a:fld id="{8A327F09-5727-42F3-8CEF-8204D4C57556}" type="slidenum">
              <a:rPr lang="en-US" smtClean="0"/>
              <a:pPr/>
              <a:t>1</a:t>
            </a:fld>
            <a:endParaRPr lang="en-US" dirty="0"/>
          </a:p>
        </p:txBody>
      </p:sp>
    </p:spTree>
    <p:extLst>
      <p:ext uri="{BB962C8B-B14F-4D97-AF65-F5344CB8AC3E}">
        <p14:creationId xmlns:p14="http://schemas.microsoft.com/office/powerpoint/2010/main" val="168360684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10</a:t>
            </a:fld>
            <a:endParaRPr lang="en-US" dirty="0"/>
          </a:p>
        </p:txBody>
      </p:sp>
      <p:sp>
        <p:nvSpPr>
          <p:cNvPr id="3" name="Title 2"/>
          <p:cNvSpPr>
            <a:spLocks noGrp="1"/>
          </p:cNvSpPr>
          <p:nvPr>
            <p:ph type="title"/>
          </p:nvPr>
        </p:nvSpPr>
        <p:spPr/>
        <p:txBody>
          <a:bodyPr/>
          <a:lstStyle/>
          <a:p>
            <a:r>
              <a:rPr lang="en-US" dirty="0" smtClean="0"/>
              <a:t>Definition and Notation</a:t>
            </a:r>
            <a:endParaRPr lang="en-US" dirty="0"/>
          </a:p>
        </p:txBody>
      </p:sp>
      <p:sp>
        <p:nvSpPr>
          <p:cNvPr id="4" name="TextBox 3"/>
          <p:cNvSpPr txBox="1"/>
          <p:nvPr/>
        </p:nvSpPr>
        <p:spPr>
          <a:xfrm>
            <a:off x="735865" y="1235274"/>
            <a:ext cx="11593288" cy="6001643"/>
          </a:xfrm>
          <a:prstGeom prst="rect">
            <a:avLst/>
          </a:prstGeom>
          <a:noFill/>
        </p:spPr>
        <p:txBody>
          <a:bodyPr wrap="square" rtlCol="0">
            <a:spAutoFit/>
          </a:bodyPr>
          <a:lstStyle/>
          <a:p>
            <a:pPr>
              <a:lnSpc>
                <a:spcPct val="150000"/>
              </a:lnSpc>
            </a:pPr>
            <a:r>
              <a:rPr lang="en-US" sz="1600" b="1" dirty="0" smtClean="0"/>
              <a:t>Mutually Exclusive or Disjoint </a:t>
            </a:r>
            <a:r>
              <a:rPr lang="en-US" sz="1600" dirty="0" smtClean="0"/>
              <a:t>: when 2 events cannot occur at the same time</a:t>
            </a:r>
          </a:p>
          <a:p>
            <a:pPr>
              <a:lnSpc>
                <a:spcPct val="150000"/>
              </a:lnSpc>
            </a:pPr>
            <a:r>
              <a:rPr lang="en-US" sz="1600" b="1" dirty="0" smtClean="0"/>
              <a:t>Conditional Probability </a:t>
            </a:r>
            <a:r>
              <a:rPr lang="en-US" sz="1600" dirty="0" smtClean="0"/>
              <a:t>: </a:t>
            </a:r>
            <a:r>
              <a:rPr lang="en-US" sz="1600" dirty="0"/>
              <a:t>The probability that Event A occurs, given that Event B has </a:t>
            </a:r>
            <a:r>
              <a:rPr lang="en-US" sz="1600" dirty="0" smtClean="0"/>
              <a:t>occurred</a:t>
            </a:r>
            <a:r>
              <a:rPr lang="en-US" sz="1600" dirty="0"/>
              <a:t> . The conditional probability of Event A, given Event B, is denoted by the symbol P(A|B</a:t>
            </a:r>
            <a:r>
              <a:rPr lang="en-US" sz="1600" dirty="0" smtClean="0"/>
              <a:t>)</a:t>
            </a:r>
          </a:p>
          <a:p>
            <a:pPr>
              <a:lnSpc>
                <a:spcPct val="150000"/>
              </a:lnSpc>
            </a:pPr>
            <a:r>
              <a:rPr lang="en-US" sz="1600" b="1" dirty="0" smtClean="0"/>
              <a:t>Complement : </a:t>
            </a:r>
            <a:r>
              <a:rPr lang="en-US" sz="1600" dirty="0" smtClean="0"/>
              <a:t>The</a:t>
            </a:r>
            <a:r>
              <a:rPr lang="en-US" sz="1600" dirty="0"/>
              <a:t> complement of an event is the event not occurring. The probability that Event A will </a:t>
            </a:r>
            <a:r>
              <a:rPr lang="en-US" sz="1600" u="sng" dirty="0"/>
              <a:t>not</a:t>
            </a:r>
            <a:r>
              <a:rPr lang="en-US" sz="1600" dirty="0"/>
              <a:t> occur is denoted by P(A</a:t>
            </a:r>
            <a:r>
              <a:rPr lang="en-US" sz="1600" dirty="0" smtClean="0"/>
              <a:t>').</a:t>
            </a:r>
          </a:p>
          <a:p>
            <a:pPr>
              <a:lnSpc>
                <a:spcPct val="150000"/>
              </a:lnSpc>
            </a:pPr>
            <a:r>
              <a:rPr lang="en-US" sz="1600" b="1" dirty="0" smtClean="0"/>
              <a:t>Intersection : </a:t>
            </a:r>
            <a:r>
              <a:rPr lang="en-US" sz="1600" dirty="0"/>
              <a:t>The probability that Events A and B </a:t>
            </a:r>
            <a:r>
              <a:rPr lang="en-US" sz="1600" i="1" dirty="0"/>
              <a:t>both</a:t>
            </a:r>
            <a:r>
              <a:rPr lang="en-US" sz="1600" dirty="0"/>
              <a:t> occur is the probability of the </a:t>
            </a:r>
            <a:r>
              <a:rPr lang="en-US" sz="1600" b="1" dirty="0"/>
              <a:t>intersection</a:t>
            </a:r>
            <a:r>
              <a:rPr lang="en-US" sz="1600" dirty="0"/>
              <a:t> of A and B. The probability of the intersection of Events A and B is denoted by P(A ∩ B). If Events A and B are mutually exclusive, P(A ∩ B) = </a:t>
            </a:r>
            <a:r>
              <a:rPr lang="en-US" sz="1600" dirty="0" smtClean="0"/>
              <a:t>0</a:t>
            </a:r>
          </a:p>
          <a:p>
            <a:pPr>
              <a:lnSpc>
                <a:spcPct val="150000"/>
              </a:lnSpc>
            </a:pPr>
            <a:r>
              <a:rPr lang="en-US" sz="1600" b="1" dirty="0" smtClean="0"/>
              <a:t>Union : </a:t>
            </a:r>
            <a:r>
              <a:rPr lang="en-US" sz="1600" dirty="0"/>
              <a:t>The probability that Events A or B occur is the probability of the </a:t>
            </a:r>
            <a:r>
              <a:rPr lang="en-US" sz="1600" b="1" dirty="0"/>
              <a:t>union</a:t>
            </a:r>
            <a:r>
              <a:rPr lang="en-US" sz="1600" dirty="0"/>
              <a:t> of A and B. The probability of the union of Events A and B is denoted by P(A ∪ B) .</a:t>
            </a:r>
          </a:p>
          <a:p>
            <a:pPr>
              <a:lnSpc>
                <a:spcPct val="150000"/>
              </a:lnSpc>
            </a:pPr>
            <a:r>
              <a:rPr lang="en-US" sz="1600" b="1" dirty="0" smtClean="0"/>
              <a:t>Dependent Event : </a:t>
            </a:r>
            <a:r>
              <a:rPr lang="en-US" sz="1600" dirty="0"/>
              <a:t>If the occurrence of Event A changes the probability of Event B, then Events A and B are </a:t>
            </a:r>
            <a:r>
              <a:rPr lang="en-US" sz="1600" b="1" dirty="0" smtClean="0"/>
              <a:t>dependent</a:t>
            </a:r>
          </a:p>
          <a:p>
            <a:pPr>
              <a:lnSpc>
                <a:spcPct val="150000"/>
              </a:lnSpc>
            </a:pPr>
            <a:r>
              <a:rPr lang="en-US" sz="1600" b="1" dirty="0" smtClean="0"/>
              <a:t>Independent Event : </a:t>
            </a:r>
            <a:r>
              <a:rPr lang="en-US" sz="1600" dirty="0"/>
              <a:t>if the occurrence of Event A does not change the probability of Event B, then Events A and B are </a:t>
            </a:r>
            <a:r>
              <a:rPr lang="en-US" sz="1600" b="1" dirty="0" smtClean="0"/>
              <a:t>independent</a:t>
            </a:r>
          </a:p>
          <a:p>
            <a:pPr>
              <a:lnSpc>
                <a:spcPct val="150000"/>
              </a:lnSpc>
            </a:pPr>
            <a:r>
              <a:rPr lang="en-US" sz="1600" b="1" dirty="0"/>
              <a:t>Joint Probability : </a:t>
            </a:r>
            <a:r>
              <a:rPr lang="en-US" sz="1600" dirty="0"/>
              <a:t>The probability of event A </a:t>
            </a:r>
            <a:r>
              <a:rPr lang="en-US" sz="1600" b="1" dirty="0"/>
              <a:t>and</a:t>
            </a:r>
            <a:r>
              <a:rPr lang="en-US" sz="1600" dirty="0"/>
              <a:t> event B occurring.  It is the probability of the intersection of two or more events. The probability of the intersection of A and B may be written p(A ∩ B). </a:t>
            </a:r>
          </a:p>
          <a:p>
            <a:pPr>
              <a:lnSpc>
                <a:spcPct val="150000"/>
              </a:lnSpc>
            </a:pPr>
            <a:r>
              <a:rPr lang="en-US" sz="1600" dirty="0"/>
              <a:t>Joint probability is independent event</a:t>
            </a:r>
          </a:p>
          <a:p>
            <a:pPr>
              <a:lnSpc>
                <a:spcPct val="150000"/>
              </a:lnSpc>
            </a:pPr>
            <a:endParaRPr lang="en-US" sz="1600" b="1" dirty="0"/>
          </a:p>
        </p:txBody>
      </p:sp>
    </p:spTree>
    <p:extLst>
      <p:ext uri="{BB962C8B-B14F-4D97-AF65-F5344CB8AC3E}">
        <p14:creationId xmlns:p14="http://schemas.microsoft.com/office/powerpoint/2010/main" val="308251468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11</a:t>
            </a:fld>
            <a:endParaRPr lang="en-US" dirty="0"/>
          </a:p>
        </p:txBody>
      </p:sp>
      <p:sp>
        <p:nvSpPr>
          <p:cNvPr id="3" name="Title 2"/>
          <p:cNvSpPr>
            <a:spLocks noGrp="1"/>
          </p:cNvSpPr>
          <p:nvPr>
            <p:ph type="title"/>
          </p:nvPr>
        </p:nvSpPr>
        <p:spPr/>
        <p:txBody>
          <a:bodyPr/>
          <a:lstStyle/>
          <a:p>
            <a:r>
              <a:rPr lang="en-US" dirty="0" smtClean="0"/>
              <a:t>Counting Rules</a:t>
            </a:r>
            <a:endParaRPr lang="en-US" dirty="0"/>
          </a:p>
        </p:txBody>
      </p:sp>
      <p:sp>
        <p:nvSpPr>
          <p:cNvPr id="4" name="TextBox 3"/>
          <p:cNvSpPr txBox="1"/>
          <p:nvPr/>
        </p:nvSpPr>
        <p:spPr>
          <a:xfrm>
            <a:off x="835274" y="1595314"/>
            <a:ext cx="10441160" cy="3693319"/>
          </a:xfrm>
          <a:prstGeom prst="rect">
            <a:avLst/>
          </a:prstGeom>
          <a:noFill/>
        </p:spPr>
        <p:txBody>
          <a:bodyPr wrap="square" rtlCol="0">
            <a:spAutoFit/>
          </a:bodyPr>
          <a:lstStyle/>
          <a:p>
            <a:pPr>
              <a:lnSpc>
                <a:spcPct val="150000"/>
              </a:lnSpc>
            </a:pPr>
            <a:r>
              <a:rPr lang="en-US" b="1" i="1" dirty="0"/>
              <a:t>Permutations </a:t>
            </a:r>
            <a:r>
              <a:rPr lang="en-US" b="1" i="1" dirty="0" smtClean="0"/>
              <a:t>:</a:t>
            </a:r>
            <a:r>
              <a:rPr lang="en-US" i="1" dirty="0" smtClean="0"/>
              <a:t> </a:t>
            </a:r>
            <a:r>
              <a:rPr lang="en-US" dirty="0"/>
              <a:t>Permutations are for lists (order matters)</a:t>
            </a:r>
            <a:r>
              <a:rPr lang="en-US" b="1" dirty="0"/>
              <a:t> </a:t>
            </a:r>
            <a:endParaRPr lang="en-US" b="1" dirty="0" smtClean="0"/>
          </a:p>
          <a:p>
            <a:pPr>
              <a:lnSpc>
                <a:spcPct val="150000"/>
              </a:lnSpc>
            </a:pPr>
            <a:r>
              <a:rPr lang="en-US" i="1" dirty="0" err="1" smtClean="0"/>
              <a:t>Eg</a:t>
            </a:r>
            <a:r>
              <a:rPr lang="en-US" i="1" dirty="0" smtClean="0"/>
              <a:t> : Locker key is a best example, for which order matters</a:t>
            </a:r>
          </a:p>
          <a:p>
            <a:pPr>
              <a:lnSpc>
                <a:spcPct val="150000"/>
              </a:lnSpc>
            </a:pPr>
            <a:endParaRPr lang="en-US" b="1" i="1" dirty="0"/>
          </a:p>
          <a:p>
            <a:pPr>
              <a:lnSpc>
                <a:spcPct val="150000"/>
              </a:lnSpc>
            </a:pPr>
            <a:r>
              <a:rPr lang="en-US" b="1" i="1" dirty="0" smtClean="0"/>
              <a:t>Combinations : </a:t>
            </a:r>
            <a:r>
              <a:rPr lang="en-US" dirty="0"/>
              <a:t>combinations are for groups (order doesn’t matter</a:t>
            </a:r>
            <a:r>
              <a:rPr lang="en-US" dirty="0" smtClean="0"/>
              <a:t>)</a:t>
            </a:r>
          </a:p>
          <a:p>
            <a:pPr>
              <a:lnSpc>
                <a:spcPct val="150000"/>
              </a:lnSpc>
            </a:pPr>
            <a:r>
              <a:rPr lang="en-US" i="1" dirty="0" err="1" smtClean="0"/>
              <a:t>Eg</a:t>
            </a:r>
            <a:r>
              <a:rPr lang="en-US" i="1" dirty="0" smtClean="0"/>
              <a:t>. Possible ways to group 3 people in a team of 2</a:t>
            </a:r>
            <a:endParaRPr lang="en-US" i="1" dirty="0"/>
          </a:p>
          <a:p>
            <a:pPr>
              <a:lnSpc>
                <a:spcPct val="150000"/>
              </a:lnSpc>
            </a:pPr>
            <a:endParaRPr lang="en-US" dirty="0"/>
          </a:p>
        </p:txBody>
      </p:sp>
    </p:spTree>
    <p:extLst>
      <p:ext uri="{BB962C8B-B14F-4D97-AF65-F5344CB8AC3E}">
        <p14:creationId xmlns:p14="http://schemas.microsoft.com/office/powerpoint/2010/main" val="144817763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12</a:t>
            </a:fld>
            <a:endParaRPr lang="en-US" dirty="0"/>
          </a:p>
        </p:txBody>
      </p:sp>
      <p:sp>
        <p:nvSpPr>
          <p:cNvPr id="3" name="Title 2"/>
          <p:cNvSpPr>
            <a:spLocks noGrp="1"/>
          </p:cNvSpPr>
          <p:nvPr>
            <p:ph type="title"/>
          </p:nvPr>
        </p:nvSpPr>
        <p:spPr/>
        <p:txBody>
          <a:bodyPr/>
          <a:lstStyle/>
          <a:p>
            <a:r>
              <a:rPr lang="en-US" dirty="0" smtClean="0"/>
              <a:t>Permutation Example 1</a:t>
            </a:r>
            <a:endParaRPr lang="en-US" dirty="0"/>
          </a:p>
        </p:txBody>
      </p:sp>
      <p:pic>
        <p:nvPicPr>
          <p:cNvPr id="1026" name="Picture 2" descr="\displaystyle{P(n,k) = \frac{n!}{(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78" y="3447837"/>
            <a:ext cx="2232248" cy="65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3226" y="1091258"/>
            <a:ext cx="13177464" cy="2400657"/>
          </a:xfrm>
          <a:prstGeom prst="rect">
            <a:avLst/>
          </a:prstGeom>
          <a:noFill/>
        </p:spPr>
        <p:txBody>
          <a:bodyPr wrap="square" rtlCol="0">
            <a:spAutoFit/>
          </a:bodyPr>
          <a:lstStyle/>
          <a:p>
            <a:pPr>
              <a:lnSpc>
                <a:spcPct val="150000"/>
              </a:lnSpc>
            </a:pPr>
            <a:r>
              <a:rPr lang="en-US" sz="2000" dirty="0" smtClean="0"/>
              <a:t>Total people : </a:t>
            </a:r>
            <a:r>
              <a:rPr lang="pt-BR" sz="2000" dirty="0"/>
              <a:t> A B C D E F G </a:t>
            </a:r>
            <a:r>
              <a:rPr lang="pt-BR" sz="2000" dirty="0" smtClean="0"/>
              <a:t>H</a:t>
            </a:r>
          </a:p>
          <a:p>
            <a:pPr>
              <a:lnSpc>
                <a:spcPct val="150000"/>
              </a:lnSpc>
            </a:pPr>
            <a:r>
              <a:rPr lang="en-US" sz="2000" dirty="0"/>
              <a:t>How many ways can we award a 1st, 2nd and 3rd place prize among eight contestants? (Gold / Silver / Bronze</a:t>
            </a:r>
            <a:r>
              <a:rPr lang="en-US" sz="2000" dirty="0" smtClean="0"/>
              <a:t>) ?	</a:t>
            </a:r>
          </a:p>
          <a:p>
            <a:pPr>
              <a:lnSpc>
                <a:spcPct val="150000"/>
              </a:lnSpc>
            </a:pPr>
            <a:r>
              <a:rPr lang="en-US" sz="2000" b="1" dirty="0" smtClean="0"/>
              <a:t>Solution</a:t>
            </a:r>
            <a:r>
              <a:rPr lang="en-US" sz="2000" dirty="0" smtClean="0"/>
              <a:t> :</a:t>
            </a:r>
          </a:p>
          <a:p>
            <a:pPr>
              <a:lnSpc>
                <a:spcPct val="150000"/>
              </a:lnSpc>
            </a:pPr>
            <a:r>
              <a:rPr lang="en-US" sz="2000" dirty="0" smtClean="0"/>
              <a:t>If </a:t>
            </a:r>
            <a:r>
              <a:rPr lang="en-US" sz="2000" dirty="0"/>
              <a:t>we have </a:t>
            </a:r>
            <a:r>
              <a:rPr lang="en-US" sz="2000" b="1" dirty="0"/>
              <a:t>n</a:t>
            </a:r>
            <a:r>
              <a:rPr lang="en-US" sz="2000" dirty="0"/>
              <a:t> items total and want to pick </a:t>
            </a:r>
            <a:r>
              <a:rPr lang="en-US" sz="2000" b="1" dirty="0"/>
              <a:t>k</a:t>
            </a:r>
            <a:r>
              <a:rPr lang="en-US" sz="2000" dirty="0"/>
              <a:t> in a certain order, we get:</a:t>
            </a:r>
          </a:p>
        </p:txBody>
      </p:sp>
      <p:pic>
        <p:nvPicPr>
          <p:cNvPr id="1028" name="Picture 4" descr="\displaystyle{\frac{8!}{(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341" y="4403626"/>
            <a:ext cx="1008112" cy="714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83946" y="4446017"/>
            <a:ext cx="2592288" cy="461665"/>
          </a:xfrm>
          <a:prstGeom prst="rect">
            <a:avLst/>
          </a:prstGeom>
          <a:noFill/>
        </p:spPr>
        <p:txBody>
          <a:bodyPr wrap="square" rtlCol="0">
            <a:spAutoFit/>
          </a:bodyPr>
          <a:lstStyle/>
          <a:p>
            <a:r>
              <a:rPr lang="en-US" sz="2400" b="1" dirty="0" smtClean="0"/>
              <a:t>= </a:t>
            </a:r>
            <a:r>
              <a:rPr lang="en-US" sz="2400" dirty="0" smtClean="0"/>
              <a:t>6720</a:t>
            </a:r>
            <a:endParaRPr lang="en-US" sz="2400" dirty="0"/>
          </a:p>
        </p:txBody>
      </p:sp>
    </p:spTree>
    <p:extLst>
      <p:ext uri="{BB962C8B-B14F-4D97-AF65-F5344CB8AC3E}">
        <p14:creationId xmlns:p14="http://schemas.microsoft.com/office/powerpoint/2010/main" val="170489971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13</a:t>
            </a:fld>
            <a:endParaRPr lang="en-US" dirty="0"/>
          </a:p>
        </p:txBody>
      </p:sp>
      <p:sp>
        <p:nvSpPr>
          <p:cNvPr id="3" name="Title 2"/>
          <p:cNvSpPr>
            <a:spLocks noGrp="1"/>
          </p:cNvSpPr>
          <p:nvPr>
            <p:ph type="title"/>
          </p:nvPr>
        </p:nvSpPr>
        <p:spPr/>
        <p:txBody>
          <a:bodyPr/>
          <a:lstStyle/>
          <a:p>
            <a:r>
              <a:rPr lang="en-US" dirty="0" smtClean="0"/>
              <a:t>Permutation Example 2</a:t>
            </a:r>
            <a:endParaRPr lang="en-US" dirty="0"/>
          </a:p>
        </p:txBody>
      </p:sp>
      <p:sp>
        <p:nvSpPr>
          <p:cNvPr id="4" name="TextBox 3"/>
          <p:cNvSpPr txBox="1"/>
          <p:nvPr/>
        </p:nvSpPr>
        <p:spPr>
          <a:xfrm>
            <a:off x="835274" y="1451298"/>
            <a:ext cx="9649072" cy="4293483"/>
          </a:xfrm>
          <a:prstGeom prst="rect">
            <a:avLst/>
          </a:prstGeom>
          <a:noFill/>
        </p:spPr>
        <p:txBody>
          <a:bodyPr wrap="square" rtlCol="0">
            <a:spAutoFit/>
          </a:bodyPr>
          <a:lstStyle/>
          <a:p>
            <a:pPr>
              <a:lnSpc>
                <a:spcPct val="150000"/>
              </a:lnSpc>
            </a:pPr>
            <a:r>
              <a:rPr lang="en-US" dirty="0"/>
              <a:t>Picking a President, VP and </a:t>
            </a:r>
            <a:r>
              <a:rPr lang="en-US" dirty="0" err="1"/>
              <a:t>Waterboy</a:t>
            </a:r>
            <a:r>
              <a:rPr lang="en-US" dirty="0"/>
              <a:t> from a group of </a:t>
            </a:r>
            <a:r>
              <a:rPr lang="en-US" dirty="0" smtClean="0"/>
              <a:t>10 </a:t>
            </a:r>
          </a:p>
          <a:p>
            <a:pPr>
              <a:lnSpc>
                <a:spcPct val="150000"/>
              </a:lnSpc>
            </a:pPr>
            <a:endParaRPr lang="en-US" dirty="0"/>
          </a:p>
          <a:p>
            <a:pPr>
              <a:lnSpc>
                <a:spcPct val="150000"/>
              </a:lnSpc>
            </a:pPr>
            <a:r>
              <a:rPr lang="en-US" b="1" dirty="0" smtClean="0"/>
              <a:t>Solution :</a:t>
            </a:r>
          </a:p>
          <a:p>
            <a:pPr>
              <a:lnSpc>
                <a:spcPct val="150000"/>
              </a:lnSpc>
            </a:pPr>
            <a:r>
              <a:rPr lang="en-US" dirty="0"/>
              <a:t>P(10,3) </a:t>
            </a:r>
            <a:endParaRPr lang="en-US" dirty="0" smtClean="0"/>
          </a:p>
          <a:p>
            <a:pPr lvl="2">
              <a:lnSpc>
                <a:spcPct val="150000"/>
              </a:lnSpc>
            </a:pPr>
            <a:r>
              <a:rPr lang="en-US" dirty="0" smtClean="0"/>
              <a:t>= </a:t>
            </a:r>
            <a:r>
              <a:rPr lang="en-US" dirty="0"/>
              <a:t>10!/7! </a:t>
            </a:r>
            <a:endParaRPr lang="en-US" dirty="0" smtClean="0"/>
          </a:p>
          <a:p>
            <a:pPr lvl="2">
              <a:lnSpc>
                <a:spcPct val="150000"/>
              </a:lnSpc>
            </a:pPr>
            <a:r>
              <a:rPr lang="en-US" dirty="0" smtClean="0"/>
              <a:t>= </a:t>
            </a:r>
            <a:r>
              <a:rPr lang="en-US" dirty="0"/>
              <a:t>10 </a:t>
            </a:r>
            <a:r>
              <a:rPr lang="en-US" dirty="0" smtClean="0"/>
              <a:t>!· 9! </a:t>
            </a:r>
            <a:r>
              <a:rPr lang="en-US" dirty="0"/>
              <a:t>· </a:t>
            </a:r>
            <a:r>
              <a:rPr lang="en-US" dirty="0" smtClean="0"/>
              <a:t>8! </a:t>
            </a:r>
            <a:endParaRPr lang="en-US" dirty="0" smtClean="0"/>
          </a:p>
          <a:p>
            <a:pPr lvl="2">
              <a:lnSpc>
                <a:spcPct val="150000"/>
              </a:lnSpc>
            </a:pPr>
            <a:r>
              <a:rPr lang="en-US" smtClean="0"/>
              <a:t>= </a:t>
            </a:r>
            <a:r>
              <a:rPr lang="en-US" b="1" smtClean="0"/>
              <a:t>604,800</a:t>
            </a:r>
            <a:endParaRPr lang="en-US" dirty="0"/>
          </a:p>
        </p:txBody>
      </p:sp>
    </p:spTree>
    <p:extLst>
      <p:ext uri="{BB962C8B-B14F-4D97-AF65-F5344CB8AC3E}">
        <p14:creationId xmlns:p14="http://schemas.microsoft.com/office/powerpoint/2010/main" val="256751396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14</a:t>
            </a:fld>
            <a:endParaRPr lang="en-US" dirty="0"/>
          </a:p>
        </p:txBody>
      </p:sp>
      <p:sp>
        <p:nvSpPr>
          <p:cNvPr id="3" name="Title 2"/>
          <p:cNvSpPr>
            <a:spLocks noGrp="1"/>
          </p:cNvSpPr>
          <p:nvPr>
            <p:ph type="title"/>
          </p:nvPr>
        </p:nvSpPr>
        <p:spPr/>
        <p:txBody>
          <a:bodyPr/>
          <a:lstStyle/>
          <a:p>
            <a:r>
              <a:rPr lang="en-US" dirty="0" smtClean="0"/>
              <a:t>Combination Example1</a:t>
            </a:r>
            <a:endParaRPr lang="en-US" dirty="0"/>
          </a:p>
        </p:txBody>
      </p:sp>
      <p:sp>
        <p:nvSpPr>
          <p:cNvPr id="4" name="TextBox 3"/>
          <p:cNvSpPr txBox="1"/>
          <p:nvPr/>
        </p:nvSpPr>
        <p:spPr>
          <a:xfrm>
            <a:off x="403226" y="1091258"/>
            <a:ext cx="13177464" cy="1938992"/>
          </a:xfrm>
          <a:prstGeom prst="rect">
            <a:avLst/>
          </a:prstGeom>
          <a:noFill/>
        </p:spPr>
        <p:txBody>
          <a:bodyPr wrap="square" rtlCol="0">
            <a:spAutoFit/>
          </a:bodyPr>
          <a:lstStyle/>
          <a:p>
            <a:pPr>
              <a:lnSpc>
                <a:spcPct val="150000"/>
              </a:lnSpc>
            </a:pPr>
            <a:r>
              <a:rPr lang="en-US" sz="2000" dirty="0" smtClean="0"/>
              <a:t>Total people : </a:t>
            </a:r>
            <a:r>
              <a:rPr lang="pt-BR" sz="2000" dirty="0"/>
              <a:t> A B C D E F G </a:t>
            </a:r>
            <a:r>
              <a:rPr lang="pt-BR" sz="2000" dirty="0" smtClean="0"/>
              <a:t>H</a:t>
            </a:r>
          </a:p>
          <a:p>
            <a:pPr>
              <a:lnSpc>
                <a:spcPct val="150000"/>
              </a:lnSpc>
            </a:pPr>
            <a:r>
              <a:rPr lang="en-US" sz="2000" dirty="0"/>
              <a:t>How many ways can I give 3 tin cans to 8 people?</a:t>
            </a:r>
            <a:r>
              <a:rPr lang="en-US" sz="2000" dirty="0" smtClean="0"/>
              <a:t>	</a:t>
            </a:r>
          </a:p>
          <a:p>
            <a:pPr>
              <a:lnSpc>
                <a:spcPct val="150000"/>
              </a:lnSpc>
            </a:pPr>
            <a:r>
              <a:rPr lang="en-US" sz="2000" b="1" dirty="0" smtClean="0"/>
              <a:t>Solution</a:t>
            </a:r>
            <a:r>
              <a:rPr lang="en-US" sz="2000" dirty="0" smtClean="0"/>
              <a:t> :</a:t>
            </a:r>
          </a:p>
          <a:p>
            <a:pPr>
              <a:lnSpc>
                <a:spcPct val="150000"/>
              </a:lnSpc>
            </a:pPr>
            <a:r>
              <a:rPr lang="en-US" sz="2000" dirty="0"/>
              <a:t>Find all the ways to pick k people from n, and divide by the k! variants</a:t>
            </a:r>
          </a:p>
        </p:txBody>
      </p:sp>
      <p:sp>
        <p:nvSpPr>
          <p:cNvPr id="5" name="TextBox 4"/>
          <p:cNvSpPr txBox="1"/>
          <p:nvPr/>
        </p:nvSpPr>
        <p:spPr>
          <a:xfrm>
            <a:off x="4579690" y="4450663"/>
            <a:ext cx="2592288" cy="830997"/>
          </a:xfrm>
          <a:prstGeom prst="rect">
            <a:avLst/>
          </a:prstGeom>
          <a:noFill/>
        </p:spPr>
        <p:txBody>
          <a:bodyPr wrap="square" rtlCol="0">
            <a:spAutoFit/>
          </a:bodyPr>
          <a:lstStyle/>
          <a:p>
            <a:r>
              <a:rPr lang="en-US" sz="2400" dirty="0" smtClean="0"/>
              <a:t>= 336/6</a:t>
            </a:r>
          </a:p>
          <a:p>
            <a:r>
              <a:rPr lang="en-US" sz="2400" b="1" dirty="0" smtClean="0"/>
              <a:t>= 56</a:t>
            </a:r>
            <a:endParaRPr lang="en-US" sz="2400" b="1" dirty="0"/>
          </a:p>
        </p:txBody>
      </p:sp>
      <p:pic>
        <p:nvPicPr>
          <p:cNvPr id="2052" name="Picture 4" descr="\displaystyle{C(n,k) = \frac{n!}{(n-k)!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654" y="3030250"/>
            <a:ext cx="3067050" cy="8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2594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15</a:t>
            </a:fld>
            <a:endParaRPr lang="en-US" dirty="0"/>
          </a:p>
        </p:txBody>
      </p:sp>
      <p:sp>
        <p:nvSpPr>
          <p:cNvPr id="3" name="Title 2"/>
          <p:cNvSpPr>
            <a:spLocks noGrp="1"/>
          </p:cNvSpPr>
          <p:nvPr>
            <p:ph type="title"/>
          </p:nvPr>
        </p:nvSpPr>
        <p:spPr/>
        <p:txBody>
          <a:bodyPr/>
          <a:lstStyle/>
          <a:p>
            <a:r>
              <a:rPr lang="en-US" dirty="0" smtClean="0"/>
              <a:t>Combination Example 2</a:t>
            </a:r>
            <a:endParaRPr lang="en-US" dirty="0"/>
          </a:p>
        </p:txBody>
      </p:sp>
      <p:sp>
        <p:nvSpPr>
          <p:cNvPr id="4" name="TextBox 3"/>
          <p:cNvSpPr txBox="1"/>
          <p:nvPr/>
        </p:nvSpPr>
        <p:spPr>
          <a:xfrm>
            <a:off x="691258" y="1451298"/>
            <a:ext cx="11305256" cy="4293483"/>
          </a:xfrm>
          <a:prstGeom prst="rect">
            <a:avLst/>
          </a:prstGeom>
          <a:noFill/>
        </p:spPr>
        <p:txBody>
          <a:bodyPr wrap="square" rtlCol="0">
            <a:spAutoFit/>
          </a:bodyPr>
          <a:lstStyle/>
          <a:p>
            <a:pPr>
              <a:lnSpc>
                <a:spcPct val="150000"/>
              </a:lnSpc>
            </a:pPr>
            <a:r>
              <a:rPr lang="en-US" dirty="0" smtClean="0"/>
              <a:t> </a:t>
            </a:r>
            <a:r>
              <a:rPr lang="en-US" dirty="0"/>
              <a:t>Picking a team of 3 people from a group of </a:t>
            </a:r>
            <a:r>
              <a:rPr lang="en-US" dirty="0" smtClean="0"/>
              <a:t>10</a:t>
            </a:r>
          </a:p>
          <a:p>
            <a:pPr>
              <a:lnSpc>
                <a:spcPct val="150000"/>
              </a:lnSpc>
            </a:pPr>
            <a:r>
              <a:rPr lang="en-US" b="1" dirty="0" smtClean="0"/>
              <a:t>Solution</a:t>
            </a:r>
            <a:r>
              <a:rPr lang="en-US" dirty="0" smtClean="0"/>
              <a:t> :</a:t>
            </a:r>
          </a:p>
          <a:p>
            <a:pPr>
              <a:lnSpc>
                <a:spcPct val="150000"/>
              </a:lnSpc>
            </a:pPr>
            <a:endParaRPr lang="en-US" dirty="0"/>
          </a:p>
          <a:p>
            <a:pPr>
              <a:lnSpc>
                <a:spcPct val="150000"/>
              </a:lnSpc>
            </a:pPr>
            <a:r>
              <a:rPr lang="en-US" dirty="0"/>
              <a:t> C(10,3) </a:t>
            </a:r>
            <a:endParaRPr lang="en-US" dirty="0" smtClean="0"/>
          </a:p>
          <a:p>
            <a:pPr lvl="1">
              <a:lnSpc>
                <a:spcPct val="150000"/>
              </a:lnSpc>
            </a:pPr>
            <a:r>
              <a:rPr lang="en-US" dirty="0" smtClean="0"/>
              <a:t>= </a:t>
            </a:r>
            <a:r>
              <a:rPr lang="en-US" dirty="0"/>
              <a:t>10!/(7! · 3!) </a:t>
            </a:r>
            <a:endParaRPr lang="en-US" dirty="0" smtClean="0"/>
          </a:p>
          <a:p>
            <a:pPr lvl="1">
              <a:lnSpc>
                <a:spcPct val="150000"/>
              </a:lnSpc>
            </a:pPr>
            <a:r>
              <a:rPr lang="en-US" dirty="0" smtClean="0"/>
              <a:t>= </a:t>
            </a:r>
            <a:r>
              <a:rPr lang="en-US" dirty="0"/>
              <a:t>10 · 9 · 8 / (3 · 2 · 1) </a:t>
            </a:r>
            <a:endParaRPr lang="en-US" dirty="0" smtClean="0"/>
          </a:p>
          <a:p>
            <a:pPr lvl="1">
              <a:lnSpc>
                <a:spcPct val="150000"/>
              </a:lnSpc>
            </a:pPr>
            <a:r>
              <a:rPr lang="en-US" dirty="0" smtClean="0"/>
              <a:t>= 120</a:t>
            </a:r>
            <a:endParaRPr lang="en-US" dirty="0"/>
          </a:p>
        </p:txBody>
      </p:sp>
      <p:pic>
        <p:nvPicPr>
          <p:cNvPr id="5" name="Picture 4" descr="\displaystyle{C(n,k) = \frac{n!}{(n-k)!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810" y="3520645"/>
            <a:ext cx="3067050" cy="8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86862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16</a:t>
            </a:fld>
            <a:endParaRPr lang="en-US" dirty="0"/>
          </a:p>
        </p:txBody>
      </p:sp>
      <p:sp>
        <p:nvSpPr>
          <p:cNvPr id="3" name="Title 2"/>
          <p:cNvSpPr>
            <a:spLocks noGrp="1"/>
          </p:cNvSpPr>
          <p:nvPr>
            <p:ph type="title"/>
          </p:nvPr>
        </p:nvSpPr>
        <p:spPr/>
        <p:txBody>
          <a:bodyPr/>
          <a:lstStyle/>
          <a:p>
            <a:r>
              <a:rPr lang="en-US" dirty="0" smtClean="0"/>
              <a:t>Rule of Subtraction</a:t>
            </a:r>
            <a:endParaRPr lang="en-US" dirty="0"/>
          </a:p>
        </p:txBody>
      </p:sp>
      <p:sp>
        <p:nvSpPr>
          <p:cNvPr id="4" name="TextBox 3"/>
          <p:cNvSpPr txBox="1"/>
          <p:nvPr/>
        </p:nvSpPr>
        <p:spPr>
          <a:xfrm>
            <a:off x="1339330" y="2027362"/>
            <a:ext cx="9793088" cy="3093154"/>
          </a:xfrm>
          <a:prstGeom prst="rect">
            <a:avLst/>
          </a:prstGeom>
          <a:noFill/>
        </p:spPr>
        <p:txBody>
          <a:bodyPr wrap="square" rtlCol="0">
            <a:spAutoFit/>
          </a:bodyPr>
          <a:lstStyle/>
          <a:p>
            <a:pPr>
              <a:lnSpc>
                <a:spcPct val="150000"/>
              </a:lnSpc>
            </a:pPr>
            <a:r>
              <a:rPr lang="en-US" dirty="0"/>
              <a:t>The probability that event A will occur is equal to 1 minus the probability that event A will </a:t>
            </a:r>
            <a:r>
              <a:rPr lang="en-US" u="sng" dirty="0"/>
              <a:t>not</a:t>
            </a:r>
            <a:r>
              <a:rPr lang="en-US" dirty="0"/>
              <a:t> occur</a:t>
            </a:r>
            <a:r>
              <a:rPr lang="en-US" dirty="0" smtClean="0"/>
              <a:t>.</a:t>
            </a:r>
          </a:p>
          <a:p>
            <a:pPr>
              <a:lnSpc>
                <a:spcPct val="150000"/>
              </a:lnSpc>
            </a:pPr>
            <a:endParaRPr lang="en-US" dirty="0"/>
          </a:p>
          <a:p>
            <a:pPr>
              <a:lnSpc>
                <a:spcPct val="150000"/>
              </a:lnSpc>
            </a:pPr>
            <a:r>
              <a:rPr lang="en-US" dirty="0" smtClean="0"/>
              <a:t>		</a:t>
            </a:r>
            <a:r>
              <a:rPr lang="en-US" b="1" dirty="0" smtClean="0"/>
              <a:t>P(A</a:t>
            </a:r>
            <a:r>
              <a:rPr lang="en-US" b="1" dirty="0"/>
              <a:t>) = 1 - P(A')</a:t>
            </a:r>
          </a:p>
          <a:p>
            <a:pPr>
              <a:lnSpc>
                <a:spcPct val="150000"/>
              </a:lnSpc>
            </a:pPr>
            <a:endParaRPr lang="en-US" dirty="0"/>
          </a:p>
        </p:txBody>
      </p:sp>
    </p:spTree>
    <p:extLst>
      <p:ext uri="{BB962C8B-B14F-4D97-AF65-F5344CB8AC3E}">
        <p14:creationId xmlns:p14="http://schemas.microsoft.com/office/powerpoint/2010/main" val="65598989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17</a:t>
            </a:fld>
            <a:endParaRPr lang="en-US" dirty="0"/>
          </a:p>
        </p:txBody>
      </p:sp>
      <p:sp>
        <p:nvSpPr>
          <p:cNvPr id="3" name="Title 2"/>
          <p:cNvSpPr>
            <a:spLocks noGrp="1"/>
          </p:cNvSpPr>
          <p:nvPr>
            <p:ph type="title"/>
          </p:nvPr>
        </p:nvSpPr>
        <p:spPr/>
        <p:txBody>
          <a:bodyPr/>
          <a:lstStyle/>
          <a:p>
            <a:r>
              <a:rPr lang="en-US" dirty="0" smtClean="0"/>
              <a:t>Rule of Subtraction - Example</a:t>
            </a:r>
            <a:endParaRPr lang="en-US" dirty="0"/>
          </a:p>
        </p:txBody>
      </p:sp>
      <p:sp>
        <p:nvSpPr>
          <p:cNvPr id="4" name="TextBox 3"/>
          <p:cNvSpPr txBox="1"/>
          <p:nvPr/>
        </p:nvSpPr>
        <p:spPr>
          <a:xfrm>
            <a:off x="475234" y="2027362"/>
            <a:ext cx="12529392" cy="2862322"/>
          </a:xfrm>
          <a:prstGeom prst="rect">
            <a:avLst/>
          </a:prstGeom>
          <a:noFill/>
        </p:spPr>
        <p:txBody>
          <a:bodyPr wrap="square" rtlCol="0">
            <a:spAutoFit/>
          </a:bodyPr>
          <a:lstStyle/>
          <a:p>
            <a:pPr>
              <a:lnSpc>
                <a:spcPct val="150000"/>
              </a:lnSpc>
            </a:pPr>
            <a:r>
              <a:rPr lang="en-US" sz="2000" dirty="0"/>
              <a:t>Suppose, for example, the probability that Bill will graduate from college is 0.80. What is the probability that Bill will not graduate from college? </a:t>
            </a:r>
            <a:endParaRPr lang="en-US" sz="2000" dirty="0" smtClean="0"/>
          </a:p>
          <a:p>
            <a:pPr>
              <a:lnSpc>
                <a:spcPct val="150000"/>
              </a:lnSpc>
            </a:pPr>
            <a:endParaRPr lang="en-US" sz="2000" dirty="0"/>
          </a:p>
          <a:p>
            <a:pPr>
              <a:lnSpc>
                <a:spcPct val="150000"/>
              </a:lnSpc>
            </a:pPr>
            <a:r>
              <a:rPr lang="en-US" sz="2000" b="1" dirty="0" smtClean="0"/>
              <a:t>Solution</a:t>
            </a:r>
            <a:r>
              <a:rPr lang="en-US" sz="2000" dirty="0" smtClean="0"/>
              <a:t> :</a:t>
            </a:r>
          </a:p>
          <a:p>
            <a:pPr>
              <a:lnSpc>
                <a:spcPct val="150000"/>
              </a:lnSpc>
            </a:pPr>
            <a:r>
              <a:rPr lang="en-US" sz="2000" dirty="0"/>
              <a:t> Based on the rule of </a:t>
            </a:r>
            <a:r>
              <a:rPr lang="en-US" sz="2000" dirty="0" smtClean="0"/>
              <a:t>subtraction</a:t>
            </a:r>
          </a:p>
          <a:p>
            <a:pPr>
              <a:lnSpc>
                <a:spcPct val="150000"/>
              </a:lnSpc>
            </a:pPr>
            <a:r>
              <a:rPr lang="en-US" sz="2000" dirty="0" smtClean="0"/>
              <a:t>probability </a:t>
            </a:r>
            <a:r>
              <a:rPr lang="en-US" sz="2000" dirty="0"/>
              <a:t>that Bill will not graduate is 1.00 - 0.80 or </a:t>
            </a:r>
            <a:r>
              <a:rPr lang="en-US" sz="2000" dirty="0" smtClean="0"/>
              <a:t>0.20</a:t>
            </a:r>
            <a:endParaRPr lang="en-US" sz="2000" dirty="0"/>
          </a:p>
        </p:txBody>
      </p:sp>
    </p:spTree>
    <p:extLst>
      <p:ext uri="{BB962C8B-B14F-4D97-AF65-F5344CB8AC3E}">
        <p14:creationId xmlns:p14="http://schemas.microsoft.com/office/powerpoint/2010/main" val="116682631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18</a:t>
            </a:fld>
            <a:endParaRPr lang="en-US" dirty="0"/>
          </a:p>
        </p:txBody>
      </p:sp>
      <p:sp>
        <p:nvSpPr>
          <p:cNvPr id="3" name="Title 2"/>
          <p:cNvSpPr>
            <a:spLocks noGrp="1"/>
          </p:cNvSpPr>
          <p:nvPr>
            <p:ph type="title"/>
          </p:nvPr>
        </p:nvSpPr>
        <p:spPr/>
        <p:txBody>
          <a:bodyPr/>
          <a:lstStyle/>
          <a:p>
            <a:r>
              <a:rPr lang="en-US" dirty="0"/>
              <a:t>Addition law of Probability</a:t>
            </a:r>
          </a:p>
        </p:txBody>
      </p:sp>
      <p:sp>
        <p:nvSpPr>
          <p:cNvPr id="4" name="TextBox 3"/>
          <p:cNvSpPr txBox="1"/>
          <p:nvPr/>
        </p:nvSpPr>
        <p:spPr>
          <a:xfrm>
            <a:off x="4147642" y="3251499"/>
            <a:ext cx="5682952" cy="193899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dirty="0" smtClean="0"/>
              <a:t>P(</a:t>
            </a:r>
            <a:r>
              <a:rPr lang="en-US" sz="2400" dirty="0"/>
              <a:t>A </a:t>
            </a:r>
            <a:r>
              <a:rPr lang="en-US" sz="2400" dirty="0">
                <a:sym typeface="Symbol"/>
              </a:rPr>
              <a:t> </a:t>
            </a:r>
            <a:r>
              <a:rPr lang="en-US" sz="2400" dirty="0" smtClean="0">
                <a:sym typeface="Symbol"/>
              </a:rPr>
              <a:t>B) = P(A) + P(B) – P(</a:t>
            </a:r>
            <a:r>
              <a:rPr lang="en-US" sz="2400" dirty="0"/>
              <a:t>A </a:t>
            </a:r>
            <a:r>
              <a:rPr lang="en-US" sz="2400" dirty="0">
                <a:sym typeface="Symbol"/>
              </a:rPr>
              <a:t> </a:t>
            </a:r>
            <a:r>
              <a:rPr lang="en-US" sz="2400" dirty="0" smtClean="0">
                <a:sym typeface="Symbol"/>
              </a:rPr>
              <a:t>B)</a:t>
            </a:r>
          </a:p>
          <a:p>
            <a:endParaRPr lang="en-US" sz="2400" dirty="0">
              <a:sym typeface="Symbol"/>
            </a:endParaRPr>
          </a:p>
          <a:p>
            <a:r>
              <a:rPr lang="en-US" sz="2400" dirty="0" smtClean="0">
                <a:sym typeface="Symbol"/>
              </a:rPr>
              <a:t>		Or</a:t>
            </a:r>
          </a:p>
          <a:p>
            <a:endParaRPr lang="en-US" sz="2400" dirty="0">
              <a:sym typeface="Symbol"/>
            </a:endParaRPr>
          </a:p>
          <a:p>
            <a:r>
              <a:rPr lang="en-US" sz="2400" dirty="0"/>
              <a:t>P(A ∪ B) = P(A) + P(B) - P(A)P( B | A )</a:t>
            </a:r>
          </a:p>
        </p:txBody>
      </p:sp>
      <p:sp>
        <p:nvSpPr>
          <p:cNvPr id="5" name="Rectangle 4"/>
          <p:cNvSpPr/>
          <p:nvPr/>
        </p:nvSpPr>
        <p:spPr>
          <a:xfrm>
            <a:off x="1143794" y="1523306"/>
            <a:ext cx="11284768" cy="892552"/>
          </a:xfrm>
          <a:prstGeom prst="rect">
            <a:avLst/>
          </a:prstGeom>
        </p:spPr>
        <p:txBody>
          <a:bodyPr wrap="square">
            <a:spAutoFit/>
          </a:bodyPr>
          <a:lstStyle/>
          <a:p>
            <a:r>
              <a:rPr lang="en-US" dirty="0"/>
              <a:t>The addition law provides a way for computing probability of occurrence that either event A or event B or both will occur. </a:t>
            </a:r>
          </a:p>
        </p:txBody>
      </p:sp>
    </p:spTree>
    <p:extLst>
      <p:ext uri="{BB962C8B-B14F-4D97-AF65-F5344CB8AC3E}">
        <p14:creationId xmlns:p14="http://schemas.microsoft.com/office/powerpoint/2010/main" val="43808120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19</a:t>
            </a:fld>
            <a:endParaRPr lang="en-US" dirty="0"/>
          </a:p>
        </p:txBody>
      </p:sp>
      <p:sp>
        <p:nvSpPr>
          <p:cNvPr id="3" name="Title 2"/>
          <p:cNvSpPr>
            <a:spLocks noGrp="1"/>
          </p:cNvSpPr>
          <p:nvPr>
            <p:ph type="title"/>
          </p:nvPr>
        </p:nvSpPr>
        <p:spPr/>
        <p:txBody>
          <a:bodyPr/>
          <a:lstStyle/>
          <a:p>
            <a:r>
              <a:rPr lang="en-US" dirty="0" smtClean="0"/>
              <a:t>Probability Example1</a:t>
            </a:r>
            <a:endParaRPr lang="en-US" dirty="0"/>
          </a:p>
        </p:txBody>
      </p:sp>
      <p:sp>
        <p:nvSpPr>
          <p:cNvPr id="4" name="TextBox 3"/>
          <p:cNvSpPr txBox="1"/>
          <p:nvPr/>
        </p:nvSpPr>
        <p:spPr>
          <a:xfrm>
            <a:off x="547242" y="1307282"/>
            <a:ext cx="13321480" cy="1292662"/>
          </a:xfrm>
          <a:prstGeom prst="rect">
            <a:avLst/>
          </a:prstGeom>
          <a:noFill/>
        </p:spPr>
        <p:txBody>
          <a:bodyPr wrap="square" rtlCol="0">
            <a:spAutoFit/>
          </a:bodyPr>
          <a:lstStyle/>
          <a:p>
            <a:pPr>
              <a:lnSpc>
                <a:spcPct val="150000"/>
              </a:lnSpc>
            </a:pPr>
            <a:r>
              <a:rPr lang="en-US" dirty="0"/>
              <a:t>An urn contains 6 red marbles and 4 black marbles. Two marbles are drawn </a:t>
            </a:r>
            <a:r>
              <a:rPr lang="en-US" i="1" dirty="0"/>
              <a:t>without replacement</a:t>
            </a:r>
            <a:r>
              <a:rPr lang="en-US" dirty="0"/>
              <a:t> from the urn. What is the probability that both of the marbles are black?</a:t>
            </a:r>
          </a:p>
        </p:txBody>
      </p:sp>
    </p:spTree>
    <p:extLst>
      <p:ext uri="{BB962C8B-B14F-4D97-AF65-F5344CB8AC3E}">
        <p14:creationId xmlns:p14="http://schemas.microsoft.com/office/powerpoint/2010/main" val="150272870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a:t>
            </a:fld>
            <a:endParaRPr lang="en-US" dirty="0"/>
          </a:p>
        </p:txBody>
      </p:sp>
      <p:sp>
        <p:nvSpPr>
          <p:cNvPr id="3" name="Title 2"/>
          <p:cNvSpPr>
            <a:spLocks noGrp="1"/>
          </p:cNvSpPr>
          <p:nvPr>
            <p:ph type="title"/>
          </p:nvPr>
        </p:nvSpPr>
        <p:spPr/>
        <p:txBody>
          <a:bodyPr/>
          <a:lstStyle/>
          <a:p>
            <a:r>
              <a:rPr lang="en-US" b="1" dirty="0" smtClean="0"/>
              <a:t>What is Probability</a:t>
            </a:r>
            <a:endParaRPr lang="en-US" b="1" dirty="0"/>
          </a:p>
        </p:txBody>
      </p:sp>
      <p:sp>
        <p:nvSpPr>
          <p:cNvPr id="4" name="Content Placeholder 2"/>
          <p:cNvSpPr txBox="1">
            <a:spLocks/>
          </p:cNvSpPr>
          <p:nvPr/>
        </p:nvSpPr>
        <p:spPr>
          <a:xfrm>
            <a:off x="475233" y="1221878"/>
            <a:ext cx="13715429" cy="6120432"/>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ct val="200000"/>
              </a:lnSpc>
              <a:spcBef>
                <a:spcPts val="1600"/>
              </a:spcBef>
              <a:buNone/>
            </a:pPr>
            <a:r>
              <a:rPr lang="en-US" sz="2400" dirty="0">
                <a:latin typeface="Calibri" pitchFamily="34" charset="0"/>
              </a:rPr>
              <a:t>Probability is a numerical measure of the likelihood that an event will occur</a:t>
            </a:r>
            <a:r>
              <a:rPr lang="en-US" sz="2400" dirty="0" smtClean="0">
                <a:latin typeface="Calibri" pitchFamily="34" charset="0"/>
              </a:rPr>
              <a:t>. </a:t>
            </a:r>
            <a:r>
              <a:rPr lang="en-US" sz="2400" dirty="0" smtClean="0"/>
              <a:t>It</a:t>
            </a:r>
            <a:r>
              <a:rPr lang="en-US" sz="2400" dirty="0"/>
              <a:t> quantifies as a number between 0 and </a:t>
            </a:r>
            <a:r>
              <a:rPr lang="en-US" sz="2400" dirty="0" smtClean="0"/>
              <a:t>1.</a:t>
            </a:r>
            <a:endParaRPr lang="en-US" sz="2400" dirty="0" smtClean="0">
              <a:latin typeface="Calibri" pitchFamily="34" charset="0"/>
            </a:endParaRPr>
          </a:p>
          <a:p>
            <a:pPr marL="0" indent="0">
              <a:lnSpc>
                <a:spcPct val="200000"/>
              </a:lnSpc>
              <a:buNone/>
            </a:pPr>
            <a:r>
              <a:rPr lang="en-US" sz="2400" dirty="0"/>
              <a:t/>
            </a:r>
            <a:br>
              <a:rPr lang="en-US" sz="2400" dirty="0"/>
            </a:br>
            <a:endParaRPr lang="en-US" sz="2400" dirty="0">
              <a:latin typeface="Calibri" pitchFamily="34" charset="0"/>
            </a:endParaRPr>
          </a:p>
          <a:p>
            <a:pPr marL="0" indent="0">
              <a:lnSpc>
                <a:spcPct val="200000"/>
              </a:lnSpc>
              <a:spcBef>
                <a:spcPts val="1600"/>
              </a:spcBef>
              <a:buNone/>
            </a:pPr>
            <a:r>
              <a:rPr lang="en-US" sz="2400" dirty="0" smtClean="0">
                <a:latin typeface="Calibri" pitchFamily="34" charset="0"/>
              </a:rPr>
              <a:t> </a:t>
            </a:r>
            <a:endParaRPr lang="en-IN" sz="2400" dirty="0"/>
          </a:p>
        </p:txBody>
      </p:sp>
    </p:spTree>
    <p:extLst>
      <p:ext uri="{BB962C8B-B14F-4D97-AF65-F5344CB8AC3E}">
        <p14:creationId xmlns:p14="http://schemas.microsoft.com/office/powerpoint/2010/main" val="260335124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20</a:t>
            </a:fld>
            <a:endParaRPr lang="en-US" dirty="0"/>
          </a:p>
        </p:txBody>
      </p:sp>
      <p:sp>
        <p:nvSpPr>
          <p:cNvPr id="3" name="Title 2"/>
          <p:cNvSpPr>
            <a:spLocks noGrp="1"/>
          </p:cNvSpPr>
          <p:nvPr>
            <p:ph type="title"/>
          </p:nvPr>
        </p:nvSpPr>
        <p:spPr/>
        <p:txBody>
          <a:bodyPr/>
          <a:lstStyle/>
          <a:p>
            <a:r>
              <a:rPr lang="en-US" dirty="0" smtClean="0"/>
              <a:t>Probability Example1</a:t>
            </a:r>
            <a:endParaRPr lang="en-US" dirty="0"/>
          </a:p>
        </p:txBody>
      </p:sp>
      <p:sp>
        <p:nvSpPr>
          <p:cNvPr id="4" name="TextBox 3"/>
          <p:cNvSpPr txBox="1"/>
          <p:nvPr/>
        </p:nvSpPr>
        <p:spPr>
          <a:xfrm>
            <a:off x="547242" y="1307282"/>
            <a:ext cx="13321480" cy="5170646"/>
          </a:xfrm>
          <a:prstGeom prst="rect">
            <a:avLst/>
          </a:prstGeom>
          <a:noFill/>
        </p:spPr>
        <p:txBody>
          <a:bodyPr wrap="square" rtlCol="0">
            <a:spAutoFit/>
          </a:bodyPr>
          <a:lstStyle/>
          <a:p>
            <a:pPr>
              <a:lnSpc>
                <a:spcPct val="150000"/>
              </a:lnSpc>
            </a:pPr>
            <a:r>
              <a:rPr lang="en-US" sz="2000" dirty="0"/>
              <a:t>An urn contains 6 red marbles and 4 black marbles. Two marbles are drawn </a:t>
            </a:r>
            <a:r>
              <a:rPr lang="en-US" sz="2000" b="1" i="1" dirty="0"/>
              <a:t>without replacement</a:t>
            </a:r>
            <a:r>
              <a:rPr lang="en-US" sz="2000" dirty="0"/>
              <a:t> from the urn. What is the probability that both of the marbles are black</a:t>
            </a:r>
            <a:r>
              <a:rPr lang="en-US" sz="2000" dirty="0" smtClean="0"/>
              <a:t>?</a:t>
            </a:r>
          </a:p>
          <a:p>
            <a:pPr>
              <a:lnSpc>
                <a:spcPct val="150000"/>
              </a:lnSpc>
            </a:pPr>
            <a:r>
              <a:rPr lang="en-US" sz="2000" b="1" dirty="0" smtClean="0"/>
              <a:t>Solution</a:t>
            </a:r>
            <a:r>
              <a:rPr lang="en-US" sz="2000" dirty="0" smtClean="0"/>
              <a:t> :</a:t>
            </a:r>
          </a:p>
          <a:p>
            <a:pPr>
              <a:lnSpc>
                <a:spcPct val="150000"/>
              </a:lnSpc>
            </a:pPr>
            <a:r>
              <a:rPr lang="en-US" sz="2000" dirty="0"/>
              <a:t>Let A = the event that the first marble is black; and let B = the event that the second marble is black. We know the following:</a:t>
            </a:r>
          </a:p>
          <a:p>
            <a:pPr>
              <a:lnSpc>
                <a:spcPct val="150000"/>
              </a:lnSpc>
            </a:pPr>
            <a:r>
              <a:rPr lang="en-US" sz="2000" dirty="0"/>
              <a:t>In the beginning, there are 10 marbles in the urn, 4 of which are black. Therefore, </a:t>
            </a:r>
            <a:r>
              <a:rPr lang="en-US" sz="2000" b="1" dirty="0"/>
              <a:t>P(A) = 4/10.</a:t>
            </a:r>
          </a:p>
          <a:p>
            <a:pPr>
              <a:lnSpc>
                <a:spcPct val="150000"/>
              </a:lnSpc>
            </a:pPr>
            <a:r>
              <a:rPr lang="en-US" sz="2000" dirty="0"/>
              <a:t>After the first selection, there are 9 marbles in the urn, 3 of which are black. Therefore, </a:t>
            </a:r>
            <a:r>
              <a:rPr lang="en-US" sz="2000" b="1" dirty="0"/>
              <a:t>P(B|A) = 3/9.</a:t>
            </a:r>
          </a:p>
          <a:p>
            <a:pPr>
              <a:lnSpc>
                <a:spcPct val="150000"/>
              </a:lnSpc>
            </a:pPr>
            <a:r>
              <a:rPr lang="en-US" sz="2000" dirty="0"/>
              <a:t>Therefore, based on the rule of multiplication:</a:t>
            </a:r>
          </a:p>
          <a:p>
            <a:pPr>
              <a:lnSpc>
                <a:spcPct val="150000"/>
              </a:lnSpc>
            </a:pPr>
            <a:r>
              <a:rPr lang="en-US" sz="2000" dirty="0"/>
              <a:t>P(A ∩ B) = P(A) P(B|A) </a:t>
            </a:r>
            <a:br>
              <a:rPr lang="en-US" sz="2000" dirty="0"/>
            </a:br>
            <a:r>
              <a:rPr lang="en-US" sz="2000" dirty="0"/>
              <a:t>P(A ∩ B) = (4/10) * (3/9) = 12/90 = 2/15 = </a:t>
            </a:r>
            <a:r>
              <a:rPr lang="en-US" sz="2000" b="1" dirty="0"/>
              <a:t>0.133</a:t>
            </a:r>
          </a:p>
          <a:p>
            <a:pPr>
              <a:lnSpc>
                <a:spcPct val="150000"/>
              </a:lnSpc>
            </a:pPr>
            <a:endParaRPr lang="en-US" sz="2000" dirty="0"/>
          </a:p>
        </p:txBody>
      </p:sp>
    </p:spTree>
    <p:extLst>
      <p:ext uri="{BB962C8B-B14F-4D97-AF65-F5344CB8AC3E}">
        <p14:creationId xmlns:p14="http://schemas.microsoft.com/office/powerpoint/2010/main" val="76201834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21</a:t>
            </a:fld>
            <a:endParaRPr lang="en-US" dirty="0"/>
          </a:p>
        </p:txBody>
      </p:sp>
      <p:sp>
        <p:nvSpPr>
          <p:cNvPr id="3" name="Title 2"/>
          <p:cNvSpPr>
            <a:spLocks noGrp="1"/>
          </p:cNvSpPr>
          <p:nvPr>
            <p:ph type="title"/>
          </p:nvPr>
        </p:nvSpPr>
        <p:spPr/>
        <p:txBody>
          <a:bodyPr/>
          <a:lstStyle/>
          <a:p>
            <a:r>
              <a:rPr lang="en-US" dirty="0" smtClean="0"/>
              <a:t>Probability Example 2</a:t>
            </a:r>
            <a:endParaRPr lang="en-US" dirty="0"/>
          </a:p>
        </p:txBody>
      </p:sp>
      <p:sp>
        <p:nvSpPr>
          <p:cNvPr id="4" name="TextBox 3"/>
          <p:cNvSpPr txBox="1"/>
          <p:nvPr/>
        </p:nvSpPr>
        <p:spPr>
          <a:xfrm>
            <a:off x="547242" y="1307282"/>
            <a:ext cx="13321480" cy="1292662"/>
          </a:xfrm>
          <a:prstGeom prst="rect">
            <a:avLst/>
          </a:prstGeom>
          <a:noFill/>
        </p:spPr>
        <p:txBody>
          <a:bodyPr wrap="square" rtlCol="0">
            <a:spAutoFit/>
          </a:bodyPr>
          <a:lstStyle/>
          <a:p>
            <a:pPr>
              <a:lnSpc>
                <a:spcPct val="150000"/>
              </a:lnSpc>
            </a:pPr>
            <a:r>
              <a:rPr lang="en-US" dirty="0"/>
              <a:t>An urn contains 6 red marbles and 4 black marbles. Two marbles are drawn </a:t>
            </a:r>
            <a:r>
              <a:rPr lang="en-US" b="1" i="1" dirty="0" smtClean="0"/>
              <a:t>with</a:t>
            </a:r>
            <a:r>
              <a:rPr lang="en-US" i="1" dirty="0" smtClean="0"/>
              <a:t> </a:t>
            </a:r>
            <a:r>
              <a:rPr lang="en-US" b="1" i="1" dirty="0" smtClean="0"/>
              <a:t>replacement</a:t>
            </a:r>
            <a:r>
              <a:rPr lang="en-US" dirty="0"/>
              <a:t> from the urn. What is the probability that both of the marbles are black?</a:t>
            </a:r>
          </a:p>
        </p:txBody>
      </p:sp>
    </p:spTree>
    <p:extLst>
      <p:ext uri="{BB962C8B-B14F-4D97-AF65-F5344CB8AC3E}">
        <p14:creationId xmlns:p14="http://schemas.microsoft.com/office/powerpoint/2010/main" val="23910912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22</a:t>
            </a:fld>
            <a:endParaRPr lang="en-US" dirty="0"/>
          </a:p>
        </p:txBody>
      </p:sp>
      <p:sp>
        <p:nvSpPr>
          <p:cNvPr id="3" name="Title 2"/>
          <p:cNvSpPr>
            <a:spLocks noGrp="1"/>
          </p:cNvSpPr>
          <p:nvPr>
            <p:ph type="title"/>
          </p:nvPr>
        </p:nvSpPr>
        <p:spPr/>
        <p:txBody>
          <a:bodyPr/>
          <a:lstStyle/>
          <a:p>
            <a:r>
              <a:rPr lang="en-US" dirty="0" smtClean="0"/>
              <a:t>Probability Example2</a:t>
            </a:r>
            <a:endParaRPr lang="en-US" dirty="0"/>
          </a:p>
        </p:txBody>
      </p:sp>
      <p:sp>
        <p:nvSpPr>
          <p:cNvPr id="4" name="TextBox 3"/>
          <p:cNvSpPr txBox="1"/>
          <p:nvPr/>
        </p:nvSpPr>
        <p:spPr>
          <a:xfrm>
            <a:off x="547242" y="1307282"/>
            <a:ext cx="13321480" cy="5170646"/>
          </a:xfrm>
          <a:prstGeom prst="rect">
            <a:avLst/>
          </a:prstGeom>
          <a:noFill/>
        </p:spPr>
        <p:txBody>
          <a:bodyPr wrap="square" rtlCol="0">
            <a:spAutoFit/>
          </a:bodyPr>
          <a:lstStyle/>
          <a:p>
            <a:pPr>
              <a:lnSpc>
                <a:spcPct val="150000"/>
              </a:lnSpc>
            </a:pPr>
            <a:r>
              <a:rPr lang="en-US" sz="2000" dirty="0"/>
              <a:t>An urn contains 6 red marbles and 4 black marbles. Two marbles are drawn </a:t>
            </a:r>
            <a:r>
              <a:rPr lang="en-US" sz="2000" b="1" i="1" dirty="0" smtClean="0"/>
              <a:t>with replacement</a:t>
            </a:r>
            <a:r>
              <a:rPr lang="en-US" sz="2000" dirty="0"/>
              <a:t> from the urn. What is the probability that both of the marbles are black</a:t>
            </a:r>
            <a:r>
              <a:rPr lang="en-US" sz="2000" dirty="0" smtClean="0"/>
              <a:t>?</a:t>
            </a:r>
          </a:p>
          <a:p>
            <a:pPr>
              <a:lnSpc>
                <a:spcPct val="150000"/>
              </a:lnSpc>
            </a:pPr>
            <a:r>
              <a:rPr lang="en-US" sz="2000" b="1" dirty="0" smtClean="0"/>
              <a:t>Solution</a:t>
            </a:r>
            <a:r>
              <a:rPr lang="en-US" sz="2000" dirty="0" smtClean="0"/>
              <a:t> :</a:t>
            </a:r>
          </a:p>
          <a:p>
            <a:pPr>
              <a:lnSpc>
                <a:spcPct val="150000"/>
              </a:lnSpc>
            </a:pPr>
            <a:r>
              <a:rPr lang="en-US" sz="2000" dirty="0"/>
              <a:t>Let A = the event that the first marble is black; and let B = the event that the second marble is black. We know the following:</a:t>
            </a:r>
          </a:p>
          <a:p>
            <a:pPr>
              <a:lnSpc>
                <a:spcPct val="150000"/>
              </a:lnSpc>
            </a:pPr>
            <a:r>
              <a:rPr lang="en-US" sz="2000" dirty="0"/>
              <a:t>In the beginning, there are 10 marbles in the urn, 4 of which are black. Therefore, </a:t>
            </a:r>
            <a:r>
              <a:rPr lang="en-US" sz="2000" b="1" dirty="0"/>
              <a:t>P(A) = 4/10.</a:t>
            </a:r>
          </a:p>
          <a:p>
            <a:pPr>
              <a:lnSpc>
                <a:spcPct val="150000"/>
              </a:lnSpc>
            </a:pPr>
            <a:r>
              <a:rPr lang="en-US" sz="2000" dirty="0"/>
              <a:t>After the first selection, there are 9 marbles in the urn, 3 of which are black. Therefore, </a:t>
            </a:r>
            <a:r>
              <a:rPr lang="en-US" sz="2000" b="1" dirty="0"/>
              <a:t>P(B|A) = </a:t>
            </a:r>
            <a:r>
              <a:rPr lang="en-US" sz="2000" b="1" dirty="0" smtClean="0"/>
              <a:t>4/10.</a:t>
            </a:r>
            <a:endParaRPr lang="en-US" sz="2000" b="1" dirty="0"/>
          </a:p>
          <a:p>
            <a:pPr>
              <a:lnSpc>
                <a:spcPct val="150000"/>
              </a:lnSpc>
            </a:pPr>
            <a:r>
              <a:rPr lang="en-US" sz="2000" dirty="0"/>
              <a:t>Therefore, based on the rule of multiplication:</a:t>
            </a:r>
          </a:p>
          <a:p>
            <a:pPr>
              <a:lnSpc>
                <a:spcPct val="150000"/>
              </a:lnSpc>
            </a:pPr>
            <a:r>
              <a:rPr lang="en-US" sz="2000" dirty="0"/>
              <a:t>P(A ∩ B) = P(A) P(B|A) </a:t>
            </a:r>
            <a:br>
              <a:rPr lang="en-US" sz="2000" dirty="0"/>
            </a:br>
            <a:r>
              <a:rPr lang="en-US" sz="2000" dirty="0"/>
              <a:t>P(A ∩ B) = (4/10) * </a:t>
            </a:r>
            <a:r>
              <a:rPr lang="en-US" sz="2000" dirty="0" smtClean="0"/>
              <a:t>(4/10) </a:t>
            </a:r>
            <a:r>
              <a:rPr lang="en-US" sz="2000" dirty="0"/>
              <a:t>= </a:t>
            </a:r>
            <a:r>
              <a:rPr lang="en-US" sz="2000" dirty="0" smtClean="0"/>
              <a:t>16/100 </a:t>
            </a:r>
            <a:r>
              <a:rPr lang="en-US" sz="2000" dirty="0"/>
              <a:t>= </a:t>
            </a:r>
            <a:r>
              <a:rPr lang="en-US" sz="2000" dirty="0" smtClean="0"/>
              <a:t>.16</a:t>
            </a:r>
            <a:endParaRPr lang="en-US" sz="2000" b="1" dirty="0"/>
          </a:p>
          <a:p>
            <a:pPr>
              <a:lnSpc>
                <a:spcPct val="150000"/>
              </a:lnSpc>
            </a:pPr>
            <a:endParaRPr lang="en-US" sz="2000" dirty="0"/>
          </a:p>
        </p:txBody>
      </p:sp>
    </p:spTree>
    <p:extLst>
      <p:ext uri="{BB962C8B-B14F-4D97-AF65-F5344CB8AC3E}">
        <p14:creationId xmlns:p14="http://schemas.microsoft.com/office/powerpoint/2010/main" val="300722851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23</a:t>
            </a:fld>
            <a:endParaRPr lang="en-US" dirty="0"/>
          </a:p>
        </p:txBody>
      </p:sp>
      <p:sp>
        <p:nvSpPr>
          <p:cNvPr id="3" name="Title 2"/>
          <p:cNvSpPr>
            <a:spLocks noGrp="1"/>
          </p:cNvSpPr>
          <p:nvPr>
            <p:ph type="title"/>
          </p:nvPr>
        </p:nvSpPr>
        <p:spPr/>
        <p:txBody>
          <a:bodyPr/>
          <a:lstStyle/>
          <a:p>
            <a:r>
              <a:rPr lang="en-US" dirty="0" smtClean="0"/>
              <a:t>Probability Example3</a:t>
            </a:r>
            <a:endParaRPr lang="en-US" dirty="0"/>
          </a:p>
        </p:txBody>
      </p:sp>
      <p:sp>
        <p:nvSpPr>
          <p:cNvPr id="4" name="TextBox 3"/>
          <p:cNvSpPr txBox="1"/>
          <p:nvPr/>
        </p:nvSpPr>
        <p:spPr>
          <a:xfrm>
            <a:off x="763266" y="1379290"/>
            <a:ext cx="12385376" cy="1685526"/>
          </a:xfrm>
          <a:prstGeom prst="rect">
            <a:avLst/>
          </a:prstGeom>
          <a:noFill/>
        </p:spPr>
        <p:txBody>
          <a:bodyPr wrap="square" rtlCol="0">
            <a:spAutoFit/>
          </a:bodyPr>
          <a:lstStyle/>
          <a:p>
            <a:pPr>
              <a:lnSpc>
                <a:spcPct val="150000"/>
              </a:lnSpc>
            </a:pPr>
            <a:r>
              <a:rPr lang="en-US" sz="2400" dirty="0"/>
              <a:t>A student goes to the library. The probability that she checks out (a) a work of fiction is 0.40, (b) a work of non-fiction is 0.30, and (c) both fiction and non-fiction is 0.20. What is the probability that the student checks out a work of fiction, non-fiction, or both?</a:t>
            </a:r>
          </a:p>
        </p:txBody>
      </p:sp>
    </p:spTree>
    <p:extLst>
      <p:ext uri="{BB962C8B-B14F-4D97-AF65-F5344CB8AC3E}">
        <p14:creationId xmlns:p14="http://schemas.microsoft.com/office/powerpoint/2010/main" val="366667863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24</a:t>
            </a:fld>
            <a:endParaRPr lang="en-US" dirty="0"/>
          </a:p>
        </p:txBody>
      </p:sp>
      <p:sp>
        <p:nvSpPr>
          <p:cNvPr id="3" name="Title 2"/>
          <p:cNvSpPr>
            <a:spLocks noGrp="1"/>
          </p:cNvSpPr>
          <p:nvPr>
            <p:ph type="title"/>
          </p:nvPr>
        </p:nvSpPr>
        <p:spPr/>
        <p:txBody>
          <a:bodyPr/>
          <a:lstStyle/>
          <a:p>
            <a:r>
              <a:rPr lang="en-US" dirty="0" smtClean="0"/>
              <a:t>Probability Example – solution3</a:t>
            </a:r>
            <a:endParaRPr lang="en-US" dirty="0"/>
          </a:p>
        </p:txBody>
      </p:sp>
      <p:sp>
        <p:nvSpPr>
          <p:cNvPr id="4" name="TextBox 3"/>
          <p:cNvSpPr txBox="1"/>
          <p:nvPr/>
        </p:nvSpPr>
        <p:spPr>
          <a:xfrm>
            <a:off x="763266" y="1379290"/>
            <a:ext cx="12385376" cy="5632311"/>
          </a:xfrm>
          <a:prstGeom prst="rect">
            <a:avLst/>
          </a:prstGeom>
          <a:noFill/>
        </p:spPr>
        <p:txBody>
          <a:bodyPr wrap="square" rtlCol="0">
            <a:spAutoFit/>
          </a:bodyPr>
          <a:lstStyle/>
          <a:p>
            <a:pPr>
              <a:lnSpc>
                <a:spcPct val="150000"/>
              </a:lnSpc>
            </a:pPr>
            <a:r>
              <a:rPr lang="en-US" sz="2400" dirty="0"/>
              <a:t>A student goes to the library. The probability that she checks out (a) a work of fiction is 0.40, (b) a work of non-fiction is 0.30, and (c) both fiction and non-fiction is 0.20. What is the probability that the student checks out a work of fiction, non-fiction, or both</a:t>
            </a:r>
            <a:r>
              <a:rPr lang="en-US" sz="2400" dirty="0" smtClean="0"/>
              <a:t>?</a:t>
            </a:r>
          </a:p>
          <a:p>
            <a:pPr>
              <a:lnSpc>
                <a:spcPct val="150000"/>
              </a:lnSpc>
            </a:pPr>
            <a:endParaRPr lang="en-US" sz="2400" dirty="0"/>
          </a:p>
          <a:p>
            <a:pPr>
              <a:lnSpc>
                <a:spcPct val="150000"/>
              </a:lnSpc>
            </a:pPr>
            <a:r>
              <a:rPr lang="en-US" sz="2400" b="1" i="1" dirty="0"/>
              <a:t>Solution</a:t>
            </a:r>
            <a:r>
              <a:rPr lang="en-US" sz="2400" i="1" dirty="0"/>
              <a:t>:</a:t>
            </a:r>
            <a:r>
              <a:rPr lang="en-US" sz="2400" dirty="0"/>
              <a:t> </a:t>
            </a:r>
            <a:endParaRPr lang="en-US" sz="2400" dirty="0" smtClean="0"/>
          </a:p>
          <a:p>
            <a:pPr>
              <a:lnSpc>
                <a:spcPct val="150000"/>
              </a:lnSpc>
            </a:pPr>
            <a:r>
              <a:rPr lang="en-US" sz="2400" dirty="0" smtClean="0"/>
              <a:t>Let </a:t>
            </a:r>
            <a:r>
              <a:rPr lang="en-US" sz="2400" dirty="0"/>
              <a:t>F = the event that the student checks out fiction; and let N = the event that the student checks out non-fiction. Then, based on the rule of addition:</a:t>
            </a:r>
          </a:p>
          <a:p>
            <a:pPr>
              <a:lnSpc>
                <a:spcPct val="150000"/>
              </a:lnSpc>
            </a:pPr>
            <a:r>
              <a:rPr lang="en-US" sz="2400" dirty="0"/>
              <a:t>P(F ∪ N) = P(F) + P(N) - P(F ∩ N) </a:t>
            </a:r>
            <a:br>
              <a:rPr lang="en-US" sz="2400" dirty="0"/>
            </a:br>
            <a:r>
              <a:rPr lang="en-US" sz="2400" dirty="0"/>
              <a:t>P(F ∪ N) = 0.40 + 0.30 - 0.20 = 0.50</a:t>
            </a:r>
          </a:p>
          <a:p>
            <a:pPr>
              <a:lnSpc>
                <a:spcPct val="150000"/>
              </a:lnSpc>
            </a:pPr>
            <a:endParaRPr lang="en-US" sz="2400" dirty="0"/>
          </a:p>
        </p:txBody>
      </p:sp>
    </p:spTree>
    <p:extLst>
      <p:ext uri="{BB962C8B-B14F-4D97-AF65-F5344CB8AC3E}">
        <p14:creationId xmlns:p14="http://schemas.microsoft.com/office/powerpoint/2010/main" val="172885569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25</a:t>
            </a:fld>
            <a:endParaRPr lang="en-US" dirty="0"/>
          </a:p>
        </p:txBody>
      </p:sp>
      <p:sp>
        <p:nvSpPr>
          <p:cNvPr id="3" name="Title 2"/>
          <p:cNvSpPr>
            <a:spLocks noGrp="1"/>
          </p:cNvSpPr>
          <p:nvPr>
            <p:ph type="title"/>
          </p:nvPr>
        </p:nvSpPr>
        <p:spPr/>
        <p:txBody>
          <a:bodyPr/>
          <a:lstStyle/>
          <a:p>
            <a:r>
              <a:rPr lang="en-US" dirty="0" smtClean="0"/>
              <a:t>Probability Example 4</a:t>
            </a:r>
            <a:endParaRPr lang="en-US" dirty="0"/>
          </a:p>
        </p:txBody>
      </p:sp>
      <p:sp>
        <p:nvSpPr>
          <p:cNvPr id="4" name="TextBox 3"/>
          <p:cNvSpPr txBox="1"/>
          <p:nvPr/>
        </p:nvSpPr>
        <p:spPr>
          <a:xfrm>
            <a:off x="907282" y="1955354"/>
            <a:ext cx="11233248" cy="3018583"/>
          </a:xfrm>
          <a:prstGeom prst="rect">
            <a:avLst/>
          </a:prstGeom>
          <a:noFill/>
        </p:spPr>
        <p:txBody>
          <a:bodyPr wrap="square" rtlCol="0">
            <a:spAutoFit/>
          </a:bodyPr>
          <a:lstStyle/>
          <a:p>
            <a:pPr>
              <a:lnSpc>
                <a:spcPct val="150000"/>
              </a:lnSpc>
            </a:pPr>
            <a:r>
              <a:rPr lang="en-US" dirty="0" smtClean="0"/>
              <a:t>In a deck </a:t>
            </a:r>
            <a:r>
              <a:rPr lang="en-US" dirty="0"/>
              <a:t>of cards </a:t>
            </a:r>
            <a:r>
              <a:rPr lang="en-US" dirty="0" smtClean="0"/>
              <a:t>which has </a:t>
            </a:r>
            <a:r>
              <a:rPr lang="en-US" dirty="0"/>
              <a:t>52 cards and </a:t>
            </a:r>
            <a:r>
              <a:rPr lang="en-US" dirty="0" smtClean="0"/>
              <a:t>what is the probability to draw  2 kings </a:t>
            </a:r>
            <a:r>
              <a:rPr lang="en-US" dirty="0"/>
              <a:t>from the </a:t>
            </a:r>
            <a:r>
              <a:rPr lang="en-US" dirty="0" smtClean="0"/>
              <a:t>deck without replacement.</a:t>
            </a:r>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8736491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26</a:t>
            </a:fld>
            <a:endParaRPr lang="en-US" dirty="0"/>
          </a:p>
        </p:txBody>
      </p:sp>
      <p:sp>
        <p:nvSpPr>
          <p:cNvPr id="3" name="Title 2"/>
          <p:cNvSpPr>
            <a:spLocks noGrp="1"/>
          </p:cNvSpPr>
          <p:nvPr>
            <p:ph type="title"/>
          </p:nvPr>
        </p:nvSpPr>
        <p:spPr/>
        <p:txBody>
          <a:bodyPr/>
          <a:lstStyle/>
          <a:p>
            <a:r>
              <a:rPr lang="en-US" dirty="0" smtClean="0"/>
              <a:t>Probability Example 4</a:t>
            </a:r>
            <a:endParaRPr lang="en-US" dirty="0"/>
          </a:p>
        </p:txBody>
      </p:sp>
      <p:sp>
        <p:nvSpPr>
          <p:cNvPr id="4" name="TextBox 3"/>
          <p:cNvSpPr txBox="1"/>
          <p:nvPr/>
        </p:nvSpPr>
        <p:spPr>
          <a:xfrm>
            <a:off x="907282" y="1955354"/>
            <a:ext cx="11233248" cy="4893647"/>
          </a:xfrm>
          <a:prstGeom prst="rect">
            <a:avLst/>
          </a:prstGeom>
          <a:noFill/>
        </p:spPr>
        <p:txBody>
          <a:bodyPr wrap="square" rtlCol="0">
            <a:spAutoFit/>
          </a:bodyPr>
          <a:lstStyle/>
          <a:p>
            <a:r>
              <a:rPr lang="en-US" dirty="0"/>
              <a:t>Deck of cards has 52 cards and we draw 2 kings from the deck</a:t>
            </a:r>
            <a:r>
              <a:rPr lang="en-US" dirty="0" smtClean="0"/>
              <a:t>.</a:t>
            </a:r>
          </a:p>
          <a:p>
            <a:endParaRPr lang="en-US" dirty="0" smtClean="0"/>
          </a:p>
          <a:p>
            <a:r>
              <a:rPr lang="en-US" dirty="0"/>
              <a:t>P(A) – 1</a:t>
            </a:r>
            <a:r>
              <a:rPr lang="en-US" baseline="30000" dirty="0"/>
              <a:t>st</a:t>
            </a:r>
            <a:r>
              <a:rPr lang="en-US" dirty="0"/>
              <a:t> event =4/52</a:t>
            </a:r>
          </a:p>
          <a:p>
            <a:endParaRPr lang="en-US" dirty="0"/>
          </a:p>
          <a:p>
            <a:r>
              <a:rPr lang="en-US" dirty="0"/>
              <a:t>P(B) – 2</a:t>
            </a:r>
            <a:r>
              <a:rPr lang="en-US" baseline="30000" dirty="0"/>
              <a:t>nd</a:t>
            </a:r>
            <a:r>
              <a:rPr lang="en-US" dirty="0"/>
              <a:t> event = 3/51</a:t>
            </a:r>
          </a:p>
          <a:p>
            <a:endParaRPr lang="en-US" dirty="0"/>
          </a:p>
          <a:p>
            <a:r>
              <a:rPr lang="en-US" b="1" dirty="0"/>
              <a:t>P(A and B) = P(A) x P(B|A)</a:t>
            </a:r>
            <a:r>
              <a:rPr lang="en-US" dirty="0"/>
              <a:t> = (4/52) x (3/51) = 12/2652 = </a:t>
            </a:r>
            <a:r>
              <a:rPr lang="en-US" b="1" dirty="0"/>
              <a:t>1/221</a:t>
            </a:r>
          </a:p>
          <a:p>
            <a:endParaRPr lang="en-US" b="1" dirty="0"/>
          </a:p>
          <a:p>
            <a:r>
              <a:rPr lang="en-US" dirty="0"/>
              <a:t>chance of getting 2 Kings is 1 in 221, or about 0.0045%</a:t>
            </a:r>
          </a:p>
          <a:p>
            <a:endParaRPr lang="en-US" dirty="0"/>
          </a:p>
          <a:p>
            <a:endParaRPr lang="en-US" dirty="0"/>
          </a:p>
          <a:p>
            <a:endParaRPr lang="en-US" dirty="0"/>
          </a:p>
        </p:txBody>
      </p:sp>
    </p:spTree>
    <p:extLst>
      <p:ext uri="{BB962C8B-B14F-4D97-AF65-F5344CB8AC3E}">
        <p14:creationId xmlns:p14="http://schemas.microsoft.com/office/powerpoint/2010/main" val="155183088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27</a:t>
            </a:fld>
            <a:endParaRPr lang="en-US" dirty="0"/>
          </a:p>
        </p:txBody>
      </p:sp>
      <p:sp>
        <p:nvSpPr>
          <p:cNvPr id="3" name="Title 2"/>
          <p:cNvSpPr>
            <a:spLocks noGrp="1"/>
          </p:cNvSpPr>
          <p:nvPr>
            <p:ph type="title"/>
          </p:nvPr>
        </p:nvSpPr>
        <p:spPr/>
        <p:txBody>
          <a:bodyPr/>
          <a:lstStyle/>
          <a:p>
            <a:r>
              <a:rPr lang="en-US" dirty="0" smtClean="0"/>
              <a:t>Joint Probability</a:t>
            </a:r>
            <a:endParaRPr lang="en-US" dirty="0"/>
          </a:p>
        </p:txBody>
      </p:sp>
      <p:sp>
        <p:nvSpPr>
          <p:cNvPr id="4" name="TextBox 3"/>
          <p:cNvSpPr txBox="1"/>
          <p:nvPr/>
        </p:nvSpPr>
        <p:spPr>
          <a:xfrm>
            <a:off x="691258" y="1163266"/>
            <a:ext cx="13177464" cy="3618748"/>
          </a:xfrm>
          <a:prstGeom prst="rect">
            <a:avLst/>
          </a:prstGeom>
          <a:noFill/>
        </p:spPr>
        <p:txBody>
          <a:bodyPr wrap="square" rtlCol="0">
            <a:spAutoFit/>
          </a:bodyPr>
          <a:lstStyle/>
          <a:p>
            <a:pPr>
              <a:lnSpc>
                <a:spcPct val="150000"/>
              </a:lnSpc>
            </a:pPr>
            <a:r>
              <a:rPr lang="en-US" dirty="0"/>
              <a:t>The probability of event A </a:t>
            </a:r>
            <a:r>
              <a:rPr lang="en-US" b="1" dirty="0"/>
              <a:t>and</a:t>
            </a:r>
            <a:r>
              <a:rPr lang="en-US" dirty="0"/>
              <a:t> event B occurring.  It is the probability of the intersection of two or more events</a:t>
            </a:r>
            <a:r>
              <a:rPr lang="en-US" dirty="0" smtClean="0"/>
              <a:t>.</a:t>
            </a:r>
          </a:p>
          <a:p>
            <a:pPr>
              <a:lnSpc>
                <a:spcPct val="150000"/>
              </a:lnSpc>
            </a:pPr>
            <a:endParaRPr lang="en-US" dirty="0"/>
          </a:p>
          <a:p>
            <a:pPr>
              <a:lnSpc>
                <a:spcPct val="150000"/>
              </a:lnSpc>
            </a:pPr>
            <a:r>
              <a:rPr lang="en-US" dirty="0"/>
              <a:t>The probability of the intersection of A and B may be written p(A ∩ B). </a:t>
            </a:r>
            <a:endParaRPr lang="en-US" dirty="0" smtClean="0"/>
          </a:p>
          <a:p>
            <a:pPr>
              <a:lnSpc>
                <a:spcPct val="150000"/>
              </a:lnSpc>
            </a:pPr>
            <a:r>
              <a:rPr lang="en-US" dirty="0" smtClean="0"/>
              <a:t>Joint probability is independent event</a:t>
            </a:r>
          </a:p>
          <a:p>
            <a:pPr>
              <a:lnSpc>
                <a:spcPct val="150000"/>
              </a:lnSpc>
            </a:pPr>
            <a:endParaRPr lang="en-US" dirty="0"/>
          </a:p>
        </p:txBody>
      </p:sp>
    </p:spTree>
    <p:extLst>
      <p:ext uri="{BB962C8B-B14F-4D97-AF65-F5344CB8AC3E}">
        <p14:creationId xmlns:p14="http://schemas.microsoft.com/office/powerpoint/2010/main" val="68031414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28</a:t>
            </a:fld>
            <a:endParaRPr lang="en-US" dirty="0"/>
          </a:p>
        </p:txBody>
      </p:sp>
      <p:sp>
        <p:nvSpPr>
          <p:cNvPr id="3" name="Title 2"/>
          <p:cNvSpPr>
            <a:spLocks noGrp="1"/>
          </p:cNvSpPr>
          <p:nvPr>
            <p:ph type="title"/>
          </p:nvPr>
        </p:nvSpPr>
        <p:spPr/>
        <p:txBody>
          <a:bodyPr/>
          <a:lstStyle/>
          <a:p>
            <a:r>
              <a:rPr lang="en-US" dirty="0" smtClean="0"/>
              <a:t>Joint Probability Example</a:t>
            </a:r>
            <a:endParaRPr lang="en-US" dirty="0"/>
          </a:p>
        </p:txBody>
      </p:sp>
      <p:sp>
        <p:nvSpPr>
          <p:cNvPr id="4" name="TextBox 3"/>
          <p:cNvSpPr txBox="1"/>
          <p:nvPr/>
        </p:nvSpPr>
        <p:spPr>
          <a:xfrm>
            <a:off x="835274" y="1451298"/>
            <a:ext cx="10657184" cy="4893647"/>
          </a:xfrm>
          <a:prstGeom prst="rect">
            <a:avLst/>
          </a:prstGeom>
          <a:noFill/>
        </p:spPr>
        <p:txBody>
          <a:bodyPr wrap="square" rtlCol="0">
            <a:spAutoFit/>
          </a:bodyPr>
          <a:lstStyle/>
          <a:p>
            <a:r>
              <a:rPr lang="en-US" dirty="0" smtClean="0"/>
              <a:t>What is the probability to get </a:t>
            </a:r>
            <a:r>
              <a:rPr lang="en-US" b="1" dirty="0" smtClean="0"/>
              <a:t>4</a:t>
            </a:r>
            <a:r>
              <a:rPr lang="en-US" dirty="0" smtClean="0"/>
              <a:t> which has </a:t>
            </a:r>
            <a:r>
              <a:rPr lang="en-US" dirty="0" err="1" smtClean="0"/>
              <a:t>colour</a:t>
            </a:r>
            <a:r>
              <a:rPr lang="en-US" dirty="0" smtClean="0"/>
              <a:t> </a:t>
            </a:r>
            <a:r>
              <a:rPr lang="en-US" b="1" dirty="0" smtClean="0"/>
              <a:t>red</a:t>
            </a:r>
            <a:r>
              <a:rPr lang="en-US" dirty="0" smtClean="0"/>
              <a:t> in it ?</a:t>
            </a:r>
            <a:endParaRPr lang="en-US" dirty="0"/>
          </a:p>
          <a:p>
            <a:endParaRPr lang="en-US" dirty="0"/>
          </a:p>
          <a:p>
            <a:r>
              <a:rPr lang="en-US" dirty="0"/>
              <a:t>the probability that a card is a four and red</a:t>
            </a:r>
          </a:p>
          <a:p>
            <a:endParaRPr lang="en-US" dirty="0"/>
          </a:p>
          <a:p>
            <a:r>
              <a:rPr lang="en-US" dirty="0"/>
              <a:t> = 2/52 = 1/26</a:t>
            </a:r>
          </a:p>
          <a:p>
            <a:endParaRPr lang="en-US" dirty="0"/>
          </a:p>
          <a:p>
            <a:r>
              <a:rPr lang="en-US" dirty="0"/>
              <a:t># P(4) * P(red)</a:t>
            </a:r>
          </a:p>
          <a:p>
            <a:r>
              <a:rPr lang="en-US" dirty="0"/>
              <a:t>#P(4) = 4/52</a:t>
            </a:r>
          </a:p>
          <a:p>
            <a:r>
              <a:rPr lang="en-US" dirty="0"/>
              <a:t>#P(red) = 26/52</a:t>
            </a:r>
          </a:p>
          <a:p>
            <a:r>
              <a:rPr lang="en-US" dirty="0"/>
              <a:t>=(4/52) * (26/52) = 1/26 = .038 or 3.8%</a:t>
            </a:r>
          </a:p>
          <a:p>
            <a:endParaRPr lang="en-US" dirty="0"/>
          </a:p>
          <a:p>
            <a:endParaRPr lang="en-US" dirty="0"/>
          </a:p>
        </p:txBody>
      </p:sp>
    </p:spTree>
    <p:extLst>
      <p:ext uri="{BB962C8B-B14F-4D97-AF65-F5344CB8AC3E}">
        <p14:creationId xmlns:p14="http://schemas.microsoft.com/office/powerpoint/2010/main" val="255148325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29</a:t>
            </a:fld>
            <a:endParaRPr lang="en-US" dirty="0"/>
          </a:p>
        </p:txBody>
      </p:sp>
      <p:sp>
        <p:nvSpPr>
          <p:cNvPr id="3" name="Title 2"/>
          <p:cNvSpPr>
            <a:spLocks noGrp="1"/>
          </p:cNvSpPr>
          <p:nvPr>
            <p:ph type="title"/>
          </p:nvPr>
        </p:nvSpPr>
        <p:spPr/>
        <p:txBody>
          <a:bodyPr/>
          <a:lstStyle/>
          <a:p>
            <a:r>
              <a:rPr lang="en-US" b="1" dirty="0"/>
              <a:t>Conditional Probability</a:t>
            </a:r>
            <a:endParaRPr lang="en-US" dirty="0"/>
          </a:p>
        </p:txBody>
      </p:sp>
      <p:sp>
        <p:nvSpPr>
          <p:cNvPr id="5" name="Content Placeholder 2"/>
          <p:cNvSpPr txBox="1">
            <a:spLocks/>
          </p:cNvSpPr>
          <p:nvPr/>
        </p:nvSpPr>
        <p:spPr>
          <a:xfrm>
            <a:off x="458280" y="1055378"/>
            <a:ext cx="13715429" cy="6120432"/>
          </a:xfrm>
          <a:prstGeom prst="rect">
            <a:avLst/>
          </a:prstGeom>
        </p:spPr>
        <p:txBody>
          <a:bodyPr>
            <a:normAutofit/>
          </a:bodyPr>
          <a:ls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a:lstStyle>
          <a:p>
            <a:pPr>
              <a:lnSpc>
                <a:spcPts val="3500"/>
              </a:lnSpc>
              <a:spcBef>
                <a:spcPts val="1600"/>
              </a:spcBef>
            </a:pPr>
            <a:r>
              <a:rPr lang="en-IN" sz="2400" dirty="0">
                <a:latin typeface="+mj-lt"/>
              </a:rPr>
              <a:t>The probability of an event </a:t>
            </a:r>
            <a:r>
              <a:rPr lang="en-IN" sz="2400" b="1" dirty="0">
                <a:latin typeface="+mj-lt"/>
              </a:rPr>
              <a:t>influenced</a:t>
            </a:r>
            <a:r>
              <a:rPr lang="en-IN" sz="2400" dirty="0">
                <a:latin typeface="+mj-lt"/>
              </a:rPr>
              <a:t> by whether a related event has already occurred is called a conditional probability.</a:t>
            </a:r>
          </a:p>
          <a:p>
            <a:pPr>
              <a:lnSpc>
                <a:spcPts val="3500"/>
              </a:lnSpc>
              <a:spcBef>
                <a:spcPts val="1600"/>
              </a:spcBef>
            </a:pPr>
            <a:r>
              <a:rPr lang="en-IN" sz="2400" dirty="0">
                <a:latin typeface="+mj-lt"/>
              </a:rPr>
              <a:t>The probability that Event A occurs, given that Event B has occurred, is called a conditional probability. The conditional probability of Event B given Event A, is denoted by the symbol P(B|A), reads “the probability of B given A”</a:t>
            </a:r>
          </a:p>
        </p:txBody>
      </p:sp>
      <p:pic>
        <p:nvPicPr>
          <p:cNvPr id="6" name="table"/>
          <p:cNvPicPr>
            <a:picLocks noChangeAspect="1"/>
          </p:cNvPicPr>
          <p:nvPr/>
        </p:nvPicPr>
        <p:blipFill>
          <a:blip r:embed="rId2"/>
          <a:stretch>
            <a:fillRect/>
          </a:stretch>
        </p:blipFill>
        <p:spPr>
          <a:xfrm>
            <a:off x="6758522" y="4926467"/>
            <a:ext cx="7010399" cy="1584960"/>
          </a:xfrm>
          <a:prstGeom prst="rect">
            <a:avLst/>
          </a:prstGeom>
        </p:spPr>
      </p:pic>
      <p:sp>
        <p:nvSpPr>
          <p:cNvPr id="7" name="TextBox 6">
            <a:extLst>
              <a:ext uri="{FF2B5EF4-FFF2-40B4-BE49-F238E27FC236}">
                <a16:creationId xmlns:lc="http://schemas.openxmlformats.org/drawingml/2006/lockedCanvas" xmlns:a16="http://schemas.microsoft.com/office/drawing/2014/main" xmlns="" id="{1DFF033C-C5AF-467C-A894-BD4A3F8B87A4}"/>
              </a:ext>
            </a:extLst>
          </p:cNvPr>
          <p:cNvSpPr txBox="1"/>
          <p:nvPr/>
        </p:nvSpPr>
        <p:spPr>
          <a:xfrm>
            <a:off x="6568120" y="4270305"/>
            <a:ext cx="2181623" cy="400110"/>
          </a:xfrm>
          <a:prstGeom prst="rect">
            <a:avLst/>
          </a:prstGeom>
          <a:noFill/>
        </p:spPr>
        <p:txBody>
          <a:bodyPr wrap="none" rtlCol="0">
            <a:spAutoFit/>
          </a:bodyPr>
          <a:ls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a:lstStyle>
          <a:p>
            <a:r>
              <a:rPr lang="en-US" sz="2000" dirty="0"/>
              <a:t>Joint Probabilities</a:t>
            </a:r>
          </a:p>
        </p:txBody>
      </p:sp>
      <p:pic>
        <p:nvPicPr>
          <p:cNvPr id="8" name="Picture 7">
            <a:extLst>
              <a:ext uri="{FF2B5EF4-FFF2-40B4-BE49-F238E27FC236}">
                <a16:creationId xmlns:lc="http://schemas.openxmlformats.org/drawingml/2006/lockedCanvas" xmlns:a16="http://schemas.microsoft.com/office/drawing/2014/main" xmlns="" id="{9AA961D5-C234-4CD2-9426-7D3F70658A7E}"/>
              </a:ext>
            </a:extLst>
          </p:cNvPr>
          <p:cNvPicPr>
            <a:picLocks noChangeAspect="1"/>
          </p:cNvPicPr>
          <p:nvPr/>
        </p:nvPicPr>
        <p:blipFill>
          <a:blip r:embed="rId3">
            <a:clrChange>
              <a:clrFrom>
                <a:srgbClr val="F2EBCF"/>
              </a:clrFrom>
              <a:clrTo>
                <a:srgbClr val="F2EBCF">
                  <a:alpha val="0"/>
                </a:srgbClr>
              </a:clrTo>
            </a:clrChange>
          </a:blip>
          <a:stretch>
            <a:fillRect/>
          </a:stretch>
        </p:blipFill>
        <p:spPr>
          <a:xfrm>
            <a:off x="9791134" y="2920362"/>
            <a:ext cx="2607937" cy="2006105"/>
          </a:xfrm>
          <a:prstGeom prst="rect">
            <a:avLst/>
          </a:prstGeom>
        </p:spPr>
      </p:pic>
      <p:sp>
        <p:nvSpPr>
          <p:cNvPr id="9" name="TextBox 5">
            <a:extLst>
              <a:ext uri="{FF2B5EF4-FFF2-40B4-BE49-F238E27FC236}">
                <a16:creationId xmlns:lc="http://schemas.openxmlformats.org/drawingml/2006/lockedCanvas" xmlns:a16="http://schemas.microsoft.com/office/drawing/2014/main" xmlns="" id="{DF3CC901-BDB7-4A50-9B38-F8AB8844A9B1}"/>
              </a:ext>
            </a:extLst>
          </p:cNvPr>
          <p:cNvSpPr txBox="1"/>
          <p:nvPr/>
        </p:nvSpPr>
        <p:spPr>
          <a:xfrm>
            <a:off x="10793578" y="7171868"/>
            <a:ext cx="2643096" cy="400110"/>
          </a:xfrm>
          <a:prstGeom prst="rect">
            <a:avLst/>
          </a:prstGeom>
          <a:noFill/>
        </p:spPr>
        <p:txBody>
          <a:bodyPr wrap="none" rtlCol="0">
            <a:spAutoFit/>
          </a:bodyPr>
          <a:ls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a:lstStyle>
          <a:p>
            <a:r>
              <a:rPr lang="en-US" sz="2000" dirty="0"/>
              <a:t>Marginal Probabilities</a:t>
            </a:r>
          </a:p>
        </p:txBody>
      </p:sp>
      <p:sp>
        <p:nvSpPr>
          <p:cNvPr id="10" name="Rounded Rectangle 9">
            <a:extLst>
              <a:ext uri="{FF2B5EF4-FFF2-40B4-BE49-F238E27FC236}">
                <a16:creationId xmlns:lc="http://schemas.openxmlformats.org/drawingml/2006/lockedCanvas" xmlns:a16="http://schemas.microsoft.com/office/drawing/2014/main" xmlns="" id="{40763592-3104-48EB-9860-F5A6C3321D5A}"/>
              </a:ext>
            </a:extLst>
          </p:cNvPr>
          <p:cNvSpPr/>
          <p:nvPr/>
        </p:nvSpPr>
        <p:spPr>
          <a:xfrm>
            <a:off x="9331264" y="5381874"/>
            <a:ext cx="3062514" cy="689225"/>
          </a:xfrm>
          <a:prstGeom prst="roundRect">
            <a:avLst>
              <a:gd name="adj" fmla="val 513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306403" rtl="0" eaLnBrk="1" latinLnBrk="0" hangingPunct="1">
              <a:defRPr sz="2600" kern="1200">
                <a:solidFill>
                  <a:schemeClr val="lt1"/>
                </a:solidFill>
                <a:latin typeface="+mn-lt"/>
                <a:ea typeface="+mn-ea"/>
                <a:cs typeface="+mn-cs"/>
              </a:defRPr>
            </a:lvl1pPr>
            <a:lvl2pPr marL="653202" algn="l" defTabSz="1306403" rtl="0" eaLnBrk="1" latinLnBrk="0" hangingPunct="1">
              <a:defRPr sz="2600" kern="1200">
                <a:solidFill>
                  <a:schemeClr val="lt1"/>
                </a:solidFill>
                <a:latin typeface="+mn-lt"/>
                <a:ea typeface="+mn-ea"/>
                <a:cs typeface="+mn-cs"/>
              </a:defRPr>
            </a:lvl2pPr>
            <a:lvl3pPr marL="1306403" algn="l" defTabSz="1306403" rtl="0" eaLnBrk="1" latinLnBrk="0" hangingPunct="1">
              <a:defRPr sz="2600" kern="1200">
                <a:solidFill>
                  <a:schemeClr val="lt1"/>
                </a:solidFill>
                <a:latin typeface="+mn-lt"/>
                <a:ea typeface="+mn-ea"/>
                <a:cs typeface="+mn-cs"/>
              </a:defRPr>
            </a:lvl3pPr>
            <a:lvl4pPr marL="1959605" algn="l" defTabSz="1306403" rtl="0" eaLnBrk="1" latinLnBrk="0" hangingPunct="1">
              <a:defRPr sz="2600" kern="1200">
                <a:solidFill>
                  <a:schemeClr val="lt1"/>
                </a:solidFill>
                <a:latin typeface="+mn-lt"/>
                <a:ea typeface="+mn-ea"/>
                <a:cs typeface="+mn-cs"/>
              </a:defRPr>
            </a:lvl4pPr>
            <a:lvl5pPr marL="2612807" algn="l" defTabSz="1306403" rtl="0" eaLnBrk="1" latinLnBrk="0" hangingPunct="1">
              <a:defRPr sz="2600" kern="1200">
                <a:solidFill>
                  <a:schemeClr val="lt1"/>
                </a:solidFill>
                <a:latin typeface="+mn-lt"/>
                <a:ea typeface="+mn-ea"/>
                <a:cs typeface="+mn-cs"/>
              </a:defRPr>
            </a:lvl5pPr>
            <a:lvl6pPr marL="3266008" algn="l" defTabSz="1306403" rtl="0" eaLnBrk="1" latinLnBrk="0" hangingPunct="1">
              <a:defRPr sz="2600" kern="1200">
                <a:solidFill>
                  <a:schemeClr val="lt1"/>
                </a:solidFill>
                <a:latin typeface="+mn-lt"/>
                <a:ea typeface="+mn-ea"/>
                <a:cs typeface="+mn-cs"/>
              </a:defRPr>
            </a:lvl6pPr>
            <a:lvl7pPr marL="3919210" algn="l" defTabSz="1306403" rtl="0" eaLnBrk="1" latinLnBrk="0" hangingPunct="1">
              <a:defRPr sz="2600" kern="1200">
                <a:solidFill>
                  <a:schemeClr val="lt1"/>
                </a:solidFill>
                <a:latin typeface="+mn-lt"/>
                <a:ea typeface="+mn-ea"/>
                <a:cs typeface="+mn-cs"/>
              </a:defRPr>
            </a:lvl7pPr>
            <a:lvl8pPr marL="4572411" algn="l" defTabSz="1306403" rtl="0" eaLnBrk="1" latinLnBrk="0" hangingPunct="1">
              <a:defRPr sz="2600" kern="1200">
                <a:solidFill>
                  <a:schemeClr val="lt1"/>
                </a:solidFill>
                <a:latin typeface="+mn-lt"/>
                <a:ea typeface="+mn-ea"/>
                <a:cs typeface="+mn-cs"/>
              </a:defRPr>
            </a:lvl8pPr>
            <a:lvl9pPr marL="5225613" algn="l" defTabSz="1306403" rtl="0" eaLnBrk="1" latinLnBrk="0" hangingPunct="1">
              <a:defRPr sz="2600" kern="1200">
                <a:solidFill>
                  <a:schemeClr val="lt1"/>
                </a:solidFill>
                <a:latin typeface="+mn-lt"/>
                <a:ea typeface="+mn-ea"/>
                <a:cs typeface="+mn-cs"/>
              </a:defRPr>
            </a:lvl9pPr>
          </a:lstStyle>
          <a:p>
            <a:pPr algn="ctr"/>
            <a:endParaRPr lang="en-US" sz="2000" dirty="0"/>
          </a:p>
        </p:txBody>
      </p:sp>
      <p:sp>
        <p:nvSpPr>
          <p:cNvPr id="11" name="Rounded Rectangle 10">
            <a:extLst>
              <a:ext uri="{FF2B5EF4-FFF2-40B4-BE49-F238E27FC236}">
                <a16:creationId xmlns:lc="http://schemas.openxmlformats.org/drawingml/2006/lockedCanvas" xmlns:a16="http://schemas.microsoft.com/office/drawing/2014/main" xmlns="" id="{47BCE31E-E12C-4193-BD9B-5BC3ACC0B995}"/>
              </a:ext>
            </a:extLst>
          </p:cNvPr>
          <p:cNvSpPr/>
          <p:nvPr/>
        </p:nvSpPr>
        <p:spPr>
          <a:xfrm>
            <a:off x="9311386" y="6131818"/>
            <a:ext cx="3062514" cy="316328"/>
          </a:xfrm>
          <a:prstGeom prst="roundRect">
            <a:avLst>
              <a:gd name="adj" fmla="val 1038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306403" rtl="0" eaLnBrk="1" latinLnBrk="0" hangingPunct="1">
              <a:defRPr sz="2600" kern="1200">
                <a:solidFill>
                  <a:schemeClr val="lt1"/>
                </a:solidFill>
                <a:latin typeface="+mn-lt"/>
                <a:ea typeface="+mn-ea"/>
                <a:cs typeface="+mn-cs"/>
              </a:defRPr>
            </a:lvl1pPr>
            <a:lvl2pPr marL="653202" algn="l" defTabSz="1306403" rtl="0" eaLnBrk="1" latinLnBrk="0" hangingPunct="1">
              <a:defRPr sz="2600" kern="1200">
                <a:solidFill>
                  <a:schemeClr val="lt1"/>
                </a:solidFill>
                <a:latin typeface="+mn-lt"/>
                <a:ea typeface="+mn-ea"/>
                <a:cs typeface="+mn-cs"/>
              </a:defRPr>
            </a:lvl2pPr>
            <a:lvl3pPr marL="1306403" algn="l" defTabSz="1306403" rtl="0" eaLnBrk="1" latinLnBrk="0" hangingPunct="1">
              <a:defRPr sz="2600" kern="1200">
                <a:solidFill>
                  <a:schemeClr val="lt1"/>
                </a:solidFill>
                <a:latin typeface="+mn-lt"/>
                <a:ea typeface="+mn-ea"/>
                <a:cs typeface="+mn-cs"/>
              </a:defRPr>
            </a:lvl3pPr>
            <a:lvl4pPr marL="1959605" algn="l" defTabSz="1306403" rtl="0" eaLnBrk="1" latinLnBrk="0" hangingPunct="1">
              <a:defRPr sz="2600" kern="1200">
                <a:solidFill>
                  <a:schemeClr val="lt1"/>
                </a:solidFill>
                <a:latin typeface="+mn-lt"/>
                <a:ea typeface="+mn-ea"/>
                <a:cs typeface="+mn-cs"/>
              </a:defRPr>
            </a:lvl4pPr>
            <a:lvl5pPr marL="2612807" algn="l" defTabSz="1306403" rtl="0" eaLnBrk="1" latinLnBrk="0" hangingPunct="1">
              <a:defRPr sz="2600" kern="1200">
                <a:solidFill>
                  <a:schemeClr val="lt1"/>
                </a:solidFill>
                <a:latin typeface="+mn-lt"/>
                <a:ea typeface="+mn-ea"/>
                <a:cs typeface="+mn-cs"/>
              </a:defRPr>
            </a:lvl5pPr>
            <a:lvl6pPr marL="3266008" algn="l" defTabSz="1306403" rtl="0" eaLnBrk="1" latinLnBrk="0" hangingPunct="1">
              <a:defRPr sz="2600" kern="1200">
                <a:solidFill>
                  <a:schemeClr val="lt1"/>
                </a:solidFill>
                <a:latin typeface="+mn-lt"/>
                <a:ea typeface="+mn-ea"/>
                <a:cs typeface="+mn-cs"/>
              </a:defRPr>
            </a:lvl6pPr>
            <a:lvl7pPr marL="3919210" algn="l" defTabSz="1306403" rtl="0" eaLnBrk="1" latinLnBrk="0" hangingPunct="1">
              <a:defRPr sz="2600" kern="1200">
                <a:solidFill>
                  <a:schemeClr val="lt1"/>
                </a:solidFill>
                <a:latin typeface="+mn-lt"/>
                <a:ea typeface="+mn-ea"/>
                <a:cs typeface="+mn-cs"/>
              </a:defRPr>
            </a:lvl7pPr>
            <a:lvl8pPr marL="4572411" algn="l" defTabSz="1306403" rtl="0" eaLnBrk="1" latinLnBrk="0" hangingPunct="1">
              <a:defRPr sz="2600" kern="1200">
                <a:solidFill>
                  <a:schemeClr val="lt1"/>
                </a:solidFill>
                <a:latin typeface="+mn-lt"/>
                <a:ea typeface="+mn-ea"/>
                <a:cs typeface="+mn-cs"/>
              </a:defRPr>
            </a:lvl8pPr>
            <a:lvl9pPr marL="5225613" algn="l" defTabSz="1306403" rtl="0" eaLnBrk="1" latinLnBrk="0" hangingPunct="1">
              <a:defRPr sz="2600" kern="1200">
                <a:solidFill>
                  <a:schemeClr val="lt1"/>
                </a:solidFill>
                <a:latin typeface="+mn-lt"/>
                <a:ea typeface="+mn-ea"/>
                <a:cs typeface="+mn-cs"/>
              </a:defRPr>
            </a:lvl9pPr>
          </a:lstStyle>
          <a:p>
            <a:pPr algn="ctr"/>
            <a:endParaRPr lang="en-US" sz="2000" dirty="0"/>
          </a:p>
        </p:txBody>
      </p:sp>
      <p:sp>
        <p:nvSpPr>
          <p:cNvPr id="12" name="Rounded Rectangle 11">
            <a:extLst>
              <a:ext uri="{FF2B5EF4-FFF2-40B4-BE49-F238E27FC236}">
                <a16:creationId xmlns:lc="http://schemas.openxmlformats.org/drawingml/2006/lockedCanvas" xmlns:a16="http://schemas.microsoft.com/office/drawing/2014/main" xmlns="" id="{B0367C5D-8C2E-45CC-9025-EBC45C22DB1C}"/>
              </a:ext>
            </a:extLst>
          </p:cNvPr>
          <p:cNvSpPr/>
          <p:nvPr/>
        </p:nvSpPr>
        <p:spPr>
          <a:xfrm>
            <a:off x="12506422" y="5382651"/>
            <a:ext cx="748626" cy="734719"/>
          </a:xfrm>
          <a:prstGeom prst="roundRect">
            <a:avLst>
              <a:gd name="adj" fmla="val 7198"/>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306403" rtl="0" eaLnBrk="1" latinLnBrk="0" hangingPunct="1">
              <a:defRPr sz="2600" kern="1200">
                <a:solidFill>
                  <a:schemeClr val="lt1"/>
                </a:solidFill>
                <a:latin typeface="+mn-lt"/>
                <a:ea typeface="+mn-ea"/>
                <a:cs typeface="+mn-cs"/>
              </a:defRPr>
            </a:lvl1pPr>
            <a:lvl2pPr marL="653202" algn="l" defTabSz="1306403" rtl="0" eaLnBrk="1" latinLnBrk="0" hangingPunct="1">
              <a:defRPr sz="2600" kern="1200">
                <a:solidFill>
                  <a:schemeClr val="lt1"/>
                </a:solidFill>
                <a:latin typeface="+mn-lt"/>
                <a:ea typeface="+mn-ea"/>
                <a:cs typeface="+mn-cs"/>
              </a:defRPr>
            </a:lvl2pPr>
            <a:lvl3pPr marL="1306403" algn="l" defTabSz="1306403" rtl="0" eaLnBrk="1" latinLnBrk="0" hangingPunct="1">
              <a:defRPr sz="2600" kern="1200">
                <a:solidFill>
                  <a:schemeClr val="lt1"/>
                </a:solidFill>
                <a:latin typeface="+mn-lt"/>
                <a:ea typeface="+mn-ea"/>
                <a:cs typeface="+mn-cs"/>
              </a:defRPr>
            </a:lvl3pPr>
            <a:lvl4pPr marL="1959605" algn="l" defTabSz="1306403" rtl="0" eaLnBrk="1" latinLnBrk="0" hangingPunct="1">
              <a:defRPr sz="2600" kern="1200">
                <a:solidFill>
                  <a:schemeClr val="lt1"/>
                </a:solidFill>
                <a:latin typeface="+mn-lt"/>
                <a:ea typeface="+mn-ea"/>
                <a:cs typeface="+mn-cs"/>
              </a:defRPr>
            </a:lvl4pPr>
            <a:lvl5pPr marL="2612807" algn="l" defTabSz="1306403" rtl="0" eaLnBrk="1" latinLnBrk="0" hangingPunct="1">
              <a:defRPr sz="2600" kern="1200">
                <a:solidFill>
                  <a:schemeClr val="lt1"/>
                </a:solidFill>
                <a:latin typeface="+mn-lt"/>
                <a:ea typeface="+mn-ea"/>
                <a:cs typeface="+mn-cs"/>
              </a:defRPr>
            </a:lvl5pPr>
            <a:lvl6pPr marL="3266008" algn="l" defTabSz="1306403" rtl="0" eaLnBrk="1" latinLnBrk="0" hangingPunct="1">
              <a:defRPr sz="2600" kern="1200">
                <a:solidFill>
                  <a:schemeClr val="lt1"/>
                </a:solidFill>
                <a:latin typeface="+mn-lt"/>
                <a:ea typeface="+mn-ea"/>
                <a:cs typeface="+mn-cs"/>
              </a:defRPr>
            </a:lvl6pPr>
            <a:lvl7pPr marL="3919210" algn="l" defTabSz="1306403" rtl="0" eaLnBrk="1" latinLnBrk="0" hangingPunct="1">
              <a:defRPr sz="2600" kern="1200">
                <a:solidFill>
                  <a:schemeClr val="lt1"/>
                </a:solidFill>
                <a:latin typeface="+mn-lt"/>
                <a:ea typeface="+mn-ea"/>
                <a:cs typeface="+mn-cs"/>
              </a:defRPr>
            </a:lvl7pPr>
            <a:lvl8pPr marL="4572411" algn="l" defTabSz="1306403" rtl="0" eaLnBrk="1" latinLnBrk="0" hangingPunct="1">
              <a:defRPr sz="2600" kern="1200">
                <a:solidFill>
                  <a:schemeClr val="lt1"/>
                </a:solidFill>
                <a:latin typeface="+mn-lt"/>
                <a:ea typeface="+mn-ea"/>
                <a:cs typeface="+mn-cs"/>
              </a:defRPr>
            </a:lvl8pPr>
            <a:lvl9pPr marL="5225613" algn="l" defTabSz="1306403" rtl="0" eaLnBrk="1" latinLnBrk="0" hangingPunct="1">
              <a:defRPr sz="2600" kern="1200">
                <a:solidFill>
                  <a:schemeClr val="lt1"/>
                </a:solidFill>
                <a:latin typeface="+mn-lt"/>
                <a:ea typeface="+mn-ea"/>
                <a:cs typeface="+mn-cs"/>
              </a:defRPr>
            </a:lvl9pPr>
          </a:lstStyle>
          <a:p>
            <a:pPr algn="ctr"/>
            <a:endParaRPr lang="en-US" sz="2000" dirty="0"/>
          </a:p>
        </p:txBody>
      </p:sp>
      <p:cxnSp>
        <p:nvCxnSpPr>
          <p:cNvPr id="13" name="Straight Arrow Connector 12">
            <a:extLst>
              <a:ext uri="{FF2B5EF4-FFF2-40B4-BE49-F238E27FC236}">
                <a16:creationId xmlns:lc="http://schemas.openxmlformats.org/drawingml/2006/lockedCanvas" xmlns:a16="http://schemas.microsoft.com/office/drawing/2014/main" xmlns="" id="{027121C7-4B65-4A48-B197-A6EC7BFA5499}"/>
              </a:ext>
            </a:extLst>
          </p:cNvPr>
          <p:cNvCxnSpPr>
            <a:cxnSpLocks/>
            <a:stCxn id="11" idx="2"/>
            <a:endCxn id="9" idx="0"/>
          </p:cNvCxnSpPr>
          <p:nvPr/>
        </p:nvCxnSpPr>
        <p:spPr>
          <a:xfrm>
            <a:off x="10842643" y="6448146"/>
            <a:ext cx="1272483" cy="723722"/>
          </a:xfrm>
          <a:prstGeom prst="straightConnector1">
            <a:avLst/>
          </a:prstGeom>
          <a:ln>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lc="http://schemas.openxmlformats.org/drawingml/2006/lockedCanvas" xmlns:a16="http://schemas.microsoft.com/office/drawing/2014/main" xmlns="" id="{C7C6D115-AFD9-45D5-B8E5-736DA5812ADC}"/>
              </a:ext>
            </a:extLst>
          </p:cNvPr>
          <p:cNvCxnSpPr>
            <a:stCxn id="9" idx="0"/>
          </p:cNvCxnSpPr>
          <p:nvPr/>
        </p:nvCxnSpPr>
        <p:spPr>
          <a:xfrm flipV="1">
            <a:off x="12115126" y="5829296"/>
            <a:ext cx="888252" cy="134257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lc="http://schemas.openxmlformats.org/drawingml/2006/lockedCanvas" xmlns:a16="http://schemas.microsoft.com/office/drawing/2014/main" xmlns="" id="{74966745-889A-492B-9A1A-F34A4807469D}"/>
              </a:ext>
            </a:extLst>
          </p:cNvPr>
          <p:cNvCxnSpPr>
            <a:cxnSpLocks/>
          </p:cNvCxnSpPr>
          <p:nvPr/>
        </p:nvCxnSpPr>
        <p:spPr>
          <a:xfrm>
            <a:off x="7655388" y="4688173"/>
            <a:ext cx="1737562" cy="8075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258" y="3929186"/>
            <a:ext cx="5343060" cy="288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19667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a:t>
            </a:fld>
            <a:endParaRPr lang="en-US" dirty="0"/>
          </a:p>
        </p:txBody>
      </p:sp>
      <p:sp>
        <p:nvSpPr>
          <p:cNvPr id="3" name="Title 2"/>
          <p:cNvSpPr>
            <a:spLocks noGrp="1"/>
          </p:cNvSpPr>
          <p:nvPr>
            <p:ph type="title"/>
          </p:nvPr>
        </p:nvSpPr>
        <p:spPr/>
        <p:txBody>
          <a:bodyPr/>
          <a:lstStyle/>
          <a:p>
            <a:r>
              <a:rPr lang="en-US" dirty="0" smtClean="0"/>
              <a:t>Applications</a:t>
            </a:r>
            <a:endParaRPr lang="en-US" dirty="0"/>
          </a:p>
        </p:txBody>
      </p:sp>
      <p:sp>
        <p:nvSpPr>
          <p:cNvPr id="4" name="TextBox 3"/>
          <p:cNvSpPr txBox="1"/>
          <p:nvPr/>
        </p:nvSpPr>
        <p:spPr>
          <a:xfrm>
            <a:off x="835274" y="1451298"/>
            <a:ext cx="11665296" cy="4308872"/>
          </a:xfrm>
          <a:prstGeom prst="rect">
            <a:avLst/>
          </a:prstGeom>
          <a:noFill/>
        </p:spPr>
        <p:txBody>
          <a:bodyPr wrap="square" rtlCol="0">
            <a:spAutoFit/>
          </a:bodyPr>
          <a:lstStyle/>
          <a:p>
            <a:pPr>
              <a:lnSpc>
                <a:spcPct val="150000"/>
              </a:lnSpc>
              <a:spcAft>
                <a:spcPts val="600"/>
              </a:spcAft>
            </a:pPr>
            <a:r>
              <a:rPr lang="en-US" sz="2800" dirty="0">
                <a:latin typeface="Calibri" pitchFamily="34" charset="0"/>
              </a:rPr>
              <a:t>Agro-industry - What is the likelihood of good monsoon?</a:t>
            </a:r>
          </a:p>
          <a:p>
            <a:pPr>
              <a:lnSpc>
                <a:spcPct val="150000"/>
              </a:lnSpc>
              <a:spcAft>
                <a:spcPts val="600"/>
              </a:spcAft>
            </a:pPr>
            <a:r>
              <a:rPr lang="en-US" sz="2800" dirty="0">
                <a:latin typeface="Calibri" pitchFamily="34" charset="0"/>
              </a:rPr>
              <a:t>Finance – Will the interest rates increase?</a:t>
            </a:r>
          </a:p>
          <a:p>
            <a:pPr>
              <a:lnSpc>
                <a:spcPct val="150000"/>
              </a:lnSpc>
              <a:spcAft>
                <a:spcPts val="600"/>
              </a:spcAft>
            </a:pPr>
            <a:r>
              <a:rPr lang="en-US" sz="2800" dirty="0">
                <a:latin typeface="Calibri" pitchFamily="34" charset="0"/>
              </a:rPr>
              <a:t>Marketing – What will be demand for the product next year?</a:t>
            </a:r>
          </a:p>
          <a:p>
            <a:pPr>
              <a:lnSpc>
                <a:spcPct val="150000"/>
              </a:lnSpc>
              <a:spcAft>
                <a:spcPts val="600"/>
              </a:spcAft>
            </a:pPr>
            <a:r>
              <a:rPr lang="en-US" sz="2800" dirty="0">
                <a:latin typeface="Calibri" pitchFamily="34" charset="0"/>
              </a:rPr>
              <a:t>Production – What is chance of finding 5 defective parts in the batch?</a:t>
            </a:r>
          </a:p>
          <a:p>
            <a:pPr>
              <a:lnSpc>
                <a:spcPct val="150000"/>
              </a:lnSpc>
              <a:spcAft>
                <a:spcPts val="600"/>
              </a:spcAft>
            </a:pPr>
            <a:r>
              <a:rPr lang="en-US" sz="2800" dirty="0">
                <a:latin typeface="Calibri" pitchFamily="34" charset="0"/>
              </a:rPr>
              <a:t>HR – How many employees will leave the company?</a:t>
            </a:r>
          </a:p>
          <a:p>
            <a:pPr>
              <a:lnSpc>
                <a:spcPct val="150000"/>
              </a:lnSpc>
            </a:pPr>
            <a:endParaRPr lang="en-US" dirty="0"/>
          </a:p>
        </p:txBody>
      </p:sp>
    </p:spTree>
    <p:extLst>
      <p:ext uri="{BB962C8B-B14F-4D97-AF65-F5344CB8AC3E}">
        <p14:creationId xmlns:p14="http://schemas.microsoft.com/office/powerpoint/2010/main" val="1732896206"/>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30</a:t>
            </a:fld>
            <a:endParaRPr lang="en-US" dirty="0"/>
          </a:p>
        </p:txBody>
      </p:sp>
      <p:sp>
        <p:nvSpPr>
          <p:cNvPr id="4" name="Slide Number Placeholder 1"/>
          <p:cNvSpPr>
            <a:spLocks noGrp="1"/>
          </p:cNvSpPr>
          <p:nvPr/>
        </p:nvSpPr>
        <p:spPr>
          <a:xfrm>
            <a:off x="450374" y="7760502"/>
            <a:ext cx="250068" cy="246221"/>
          </a:xfrm>
          <a:prstGeom prst="rect">
            <a:avLst/>
          </a:prstGeom>
        </p:spPr>
        <p:txBody>
          <a:bodyPr vert="horz" wrap="none" lIns="0" tIns="0" rIns="0" bIns="0" rtlCol="0" anchor="ctr">
            <a:noAutofit/>
          </a:bodyPr>
          <a:lstStyle>
            <a:defPPr>
              <a:defRPr lang="en-US"/>
            </a:defPPr>
            <a:lvl1pPr marL="0" algn="l" defTabSz="1306403" rtl="0" eaLnBrk="1" latinLnBrk="0" hangingPunct="1">
              <a:defRPr sz="1600" kern="1200">
                <a:solidFill>
                  <a:srgbClr val="ED553E"/>
                </a:solidFill>
                <a:latin typeface="+mj-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a:lstStyle>
          <a:p>
            <a:fld id="{8A327F09-5727-42F3-8CEF-8204D4C57556}" type="slidenum">
              <a:rPr lang="en-US" smtClean="0"/>
              <a:pPr/>
              <a:t>30</a:t>
            </a:fld>
            <a:endParaRPr lang="en-US" dirty="0"/>
          </a:p>
        </p:txBody>
      </p:sp>
      <p:sp>
        <p:nvSpPr>
          <p:cNvPr id="5" name="Title 2"/>
          <p:cNvSpPr>
            <a:spLocks noGrp="1"/>
          </p:cNvSpPr>
          <p:nvPr/>
        </p:nvSpPr>
        <p:spPr>
          <a:xfrm>
            <a:off x="466185" y="224465"/>
            <a:ext cx="13715429" cy="615553"/>
          </a:xfrm>
          <a:prstGeom prst="rect">
            <a:avLst/>
          </a:prstGeom>
        </p:spPr>
        <p:txBody>
          <a:bodyPr vert="horz" wrap="square" lIns="0" tIns="0" rIns="0" bIns="0" rtlCol="0" anchor="ctr">
            <a:noAutofit/>
          </a:bodyPr>
          <a:lstStyle>
            <a:lvl1pPr algn="l" defTabSz="1306403" rtl="0" eaLnBrk="1" latinLnBrk="0" hangingPunct="1">
              <a:spcBef>
                <a:spcPct val="0"/>
              </a:spcBef>
              <a:buNone/>
              <a:defRPr sz="3600" kern="1200">
                <a:solidFill>
                  <a:schemeClr val="bg1"/>
                </a:solidFill>
                <a:latin typeface="Segoe UI Light" panose="020B0502040204020203" pitchFamily="34" charset="0"/>
                <a:ea typeface="+mj-ea"/>
                <a:cs typeface="+mj-cs"/>
              </a:defRPr>
            </a:lvl1pPr>
          </a:lstStyle>
          <a:p>
            <a:r>
              <a:rPr lang="en-US" b="1" dirty="0"/>
              <a:t>Understanding of Conditional Probability</a:t>
            </a:r>
          </a:p>
        </p:txBody>
      </p:sp>
      <p:sp>
        <p:nvSpPr>
          <p:cNvPr id="6" name="Content Placeholder 2"/>
          <p:cNvSpPr txBox="1">
            <a:spLocks/>
          </p:cNvSpPr>
          <p:nvPr/>
        </p:nvSpPr>
        <p:spPr>
          <a:xfrm>
            <a:off x="466184" y="1296125"/>
            <a:ext cx="13715429" cy="6120432"/>
          </a:xfrm>
          <a:prstGeom prst="rect">
            <a:avLst/>
          </a:prstGeom>
        </p:spPr>
        <p:txBody>
          <a:bodyPr>
            <a:normAutofit/>
          </a:bodyPr>
          <a:ls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a:lstStyle>
          <a:p>
            <a:pPr>
              <a:lnSpc>
                <a:spcPts val="3500"/>
              </a:lnSpc>
              <a:spcBef>
                <a:spcPts val="1600"/>
              </a:spcBef>
            </a:pPr>
            <a:r>
              <a:rPr lang="en-IN" sz="2400" dirty="0">
                <a:latin typeface="+mj-lt"/>
              </a:rPr>
              <a:t>A women’s group in a college complained that female staff are being discriminated while awarding promotions. The college authorities admitted that more male staff were promoted but this is because men were more in number and there were no undue </a:t>
            </a:r>
            <a:r>
              <a:rPr lang="en-IN" sz="2400" dirty="0" err="1">
                <a:latin typeface="+mj-lt"/>
              </a:rPr>
              <a:t>favors</a:t>
            </a:r>
            <a:r>
              <a:rPr lang="en-IN" sz="2400" dirty="0">
                <a:latin typeface="+mj-lt"/>
              </a:rPr>
              <a:t> shown to male gender. To verify the claims and counter claims the following data was obtained</a:t>
            </a:r>
          </a:p>
        </p:txBody>
      </p:sp>
      <p:pic>
        <p:nvPicPr>
          <p:cNvPr id="7" name="table"/>
          <p:cNvPicPr>
            <a:picLocks noChangeAspect="1"/>
          </p:cNvPicPr>
          <p:nvPr/>
        </p:nvPicPr>
        <p:blipFill>
          <a:blip r:embed="rId2"/>
          <a:stretch>
            <a:fillRect/>
          </a:stretch>
        </p:blipFill>
        <p:spPr>
          <a:xfrm>
            <a:off x="466184" y="3469761"/>
            <a:ext cx="5781040" cy="2377440"/>
          </a:xfrm>
          <a:prstGeom prst="rect">
            <a:avLst/>
          </a:prstGeom>
        </p:spPr>
      </p:pic>
      <p:pic>
        <p:nvPicPr>
          <p:cNvPr id="8" name="table"/>
          <p:cNvPicPr>
            <a:picLocks noChangeAspect="1"/>
          </p:cNvPicPr>
          <p:nvPr/>
        </p:nvPicPr>
        <p:blipFill>
          <a:blip r:embed="rId3"/>
          <a:stretch>
            <a:fillRect/>
          </a:stretch>
        </p:blipFill>
        <p:spPr>
          <a:xfrm>
            <a:off x="6586865" y="3467286"/>
            <a:ext cx="4114800" cy="1135380"/>
          </a:xfrm>
          <a:prstGeom prst="rect">
            <a:avLst/>
          </a:prstGeom>
        </p:spPr>
      </p:pic>
      <p:pic>
        <p:nvPicPr>
          <p:cNvPr id="9" name="table"/>
          <p:cNvPicPr>
            <a:picLocks noChangeAspect="1"/>
          </p:cNvPicPr>
          <p:nvPr/>
        </p:nvPicPr>
        <p:blipFill>
          <a:blip r:embed="rId4"/>
          <a:stretch>
            <a:fillRect/>
          </a:stretch>
        </p:blipFill>
        <p:spPr>
          <a:xfrm>
            <a:off x="6588877" y="5031086"/>
            <a:ext cx="4114801" cy="1143000"/>
          </a:xfrm>
          <a:prstGeom prst="rect">
            <a:avLst/>
          </a:prstGeom>
        </p:spPr>
      </p:pic>
      <p:pic>
        <p:nvPicPr>
          <p:cNvPr id="10" name="table"/>
          <p:cNvPicPr>
            <a:picLocks noChangeAspect="1"/>
          </p:cNvPicPr>
          <p:nvPr/>
        </p:nvPicPr>
        <p:blipFill>
          <a:blip r:embed="rId5"/>
          <a:stretch>
            <a:fillRect/>
          </a:stretch>
        </p:blipFill>
        <p:spPr>
          <a:xfrm>
            <a:off x="10955739" y="3467286"/>
            <a:ext cx="2971800" cy="609910"/>
          </a:xfrm>
          <a:prstGeom prst="rect">
            <a:avLst/>
          </a:prstGeom>
        </p:spPr>
      </p:pic>
      <p:pic>
        <p:nvPicPr>
          <p:cNvPr id="11" name="table"/>
          <p:cNvPicPr>
            <a:picLocks noChangeAspect="1"/>
          </p:cNvPicPr>
          <p:nvPr/>
        </p:nvPicPr>
        <p:blipFill>
          <a:blip r:embed="rId6"/>
          <a:stretch>
            <a:fillRect/>
          </a:stretch>
        </p:blipFill>
        <p:spPr>
          <a:xfrm>
            <a:off x="10955739" y="4544454"/>
            <a:ext cx="2971800" cy="609910"/>
          </a:xfrm>
          <a:prstGeom prst="rect">
            <a:avLst/>
          </a:prstGeom>
        </p:spPr>
      </p:pic>
      <p:pic>
        <p:nvPicPr>
          <p:cNvPr id="12" name="table"/>
          <p:cNvPicPr>
            <a:picLocks noChangeAspect="1"/>
          </p:cNvPicPr>
          <p:nvPr/>
        </p:nvPicPr>
        <p:blipFill>
          <a:blip r:embed="rId7"/>
          <a:stretch>
            <a:fillRect/>
          </a:stretch>
        </p:blipFill>
        <p:spPr>
          <a:xfrm>
            <a:off x="10955739" y="5621622"/>
            <a:ext cx="3124200" cy="1676400"/>
          </a:xfrm>
          <a:prstGeom prst="rect">
            <a:avLst/>
          </a:prstGeom>
        </p:spPr>
      </p:pic>
      <p:pic>
        <p:nvPicPr>
          <p:cNvPr id="13" name="table"/>
          <p:cNvPicPr>
            <a:picLocks noChangeAspect="1"/>
          </p:cNvPicPr>
          <p:nvPr/>
        </p:nvPicPr>
        <p:blipFill>
          <a:blip r:embed="rId8"/>
          <a:stretch>
            <a:fillRect/>
          </a:stretch>
        </p:blipFill>
        <p:spPr>
          <a:xfrm>
            <a:off x="4642649" y="6773827"/>
            <a:ext cx="4294859" cy="838200"/>
          </a:xfrm>
          <a:prstGeom prst="rect">
            <a:avLst/>
          </a:prstGeom>
        </p:spPr>
      </p:pic>
    </p:spTree>
    <p:extLst>
      <p:ext uri="{BB962C8B-B14F-4D97-AF65-F5344CB8AC3E}">
        <p14:creationId xmlns:p14="http://schemas.microsoft.com/office/powerpoint/2010/main" val="58392947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31</a:t>
            </a:fld>
            <a:endParaRPr lang="en-US" dirty="0"/>
          </a:p>
        </p:txBody>
      </p:sp>
      <p:sp>
        <p:nvSpPr>
          <p:cNvPr id="3" name="Title 2"/>
          <p:cNvSpPr>
            <a:spLocks noGrp="1"/>
          </p:cNvSpPr>
          <p:nvPr>
            <p:ph type="title"/>
          </p:nvPr>
        </p:nvSpPr>
        <p:spPr/>
        <p:txBody>
          <a:bodyPr/>
          <a:lstStyle/>
          <a:p>
            <a:r>
              <a:rPr lang="en-US" dirty="0" err="1" smtClean="0"/>
              <a:t>Baye’s</a:t>
            </a:r>
            <a:r>
              <a:rPr lang="en-US" dirty="0" smtClean="0"/>
              <a:t> Theorem</a:t>
            </a:r>
            <a:endParaRPr lang="en-US" dirty="0"/>
          </a:p>
        </p:txBody>
      </p:sp>
      <p:sp>
        <p:nvSpPr>
          <p:cNvPr id="4" name="TextBox 3"/>
          <p:cNvSpPr txBox="1"/>
          <p:nvPr/>
        </p:nvSpPr>
        <p:spPr>
          <a:xfrm>
            <a:off x="1267322" y="1811338"/>
            <a:ext cx="11665296" cy="400109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Aft>
                <a:spcPts val="1200"/>
              </a:spcAft>
            </a:pPr>
            <a:r>
              <a:rPr lang="en-US" sz="2800" dirty="0" smtClean="0"/>
              <a:t>Often, to start with we have limited information about an event and its probability. As we acquire additional information, we wish to revise the probability in the light of additional information available.</a:t>
            </a:r>
          </a:p>
          <a:p>
            <a:pPr marL="342900" indent="-342900">
              <a:spcAft>
                <a:spcPts val="1200"/>
              </a:spcAft>
              <a:buFont typeface="Arial" pitchFamily="34" charset="0"/>
              <a:buChar char="•"/>
            </a:pPr>
            <a:r>
              <a:rPr lang="en-US" sz="2800" dirty="0" smtClean="0"/>
              <a:t>The initial estimate of probability with which we begin the analysis is called prior probability.</a:t>
            </a:r>
          </a:p>
          <a:p>
            <a:pPr marL="342900" indent="-342900">
              <a:spcAft>
                <a:spcPts val="1200"/>
              </a:spcAft>
              <a:buFont typeface="Arial" pitchFamily="34" charset="0"/>
              <a:buChar char="•"/>
            </a:pPr>
            <a:r>
              <a:rPr lang="en-US" sz="2800" dirty="0" smtClean="0"/>
              <a:t>The updated estimate of probability using new information is called posterior probability. </a:t>
            </a:r>
          </a:p>
          <a:p>
            <a:pPr marL="342900" indent="-342900">
              <a:spcAft>
                <a:spcPts val="1200"/>
              </a:spcAft>
              <a:buFont typeface="Arial" pitchFamily="34" charset="0"/>
              <a:buChar char="•"/>
            </a:pPr>
            <a:r>
              <a:rPr lang="en-US" sz="2800" dirty="0" smtClean="0"/>
              <a:t>Steps involved in probability revision process:</a:t>
            </a:r>
            <a:endParaRPr lang="en-US" sz="2800" dirty="0"/>
          </a:p>
        </p:txBody>
      </p:sp>
    </p:spTree>
    <p:extLst>
      <p:ext uri="{BB962C8B-B14F-4D97-AF65-F5344CB8AC3E}">
        <p14:creationId xmlns:p14="http://schemas.microsoft.com/office/powerpoint/2010/main" val="532988164"/>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32</a:t>
            </a:fld>
            <a:endParaRPr lang="en-US" dirty="0"/>
          </a:p>
        </p:txBody>
      </p:sp>
      <p:sp>
        <p:nvSpPr>
          <p:cNvPr id="3" name="Title 2"/>
          <p:cNvSpPr>
            <a:spLocks noGrp="1"/>
          </p:cNvSpPr>
          <p:nvPr>
            <p:ph type="title"/>
          </p:nvPr>
        </p:nvSpPr>
        <p:spPr/>
        <p:txBody>
          <a:bodyPr/>
          <a:lstStyle/>
          <a:p>
            <a:r>
              <a:rPr lang="en-US" dirty="0" err="1" smtClean="0"/>
              <a:t>Baye’s</a:t>
            </a:r>
            <a:r>
              <a:rPr lang="en-US" dirty="0" smtClean="0"/>
              <a:t> Theorem Application	</a:t>
            </a:r>
            <a:endParaRPr lang="en-US" dirty="0"/>
          </a:p>
        </p:txBody>
      </p:sp>
      <p:sp>
        <p:nvSpPr>
          <p:cNvPr id="4" name="TextBox 20"/>
          <p:cNvSpPr txBox="1"/>
          <p:nvPr/>
        </p:nvSpPr>
        <p:spPr>
          <a:xfrm>
            <a:off x="1195314" y="1595314"/>
            <a:ext cx="11017224" cy="489364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A firm receives parts from two different suppliers. Currently supplier A1 supplies 65% of requirement and remaining 35% is supplied by supplier A2. 98% of parts supplied by A1 are good and 2% are defective and 95% of parts supplied by A2 are good and 5% are defective.</a:t>
            </a:r>
          </a:p>
          <a:p>
            <a:endParaRPr lang="en-US" dirty="0"/>
          </a:p>
          <a:p>
            <a:r>
              <a:rPr lang="en-US" dirty="0" smtClean="0"/>
              <a:t>One of the machines that the firm uses broke down because it processed a bad part. The production manager wants find out who could have supplied the bad part. The question is</a:t>
            </a:r>
          </a:p>
          <a:p>
            <a:endParaRPr lang="en-US" dirty="0"/>
          </a:p>
          <a:p>
            <a:pPr marL="285750" indent="-285750">
              <a:buFont typeface="Arial" pitchFamily="34" charset="0"/>
              <a:buChar char="•"/>
            </a:pPr>
            <a:r>
              <a:rPr lang="en-US" dirty="0" smtClean="0"/>
              <a:t>What is the probability P(A1|B) that the bad part was supplied by A1</a:t>
            </a:r>
          </a:p>
          <a:p>
            <a:pPr marL="285750" indent="-285750">
              <a:buFont typeface="Arial" pitchFamily="34" charset="0"/>
              <a:buChar char="•"/>
            </a:pPr>
            <a:r>
              <a:rPr lang="en-US" dirty="0" smtClean="0"/>
              <a:t>What </a:t>
            </a:r>
            <a:r>
              <a:rPr lang="en-US" dirty="0"/>
              <a:t>is the probability </a:t>
            </a:r>
            <a:r>
              <a:rPr lang="en-US" dirty="0" smtClean="0"/>
              <a:t>P(A2|B</a:t>
            </a:r>
            <a:r>
              <a:rPr lang="en-US" dirty="0"/>
              <a:t>) </a:t>
            </a:r>
            <a:r>
              <a:rPr lang="en-US" dirty="0" smtClean="0"/>
              <a:t>that </a:t>
            </a:r>
            <a:r>
              <a:rPr lang="en-US" dirty="0"/>
              <a:t>the bad part was supplied by </a:t>
            </a:r>
            <a:r>
              <a:rPr lang="en-US" dirty="0" smtClean="0"/>
              <a:t>A2</a:t>
            </a:r>
          </a:p>
          <a:p>
            <a:r>
              <a:rPr lang="en-US" dirty="0" smtClean="0"/>
              <a:t> </a:t>
            </a:r>
            <a:endParaRPr lang="en-US" dirty="0"/>
          </a:p>
        </p:txBody>
      </p:sp>
    </p:spTree>
    <p:extLst>
      <p:ext uri="{BB962C8B-B14F-4D97-AF65-F5344CB8AC3E}">
        <p14:creationId xmlns:p14="http://schemas.microsoft.com/office/powerpoint/2010/main" val="364150648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33</a:t>
            </a:fld>
            <a:endParaRPr lang="en-US" dirty="0"/>
          </a:p>
        </p:txBody>
      </p:sp>
      <p:sp>
        <p:nvSpPr>
          <p:cNvPr id="4" name="Oval 3"/>
          <p:cNvSpPr/>
          <p:nvPr/>
        </p:nvSpPr>
        <p:spPr>
          <a:xfrm>
            <a:off x="3156114" y="4266099"/>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cxnSp>
        <p:nvCxnSpPr>
          <p:cNvPr id="5" name="Straight Connector 4"/>
          <p:cNvCxnSpPr/>
          <p:nvPr/>
        </p:nvCxnSpPr>
        <p:spPr>
          <a:xfrm>
            <a:off x="5213514" y="1859965"/>
            <a:ext cx="0" cy="4920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909542" y="1675299"/>
            <a:ext cx="0" cy="510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4" idx="6"/>
            <a:endCxn id="8" idx="2"/>
          </p:cNvCxnSpPr>
          <p:nvPr/>
        </p:nvCxnSpPr>
        <p:spPr>
          <a:xfrm flipV="1">
            <a:off x="3384714" y="3008799"/>
            <a:ext cx="1714500" cy="1371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9214" y="2894499"/>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9" name="Oval 8"/>
          <p:cNvSpPr/>
          <p:nvPr/>
        </p:nvSpPr>
        <p:spPr>
          <a:xfrm>
            <a:off x="5102843" y="5332899"/>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cxnSp>
        <p:nvCxnSpPr>
          <p:cNvPr id="10" name="Straight Connector 9"/>
          <p:cNvCxnSpPr>
            <a:stCxn id="4" idx="6"/>
            <a:endCxn id="9" idx="2"/>
          </p:cNvCxnSpPr>
          <p:nvPr/>
        </p:nvCxnSpPr>
        <p:spPr>
          <a:xfrm>
            <a:off x="3384714" y="4380399"/>
            <a:ext cx="1718129" cy="1066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804314" y="4723299"/>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 name="Oval 11"/>
          <p:cNvSpPr/>
          <p:nvPr/>
        </p:nvSpPr>
        <p:spPr>
          <a:xfrm>
            <a:off x="7804314" y="3427899"/>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3" name="Oval 12"/>
          <p:cNvSpPr/>
          <p:nvPr/>
        </p:nvSpPr>
        <p:spPr>
          <a:xfrm>
            <a:off x="7804314" y="2056299"/>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4" name="Oval 13"/>
          <p:cNvSpPr/>
          <p:nvPr/>
        </p:nvSpPr>
        <p:spPr>
          <a:xfrm>
            <a:off x="7804314" y="6094899"/>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cxnSp>
        <p:nvCxnSpPr>
          <p:cNvPr id="15" name="Straight Connector 14"/>
          <p:cNvCxnSpPr>
            <a:stCxn id="8" idx="6"/>
            <a:endCxn id="12" idx="2"/>
          </p:cNvCxnSpPr>
          <p:nvPr/>
        </p:nvCxnSpPr>
        <p:spPr>
          <a:xfrm>
            <a:off x="5327814" y="3008799"/>
            <a:ext cx="24765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6"/>
            <a:endCxn id="13" idx="2"/>
          </p:cNvCxnSpPr>
          <p:nvPr/>
        </p:nvCxnSpPr>
        <p:spPr>
          <a:xfrm flipV="1">
            <a:off x="5327814" y="2170599"/>
            <a:ext cx="247650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6"/>
            <a:endCxn id="11" idx="2"/>
          </p:cNvCxnSpPr>
          <p:nvPr/>
        </p:nvCxnSpPr>
        <p:spPr>
          <a:xfrm flipV="1">
            <a:off x="5331443" y="4837599"/>
            <a:ext cx="2472871"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6"/>
            <a:endCxn id="14" idx="2"/>
          </p:cNvCxnSpPr>
          <p:nvPr/>
        </p:nvCxnSpPr>
        <p:spPr>
          <a:xfrm>
            <a:off x="5331443" y="5447199"/>
            <a:ext cx="2472871" cy="76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45"/>
          <p:cNvSpPr txBox="1"/>
          <p:nvPr/>
        </p:nvSpPr>
        <p:spPr>
          <a:xfrm>
            <a:off x="3668966" y="6790970"/>
            <a:ext cx="1031052"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smtClean="0"/>
              <a:t>Supplier</a:t>
            </a:r>
          </a:p>
        </p:txBody>
      </p:sp>
      <p:sp>
        <p:nvSpPr>
          <p:cNvPr id="20" name="TextBox 46"/>
          <p:cNvSpPr txBox="1"/>
          <p:nvPr/>
        </p:nvSpPr>
        <p:spPr>
          <a:xfrm>
            <a:off x="3460914" y="2829967"/>
            <a:ext cx="466794"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A</a:t>
            </a:r>
            <a:r>
              <a:rPr lang="en-US" dirty="0" smtClean="0"/>
              <a:t>1</a:t>
            </a:r>
            <a:endParaRPr lang="en-US" dirty="0"/>
          </a:p>
        </p:txBody>
      </p:sp>
      <p:sp>
        <p:nvSpPr>
          <p:cNvPr id="21" name="TextBox 48"/>
          <p:cNvSpPr txBox="1"/>
          <p:nvPr/>
        </p:nvSpPr>
        <p:spPr>
          <a:xfrm>
            <a:off x="3053714" y="3201896"/>
            <a:ext cx="1422184"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P(A1) =0.65</a:t>
            </a:r>
            <a:endParaRPr lang="en-US" dirty="0"/>
          </a:p>
        </p:txBody>
      </p:sp>
      <p:sp>
        <p:nvSpPr>
          <p:cNvPr id="22" name="TextBox 49"/>
          <p:cNvSpPr txBox="1"/>
          <p:nvPr/>
        </p:nvSpPr>
        <p:spPr>
          <a:xfrm>
            <a:off x="3156114" y="5262533"/>
            <a:ext cx="1422184"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P(A2) =0.35</a:t>
            </a:r>
            <a:endParaRPr lang="en-US" dirty="0"/>
          </a:p>
        </p:txBody>
      </p:sp>
      <p:sp>
        <p:nvSpPr>
          <p:cNvPr id="23" name="TextBox 50"/>
          <p:cNvSpPr txBox="1"/>
          <p:nvPr/>
        </p:nvSpPr>
        <p:spPr>
          <a:xfrm>
            <a:off x="6397159" y="1619838"/>
            <a:ext cx="364202"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G</a:t>
            </a:r>
          </a:p>
        </p:txBody>
      </p:sp>
      <p:sp>
        <p:nvSpPr>
          <p:cNvPr id="24" name="TextBox 51"/>
          <p:cNvSpPr txBox="1"/>
          <p:nvPr/>
        </p:nvSpPr>
        <p:spPr>
          <a:xfrm>
            <a:off x="5795458" y="1991767"/>
            <a:ext cx="1661032"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P(G|A1) =0.98</a:t>
            </a:r>
            <a:endParaRPr lang="en-US" dirty="0"/>
          </a:p>
        </p:txBody>
      </p:sp>
      <p:sp>
        <p:nvSpPr>
          <p:cNvPr id="25" name="TextBox 52"/>
          <p:cNvSpPr txBox="1"/>
          <p:nvPr/>
        </p:nvSpPr>
        <p:spPr>
          <a:xfrm>
            <a:off x="6322760" y="3275499"/>
            <a:ext cx="338554"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B</a:t>
            </a:r>
            <a:endParaRPr lang="en-US" dirty="0"/>
          </a:p>
        </p:txBody>
      </p:sp>
      <p:sp>
        <p:nvSpPr>
          <p:cNvPr id="26" name="TextBox 53"/>
          <p:cNvSpPr txBox="1"/>
          <p:nvPr/>
        </p:nvSpPr>
        <p:spPr>
          <a:xfrm>
            <a:off x="5746914" y="3580299"/>
            <a:ext cx="1635384"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P(B|A1) =0.02</a:t>
            </a:r>
            <a:endParaRPr lang="en-US" dirty="0"/>
          </a:p>
        </p:txBody>
      </p:sp>
      <p:sp>
        <p:nvSpPr>
          <p:cNvPr id="27" name="TextBox 54"/>
          <p:cNvSpPr txBox="1"/>
          <p:nvPr/>
        </p:nvSpPr>
        <p:spPr>
          <a:xfrm>
            <a:off x="6348615" y="4286838"/>
            <a:ext cx="364202"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G</a:t>
            </a:r>
          </a:p>
        </p:txBody>
      </p:sp>
      <p:sp>
        <p:nvSpPr>
          <p:cNvPr id="28" name="TextBox 55"/>
          <p:cNvSpPr txBox="1"/>
          <p:nvPr/>
        </p:nvSpPr>
        <p:spPr>
          <a:xfrm>
            <a:off x="5746914" y="4658767"/>
            <a:ext cx="1661032"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P(G|A2) =0.95</a:t>
            </a:r>
            <a:endParaRPr lang="en-US" dirty="0"/>
          </a:p>
        </p:txBody>
      </p:sp>
      <p:sp>
        <p:nvSpPr>
          <p:cNvPr id="29" name="TextBox 56"/>
          <p:cNvSpPr txBox="1"/>
          <p:nvPr/>
        </p:nvSpPr>
        <p:spPr>
          <a:xfrm>
            <a:off x="6348615" y="5866299"/>
            <a:ext cx="338554"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B</a:t>
            </a:r>
          </a:p>
        </p:txBody>
      </p:sp>
      <p:sp>
        <p:nvSpPr>
          <p:cNvPr id="30" name="TextBox 57"/>
          <p:cNvSpPr txBox="1"/>
          <p:nvPr/>
        </p:nvSpPr>
        <p:spPr>
          <a:xfrm>
            <a:off x="5746914" y="6238228"/>
            <a:ext cx="1635384"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P(B|A2) =0.05</a:t>
            </a:r>
            <a:endParaRPr lang="en-US" dirty="0"/>
          </a:p>
        </p:txBody>
      </p:sp>
      <p:sp>
        <p:nvSpPr>
          <p:cNvPr id="31" name="TextBox 58"/>
          <p:cNvSpPr txBox="1"/>
          <p:nvPr/>
        </p:nvSpPr>
        <p:spPr>
          <a:xfrm>
            <a:off x="8179429" y="2038547"/>
            <a:ext cx="2813591"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P(A1</a:t>
            </a:r>
            <a:r>
              <a:rPr lang="en-US" dirty="0" smtClean="0">
                <a:sym typeface="Symbol"/>
              </a:rPr>
              <a:t>G) = P(A1)P(G|A1)</a:t>
            </a:r>
            <a:endParaRPr lang="en-US" dirty="0"/>
          </a:p>
        </p:txBody>
      </p:sp>
      <p:sp>
        <p:nvSpPr>
          <p:cNvPr id="32" name="TextBox 59"/>
          <p:cNvSpPr txBox="1"/>
          <p:nvPr/>
        </p:nvSpPr>
        <p:spPr>
          <a:xfrm>
            <a:off x="8157658" y="3325267"/>
            <a:ext cx="2762295"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P(A1</a:t>
            </a:r>
            <a:r>
              <a:rPr lang="en-US" dirty="0" smtClean="0">
                <a:sym typeface="Symbol"/>
              </a:rPr>
              <a:t>B) = P(A1)P(B|A1)</a:t>
            </a:r>
            <a:endParaRPr lang="en-US" dirty="0"/>
          </a:p>
        </p:txBody>
      </p:sp>
      <p:sp>
        <p:nvSpPr>
          <p:cNvPr id="33" name="TextBox 60"/>
          <p:cNvSpPr txBox="1"/>
          <p:nvPr/>
        </p:nvSpPr>
        <p:spPr>
          <a:xfrm>
            <a:off x="8157658" y="4644893"/>
            <a:ext cx="2813591"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P(A2</a:t>
            </a:r>
            <a:r>
              <a:rPr lang="en-US" dirty="0" smtClean="0">
                <a:sym typeface="Symbol"/>
              </a:rPr>
              <a:t>G) = P(A2)P(G|A2)</a:t>
            </a:r>
            <a:endParaRPr lang="en-US" dirty="0"/>
          </a:p>
        </p:txBody>
      </p:sp>
      <p:sp>
        <p:nvSpPr>
          <p:cNvPr id="34" name="TextBox 61"/>
          <p:cNvSpPr txBox="1"/>
          <p:nvPr/>
        </p:nvSpPr>
        <p:spPr>
          <a:xfrm>
            <a:off x="8157658" y="6024533"/>
            <a:ext cx="2762295"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P(A2</a:t>
            </a:r>
            <a:r>
              <a:rPr lang="en-US" dirty="0" smtClean="0">
                <a:sym typeface="Symbol"/>
              </a:rPr>
              <a:t>B) = P(A2)P(B|A2)</a:t>
            </a:r>
            <a:endParaRPr lang="en-US" dirty="0"/>
          </a:p>
        </p:txBody>
      </p:sp>
      <p:sp>
        <p:nvSpPr>
          <p:cNvPr id="35" name="TextBox 62"/>
          <p:cNvSpPr txBox="1"/>
          <p:nvPr/>
        </p:nvSpPr>
        <p:spPr>
          <a:xfrm>
            <a:off x="8483999" y="2405033"/>
            <a:ext cx="2204450"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0.65X0.98 = 0.6370</a:t>
            </a:r>
            <a:endParaRPr lang="en-US" dirty="0"/>
          </a:p>
        </p:txBody>
      </p:sp>
      <p:sp>
        <p:nvSpPr>
          <p:cNvPr id="36" name="TextBox 63"/>
          <p:cNvSpPr txBox="1"/>
          <p:nvPr/>
        </p:nvSpPr>
        <p:spPr>
          <a:xfrm>
            <a:off x="8483999" y="3694599"/>
            <a:ext cx="2204450"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0.65X0.02 = 0.0130</a:t>
            </a:r>
            <a:endParaRPr lang="en-US" dirty="0"/>
          </a:p>
        </p:txBody>
      </p:sp>
      <p:sp>
        <p:nvSpPr>
          <p:cNvPr id="37" name="TextBox 64"/>
          <p:cNvSpPr txBox="1"/>
          <p:nvPr/>
        </p:nvSpPr>
        <p:spPr>
          <a:xfrm>
            <a:off x="8483999" y="5014225"/>
            <a:ext cx="2204450"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0.35X0.95 = 0.3325</a:t>
            </a:r>
            <a:endParaRPr lang="en-US" dirty="0"/>
          </a:p>
        </p:txBody>
      </p:sp>
      <p:sp>
        <p:nvSpPr>
          <p:cNvPr id="38" name="TextBox 65"/>
          <p:cNvSpPr txBox="1"/>
          <p:nvPr/>
        </p:nvSpPr>
        <p:spPr>
          <a:xfrm>
            <a:off x="8462228" y="6393865"/>
            <a:ext cx="2204450"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0.35X0.05 = 0.0175</a:t>
            </a:r>
            <a:endParaRPr lang="en-US" dirty="0"/>
          </a:p>
        </p:txBody>
      </p:sp>
      <p:sp>
        <p:nvSpPr>
          <p:cNvPr id="39" name="TextBox 38"/>
          <p:cNvSpPr txBox="1"/>
          <p:nvPr/>
        </p:nvSpPr>
        <p:spPr>
          <a:xfrm>
            <a:off x="5645123" y="6754684"/>
            <a:ext cx="1838966" cy="64633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smtClean="0"/>
              <a:t>Condition</a:t>
            </a:r>
          </a:p>
          <a:p>
            <a:pPr algn="ctr"/>
            <a:r>
              <a:rPr lang="en-US" dirty="0" smtClean="0"/>
              <a:t>G=good; B=Bad</a:t>
            </a:r>
            <a:endParaRPr lang="en-US" dirty="0"/>
          </a:p>
        </p:txBody>
      </p:sp>
      <p:sp>
        <p:nvSpPr>
          <p:cNvPr id="40" name="TextBox 37"/>
          <p:cNvSpPr txBox="1"/>
          <p:nvPr/>
        </p:nvSpPr>
        <p:spPr>
          <a:xfrm>
            <a:off x="3460914" y="4892169"/>
            <a:ext cx="466794" cy="369332"/>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A2</a:t>
            </a:r>
            <a:endParaRPr lang="en-US" dirty="0"/>
          </a:p>
        </p:txBody>
      </p:sp>
      <p:sp>
        <p:nvSpPr>
          <p:cNvPr id="41" name="Title 1"/>
          <p:cNvSpPr txBox="1">
            <a:spLocks/>
          </p:cNvSpPr>
          <p:nvPr/>
        </p:nvSpPr>
        <p:spPr>
          <a:xfrm>
            <a:off x="362526" y="144372"/>
            <a:ext cx="9144000" cy="685800"/>
          </a:xfrm>
          <a:prstGeom prst="rect">
            <a:avLst/>
          </a:prstGeom>
        </p:spPr>
        <p:txBody>
          <a:bodyPr rtlCol="0">
            <a:normAutofit fontScale="97500"/>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fontAlgn="auto">
              <a:spcAft>
                <a:spcPts val="0"/>
              </a:spcAft>
              <a:defRPr/>
            </a:pPr>
            <a:r>
              <a:rPr lang="en-US" sz="4000" dirty="0">
                <a:solidFill>
                  <a:schemeClr val="bg1"/>
                </a:solidFill>
              </a:rPr>
              <a:t>Probability Tree</a:t>
            </a:r>
          </a:p>
          <a:p>
            <a:pPr eaLnBrk="1" fontAlgn="auto" hangingPunct="1">
              <a:spcAft>
                <a:spcPts val="0"/>
              </a:spcAft>
              <a:defRPr/>
            </a:pPr>
            <a:endParaRPr lang="en-US" sz="4000" dirty="0">
              <a:solidFill>
                <a:schemeClr val="bg1"/>
              </a:solidFill>
            </a:endParaRPr>
          </a:p>
        </p:txBody>
      </p:sp>
      <p:pic>
        <p:nvPicPr>
          <p:cNvPr id="42" name="Picture 41">
            <a:extLst>
              <a:ext uri="{FF2B5EF4-FFF2-40B4-BE49-F238E27FC236}">
                <a16:creationId xmlns:lc="http://schemas.openxmlformats.org/drawingml/2006/lockedCanvas" xmlns:a16="http://schemas.microsoft.com/office/drawing/2014/main" xmlns="" id="{9AA961D5-C234-4CD2-9426-7D3F70658A7E}"/>
              </a:ext>
            </a:extLst>
          </p:cNvPr>
          <p:cNvPicPr>
            <a:picLocks noChangeAspect="1"/>
          </p:cNvPicPr>
          <p:nvPr/>
        </p:nvPicPr>
        <p:blipFill>
          <a:blip r:embed="rId2">
            <a:clrChange>
              <a:clrFrom>
                <a:srgbClr val="F2EBCF"/>
              </a:clrFrom>
              <a:clrTo>
                <a:srgbClr val="F2EBCF">
                  <a:alpha val="0"/>
                </a:srgbClr>
              </a:clrTo>
            </a:clrChange>
          </a:blip>
          <a:stretch>
            <a:fillRect/>
          </a:stretch>
        </p:blipFill>
        <p:spPr>
          <a:xfrm>
            <a:off x="12572578" y="1651353"/>
            <a:ext cx="1845340" cy="1419492"/>
          </a:xfrm>
          <a:prstGeom prst="rect">
            <a:avLst/>
          </a:prstGeom>
        </p:spPr>
      </p:pic>
    </p:spTree>
    <p:extLst>
      <p:ext uri="{BB962C8B-B14F-4D97-AF65-F5344CB8AC3E}">
        <p14:creationId xmlns:p14="http://schemas.microsoft.com/office/powerpoint/2010/main" val="886813912"/>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34</a:t>
            </a:fld>
            <a:endParaRPr lang="en-US" dirty="0"/>
          </a:p>
        </p:txBody>
      </p:sp>
      <p:sp>
        <p:nvSpPr>
          <p:cNvPr id="3" name="Title 2"/>
          <p:cNvSpPr>
            <a:spLocks noGrp="1"/>
          </p:cNvSpPr>
          <p:nvPr>
            <p:ph type="title"/>
          </p:nvPr>
        </p:nvSpPr>
        <p:spPr/>
        <p:txBody>
          <a:bodyPr/>
          <a:lstStyle/>
          <a:p>
            <a:r>
              <a:rPr lang="en-US" dirty="0" err="1" smtClean="0"/>
              <a:t>Baye’s</a:t>
            </a:r>
            <a:r>
              <a:rPr lang="en-US" dirty="0" smtClean="0"/>
              <a:t> Theorem Formula</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02" y="1163266"/>
            <a:ext cx="7560840" cy="536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002" y="1163267"/>
            <a:ext cx="6807324"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081018"/>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35</a:t>
            </a:fld>
            <a:endParaRPr lang="en-US" dirty="0"/>
          </a:p>
        </p:txBody>
      </p:sp>
      <p:sp>
        <p:nvSpPr>
          <p:cNvPr id="3" name="Title 2"/>
          <p:cNvSpPr>
            <a:spLocks noGrp="1"/>
          </p:cNvSpPr>
          <p:nvPr>
            <p:ph type="title"/>
          </p:nvPr>
        </p:nvSpPr>
        <p:spPr/>
        <p:txBody>
          <a:bodyPr/>
          <a:lstStyle/>
          <a:p>
            <a:r>
              <a:rPr lang="en-US" dirty="0" err="1" smtClean="0"/>
              <a:t>Baye’s</a:t>
            </a:r>
            <a:r>
              <a:rPr lang="en-US" dirty="0" smtClean="0"/>
              <a:t> Theorem – Solution for supplier problem</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31218" y="1140412"/>
                <a:ext cx="6480720" cy="657103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Aft>
                    <a:spcPts val="600"/>
                  </a:spcAft>
                </a:pPr>
                <a:r>
                  <a:rPr lang="en-US" sz="1800" dirty="0" smtClean="0"/>
                  <a:t>P(A1) = 0.65</a:t>
                </a:r>
              </a:p>
              <a:p>
                <a:pPr>
                  <a:spcAft>
                    <a:spcPts val="600"/>
                  </a:spcAft>
                </a:pPr>
                <a:r>
                  <a:rPr lang="en-US" sz="1800" dirty="0" smtClean="0"/>
                  <a:t>P(A2) = 0.35</a:t>
                </a:r>
              </a:p>
              <a:p>
                <a:pPr>
                  <a:spcAft>
                    <a:spcPts val="600"/>
                  </a:spcAft>
                </a:pPr>
                <a:r>
                  <a:rPr lang="en-US" sz="1800" dirty="0" smtClean="0"/>
                  <a:t>P(B|A1) = 0.02</a:t>
                </a:r>
              </a:p>
              <a:p>
                <a:pPr>
                  <a:spcAft>
                    <a:spcPts val="600"/>
                  </a:spcAft>
                </a:pPr>
                <a:r>
                  <a:rPr lang="en-US" sz="1800" dirty="0" smtClean="0"/>
                  <a:t>P(B|A2) = 0.05</a:t>
                </a:r>
              </a:p>
              <a:p>
                <a:pPr>
                  <a:spcAft>
                    <a:spcPts val="1200"/>
                  </a:spcAft>
                </a:pPr>
                <a:r>
                  <a:rPr lang="en-US" sz="1800" dirty="0"/>
                  <a:t>What is the probability P(A1|B) that the bad part was supplied by </a:t>
                </a:r>
                <a:r>
                  <a:rPr lang="en-US" sz="1800" dirty="0" smtClean="0"/>
                  <a:t>A1?</a:t>
                </a:r>
              </a:p>
              <a:p>
                <a:pPr marL="465138">
                  <a:spcAft>
                    <a:spcPts val="1200"/>
                  </a:spcAft>
                </a:pPr>
                <a14:m>
                  <m:oMathPara xmlns:m="http://schemas.openxmlformats.org/officeDocument/2006/math">
                    <m:oMathParaPr>
                      <m:jc m:val="left"/>
                    </m:oMathParaPr>
                    <m:oMath xmlns:m="http://schemas.openxmlformats.org/officeDocument/2006/math">
                      <m:r>
                        <m:rPr>
                          <m:sty m:val="p"/>
                        </m:rPr>
                        <a:rPr lang="en-US" sz="1800" b="0" i="0">
                          <a:latin typeface="Cambria Math"/>
                        </a:rPr>
                        <m:t>P</m:t>
                      </m:r>
                      <m:d>
                        <m:dPr>
                          <m:ctrlPr>
                            <a:rPr lang="en-US" sz="1800" i="1">
                              <a:latin typeface="Cambria Math"/>
                            </a:rPr>
                          </m:ctrlPr>
                        </m:dPr>
                        <m:e>
                          <m:sSub>
                            <m:sSubPr>
                              <m:ctrlPr>
                                <a:rPr lang="en-US" sz="1800" i="1">
                                  <a:latin typeface="Cambria Math"/>
                                </a:rPr>
                              </m:ctrlPr>
                            </m:sSubPr>
                            <m:e>
                              <m:r>
                                <m:rPr>
                                  <m:sty m:val="p"/>
                                </m:rPr>
                                <a:rPr lang="en-US" sz="1800" b="0" i="0">
                                  <a:latin typeface="Cambria Math"/>
                                </a:rPr>
                                <m:t>A</m:t>
                              </m:r>
                            </m:e>
                            <m:sub>
                              <m:r>
                                <a:rPr lang="en-US" sz="1800" b="0" i="0">
                                  <a:latin typeface="Cambria Math"/>
                                </a:rPr>
                                <m:t>1</m:t>
                              </m:r>
                            </m:sub>
                          </m:sSub>
                        </m:e>
                        <m:e>
                          <m:r>
                            <m:rPr>
                              <m:sty m:val="p"/>
                            </m:rPr>
                            <a:rPr lang="en-US" sz="1800" b="0" i="0">
                              <a:latin typeface="Cambria Math"/>
                            </a:rPr>
                            <m:t>B</m:t>
                          </m:r>
                        </m:e>
                      </m:d>
                      <m:r>
                        <a:rPr lang="en-US" sz="1800" b="0" i="0">
                          <a:latin typeface="Cambria Math"/>
                        </a:rPr>
                        <m:t>=</m:t>
                      </m:r>
                      <m:f>
                        <m:fPr>
                          <m:ctrlPr>
                            <a:rPr lang="en-US" sz="1800" i="1">
                              <a:latin typeface="Cambria Math"/>
                            </a:rPr>
                          </m:ctrlPr>
                        </m:fPr>
                        <m:num>
                          <m:r>
                            <m:rPr>
                              <m:sty m:val="p"/>
                            </m:rPr>
                            <a:rPr lang="en-US" sz="1800" b="0" i="0">
                              <a:latin typeface="Cambria Math"/>
                            </a:rPr>
                            <m:t>P</m:t>
                          </m:r>
                          <m:d>
                            <m:dPr>
                              <m:ctrlPr>
                                <a:rPr lang="en-US" sz="1800" i="1">
                                  <a:latin typeface="Cambria Math"/>
                                </a:rPr>
                              </m:ctrlPr>
                            </m:dPr>
                            <m:e>
                              <m:sSub>
                                <m:sSubPr>
                                  <m:ctrlPr>
                                    <a:rPr lang="en-US" sz="1800" i="1">
                                      <a:latin typeface="Cambria Math"/>
                                    </a:rPr>
                                  </m:ctrlPr>
                                </m:sSubPr>
                                <m:e>
                                  <m:r>
                                    <m:rPr>
                                      <m:sty m:val="p"/>
                                    </m:rPr>
                                    <a:rPr lang="en-US" sz="1800" b="0" i="0">
                                      <a:latin typeface="Cambria Math"/>
                                    </a:rPr>
                                    <m:t>A</m:t>
                                  </m:r>
                                </m:e>
                                <m:sub>
                                  <m:r>
                                    <a:rPr lang="en-US" sz="1800" b="0" i="0">
                                      <a:latin typeface="Cambria Math"/>
                                    </a:rPr>
                                    <m:t>1</m:t>
                                  </m:r>
                                </m:sub>
                              </m:sSub>
                            </m:e>
                          </m:d>
                          <m:r>
                            <m:rPr>
                              <m:sty m:val="p"/>
                            </m:rPr>
                            <a:rPr lang="en-US" sz="1800" b="0" i="0">
                              <a:latin typeface="Cambria Math"/>
                            </a:rPr>
                            <m:t>P</m:t>
                          </m:r>
                          <m:r>
                            <a:rPr lang="en-US" sz="1800" b="0" i="0">
                              <a:latin typeface="Cambria Math"/>
                            </a:rPr>
                            <m:t>(</m:t>
                          </m:r>
                          <m:r>
                            <m:rPr>
                              <m:sty m:val="p"/>
                            </m:rPr>
                            <a:rPr lang="en-US" sz="1800" b="0" i="0">
                              <a:latin typeface="Cambria Math"/>
                            </a:rPr>
                            <m:t>B</m:t>
                          </m:r>
                          <m:r>
                            <a:rPr lang="en-US" sz="1800" b="0" i="0">
                              <a:latin typeface="Cambria Math"/>
                            </a:rPr>
                            <m:t>|</m:t>
                          </m:r>
                          <m:sSub>
                            <m:sSubPr>
                              <m:ctrlPr>
                                <a:rPr lang="en-US" sz="1800" i="1">
                                  <a:latin typeface="Cambria Math"/>
                                </a:rPr>
                              </m:ctrlPr>
                            </m:sSubPr>
                            <m:e>
                              <m:r>
                                <m:rPr>
                                  <m:sty m:val="p"/>
                                </m:rPr>
                                <a:rPr lang="en-US" sz="1800" b="0" i="0">
                                  <a:latin typeface="Cambria Math"/>
                                </a:rPr>
                                <m:t>A</m:t>
                              </m:r>
                            </m:e>
                            <m:sub>
                              <m:r>
                                <a:rPr lang="en-US" sz="1800" b="0" i="0">
                                  <a:latin typeface="Cambria Math"/>
                                </a:rPr>
                                <m:t>1</m:t>
                              </m:r>
                            </m:sub>
                          </m:sSub>
                          <m:r>
                            <a:rPr lang="en-US" sz="1800" b="0" i="0">
                              <a:latin typeface="Cambria Math"/>
                            </a:rPr>
                            <m:t>)</m:t>
                          </m:r>
                        </m:num>
                        <m:den>
                          <m:r>
                            <m:rPr>
                              <m:sty m:val="p"/>
                            </m:rPr>
                            <a:rPr lang="en-US" sz="1800" b="0" i="0">
                              <a:latin typeface="Cambria Math"/>
                            </a:rPr>
                            <m:t>P</m:t>
                          </m:r>
                          <m:d>
                            <m:dPr>
                              <m:ctrlPr>
                                <a:rPr lang="en-US" sz="1800" i="1">
                                  <a:latin typeface="Cambria Math"/>
                                </a:rPr>
                              </m:ctrlPr>
                            </m:dPr>
                            <m:e>
                              <m:sSub>
                                <m:sSubPr>
                                  <m:ctrlPr>
                                    <a:rPr lang="en-US" sz="1800" i="1">
                                      <a:latin typeface="Cambria Math"/>
                                    </a:rPr>
                                  </m:ctrlPr>
                                </m:sSubPr>
                                <m:e>
                                  <m:r>
                                    <m:rPr>
                                      <m:sty m:val="p"/>
                                    </m:rPr>
                                    <a:rPr lang="en-US" sz="1800" b="0" i="0">
                                      <a:latin typeface="Cambria Math"/>
                                    </a:rPr>
                                    <m:t>A</m:t>
                                  </m:r>
                                </m:e>
                                <m:sub>
                                  <m:r>
                                    <a:rPr lang="en-US" sz="1800" b="0" i="0">
                                      <a:latin typeface="Cambria Math"/>
                                    </a:rPr>
                                    <m:t>1</m:t>
                                  </m:r>
                                </m:sub>
                              </m:sSub>
                            </m:e>
                          </m:d>
                          <m:r>
                            <m:rPr>
                              <m:sty m:val="p"/>
                            </m:rPr>
                            <a:rPr lang="en-US" sz="1800" b="0" i="0">
                              <a:latin typeface="Cambria Math"/>
                            </a:rPr>
                            <m:t>P</m:t>
                          </m:r>
                          <m:d>
                            <m:dPr>
                              <m:ctrlPr>
                                <a:rPr lang="en-US" sz="1800" i="1">
                                  <a:latin typeface="Cambria Math"/>
                                </a:rPr>
                              </m:ctrlPr>
                            </m:dPr>
                            <m:e>
                              <m:r>
                                <m:rPr>
                                  <m:sty m:val="p"/>
                                </m:rPr>
                                <a:rPr lang="en-US" sz="1800" b="0" i="0">
                                  <a:latin typeface="Cambria Math"/>
                                </a:rPr>
                                <m:t>B</m:t>
                              </m:r>
                            </m:e>
                            <m:e>
                              <m:sSub>
                                <m:sSubPr>
                                  <m:ctrlPr>
                                    <a:rPr lang="en-US" sz="1800" i="1">
                                      <a:latin typeface="Cambria Math"/>
                                    </a:rPr>
                                  </m:ctrlPr>
                                </m:sSubPr>
                                <m:e>
                                  <m:r>
                                    <m:rPr>
                                      <m:sty m:val="p"/>
                                    </m:rPr>
                                    <a:rPr lang="en-US" sz="1800" b="0" i="0">
                                      <a:latin typeface="Cambria Math"/>
                                    </a:rPr>
                                    <m:t>A</m:t>
                                  </m:r>
                                </m:e>
                                <m:sub>
                                  <m:r>
                                    <a:rPr lang="en-US" sz="1800" b="0" i="0">
                                      <a:latin typeface="Cambria Math"/>
                                    </a:rPr>
                                    <m:t>1</m:t>
                                  </m:r>
                                </m:sub>
                              </m:sSub>
                            </m:e>
                          </m:d>
                          <m:r>
                            <a:rPr lang="en-US" sz="1800" b="0" i="0">
                              <a:latin typeface="Cambria Math"/>
                            </a:rPr>
                            <m:t>+</m:t>
                          </m:r>
                          <m:r>
                            <m:rPr>
                              <m:sty m:val="p"/>
                            </m:rPr>
                            <a:rPr lang="en-US" sz="1800" b="0" i="0">
                              <a:latin typeface="Cambria Math"/>
                            </a:rPr>
                            <m:t>P</m:t>
                          </m:r>
                          <m:d>
                            <m:dPr>
                              <m:ctrlPr>
                                <a:rPr lang="en-US" sz="1800" i="1">
                                  <a:latin typeface="Cambria Math"/>
                                </a:rPr>
                              </m:ctrlPr>
                            </m:dPr>
                            <m:e>
                              <m:sSub>
                                <m:sSubPr>
                                  <m:ctrlPr>
                                    <a:rPr lang="en-US" sz="1800" i="1">
                                      <a:latin typeface="Cambria Math"/>
                                    </a:rPr>
                                  </m:ctrlPr>
                                </m:sSubPr>
                                <m:e>
                                  <m:r>
                                    <m:rPr>
                                      <m:sty m:val="p"/>
                                    </m:rPr>
                                    <a:rPr lang="en-US" sz="1800" b="0" i="0">
                                      <a:latin typeface="Cambria Math"/>
                                    </a:rPr>
                                    <m:t>A</m:t>
                                  </m:r>
                                </m:e>
                                <m:sub>
                                  <m:r>
                                    <a:rPr lang="en-US" sz="1800" b="0" i="0">
                                      <a:latin typeface="Cambria Math"/>
                                    </a:rPr>
                                    <m:t>2</m:t>
                                  </m:r>
                                </m:sub>
                              </m:sSub>
                            </m:e>
                          </m:d>
                          <m:r>
                            <m:rPr>
                              <m:sty m:val="p"/>
                            </m:rPr>
                            <a:rPr lang="en-US" sz="1800" b="0" i="0">
                              <a:latin typeface="Cambria Math"/>
                            </a:rPr>
                            <m:t>P</m:t>
                          </m:r>
                          <m:r>
                            <a:rPr lang="en-US" sz="1800" b="0" i="0">
                              <a:latin typeface="Cambria Math"/>
                            </a:rPr>
                            <m:t>(</m:t>
                          </m:r>
                          <m:r>
                            <m:rPr>
                              <m:sty m:val="p"/>
                            </m:rPr>
                            <a:rPr lang="en-US" sz="1800" b="0" i="0">
                              <a:latin typeface="Cambria Math"/>
                            </a:rPr>
                            <m:t>B</m:t>
                          </m:r>
                          <m:r>
                            <a:rPr lang="en-US" sz="1800" b="0" i="0">
                              <a:latin typeface="Cambria Math"/>
                            </a:rPr>
                            <m:t>|</m:t>
                          </m:r>
                          <m:sSub>
                            <m:sSubPr>
                              <m:ctrlPr>
                                <a:rPr lang="en-US" sz="1800" i="1">
                                  <a:latin typeface="Cambria Math"/>
                                </a:rPr>
                              </m:ctrlPr>
                            </m:sSubPr>
                            <m:e>
                              <m:r>
                                <m:rPr>
                                  <m:sty m:val="p"/>
                                </m:rPr>
                                <a:rPr lang="en-US" sz="1800" b="0" i="0">
                                  <a:latin typeface="Cambria Math"/>
                                </a:rPr>
                                <m:t>A</m:t>
                              </m:r>
                            </m:e>
                            <m:sub>
                              <m:r>
                                <a:rPr lang="en-US" sz="1800" b="0" i="0">
                                  <a:latin typeface="Cambria Math"/>
                                </a:rPr>
                                <m:t>2</m:t>
                              </m:r>
                            </m:sub>
                          </m:sSub>
                          <m:r>
                            <a:rPr lang="en-US" sz="1800" b="0" i="0">
                              <a:latin typeface="Cambria Math"/>
                            </a:rPr>
                            <m:t>)</m:t>
                          </m:r>
                        </m:den>
                      </m:f>
                    </m:oMath>
                  </m:oMathPara>
                </a14:m>
                <a:endParaRPr lang="en-US" sz="1800" dirty="0" smtClean="0"/>
              </a:p>
              <a:p>
                <a:pPr marL="1262063">
                  <a:spcAft>
                    <a:spcPts val="1200"/>
                  </a:spcAft>
                </a:pPr>
                <a14:m>
                  <m:oMathPara xmlns:m="http://schemas.openxmlformats.org/officeDocument/2006/math">
                    <m:oMathParaPr>
                      <m:jc m:val="left"/>
                    </m:oMathParaPr>
                    <m:oMath xmlns:m="http://schemas.openxmlformats.org/officeDocument/2006/math">
                      <m:r>
                        <a:rPr lang="en-US" sz="1800">
                          <a:latin typeface="Cambria Math"/>
                        </a:rPr>
                        <m:t>=</m:t>
                      </m:r>
                      <m:f>
                        <m:fPr>
                          <m:ctrlPr>
                            <a:rPr lang="en-US" sz="1800" i="1">
                              <a:latin typeface="Cambria Math"/>
                            </a:rPr>
                          </m:ctrlPr>
                        </m:fPr>
                        <m:num>
                          <m:r>
                            <a:rPr lang="en-US" sz="1800" b="0" i="0" smtClean="0">
                              <a:latin typeface="Cambria Math"/>
                            </a:rPr>
                            <m:t>0.65</m:t>
                          </m:r>
                          <m:r>
                            <a:rPr lang="en-US" sz="1800" b="0" i="1" smtClean="0">
                              <a:latin typeface="Cambria Math"/>
                              <a:ea typeface="Cambria Math"/>
                            </a:rPr>
                            <m:t>×0.02</m:t>
                          </m:r>
                        </m:num>
                        <m:den>
                          <m:d>
                            <m:dPr>
                              <m:ctrlPr>
                                <a:rPr lang="en-US" sz="1800" b="0" i="1" smtClean="0">
                                  <a:latin typeface="Cambria Math"/>
                                </a:rPr>
                              </m:ctrlPr>
                            </m:dPr>
                            <m:e>
                              <m:r>
                                <a:rPr lang="en-US" sz="1800" b="0" i="0" smtClean="0">
                                  <a:latin typeface="Cambria Math"/>
                                </a:rPr>
                                <m:t>0.65</m:t>
                              </m:r>
                              <m:r>
                                <a:rPr lang="en-US" sz="1800" b="0" i="1" smtClean="0">
                                  <a:latin typeface="Cambria Math"/>
                                  <a:ea typeface="Cambria Math"/>
                                </a:rPr>
                                <m:t>×</m:t>
                              </m:r>
                              <m:r>
                                <a:rPr lang="en-US" sz="1800" b="0" i="0" smtClean="0">
                                  <a:latin typeface="Cambria Math"/>
                                </a:rPr>
                                <m:t>0.02</m:t>
                              </m:r>
                            </m:e>
                          </m:d>
                          <m:r>
                            <a:rPr lang="en-US" sz="1800" b="0" i="0" smtClean="0">
                              <a:latin typeface="Cambria Math"/>
                            </a:rPr>
                            <m:t>+(0.35</m:t>
                          </m:r>
                          <m:r>
                            <a:rPr lang="en-US" sz="1800" b="0" i="1" smtClean="0">
                              <a:latin typeface="Cambria Math"/>
                              <a:ea typeface="Cambria Math"/>
                            </a:rPr>
                            <m:t>×0.05)</m:t>
                          </m:r>
                        </m:den>
                      </m:f>
                    </m:oMath>
                  </m:oMathPara>
                </a14:m>
                <a:endParaRPr lang="en-US" sz="1800" dirty="0" smtClean="0"/>
              </a:p>
              <a:p>
                <a:pPr marL="1262063">
                  <a:spcAft>
                    <a:spcPts val="1200"/>
                  </a:spcAft>
                </a:pPr>
                <a:r>
                  <a:rPr lang="en-US" sz="1800" dirty="0" smtClean="0"/>
                  <a:t>= 0.4262</a:t>
                </a:r>
                <a:endParaRPr lang="en-US" sz="1800" dirty="0"/>
              </a:p>
              <a:p>
                <a:pPr>
                  <a:spcAft>
                    <a:spcPts val="1200"/>
                  </a:spcAft>
                </a:pPr>
                <a:r>
                  <a:rPr lang="en-US" sz="1800" dirty="0"/>
                  <a:t>What is the probability P(A2|B) that the bad part was supplied by A2</a:t>
                </a:r>
                <a:endParaRPr lang="en-US" sz="1800" dirty="0" smtClean="0"/>
              </a:p>
              <a:p>
                <a:pPr marL="465138">
                  <a:spcAft>
                    <a:spcPts val="1200"/>
                  </a:spcAft>
                </a:pPr>
                <a14:m>
                  <m:oMathPara xmlns:m="http://schemas.openxmlformats.org/officeDocument/2006/math">
                    <m:oMathParaPr>
                      <m:jc m:val="left"/>
                    </m:oMathParaPr>
                    <m:oMath xmlns:m="http://schemas.openxmlformats.org/officeDocument/2006/math">
                      <m:r>
                        <m:rPr>
                          <m:sty m:val="p"/>
                        </m:rPr>
                        <a:rPr lang="en-US" sz="1800">
                          <a:latin typeface="Cambria Math"/>
                        </a:rPr>
                        <m:t>P</m:t>
                      </m:r>
                      <m:d>
                        <m:dPr>
                          <m:ctrlPr>
                            <a:rPr lang="en-US" sz="1800" i="1">
                              <a:latin typeface="Cambria Math"/>
                            </a:rPr>
                          </m:ctrlPr>
                        </m:dPr>
                        <m:e>
                          <m:sSub>
                            <m:sSubPr>
                              <m:ctrlPr>
                                <a:rPr lang="en-US" sz="1800" i="1">
                                  <a:latin typeface="Cambria Math"/>
                                </a:rPr>
                              </m:ctrlPr>
                            </m:sSubPr>
                            <m:e>
                              <m:r>
                                <m:rPr>
                                  <m:sty m:val="p"/>
                                </m:rPr>
                                <a:rPr lang="en-US" sz="1800">
                                  <a:latin typeface="Cambria Math"/>
                                </a:rPr>
                                <m:t>A</m:t>
                              </m:r>
                            </m:e>
                            <m:sub>
                              <m:r>
                                <a:rPr lang="en-US" sz="1800">
                                  <a:latin typeface="Cambria Math"/>
                                </a:rPr>
                                <m:t>1</m:t>
                              </m:r>
                            </m:sub>
                          </m:sSub>
                        </m:e>
                        <m:e>
                          <m:r>
                            <m:rPr>
                              <m:sty m:val="p"/>
                            </m:rPr>
                            <a:rPr lang="en-US" sz="1800">
                              <a:latin typeface="Cambria Math"/>
                            </a:rPr>
                            <m:t>B</m:t>
                          </m:r>
                        </m:e>
                      </m:d>
                      <m:r>
                        <a:rPr lang="en-US" sz="1800">
                          <a:latin typeface="Cambria Math"/>
                        </a:rPr>
                        <m:t>=</m:t>
                      </m:r>
                      <m:f>
                        <m:fPr>
                          <m:ctrlPr>
                            <a:rPr lang="en-US" sz="1800" i="1">
                              <a:latin typeface="Cambria Math"/>
                            </a:rPr>
                          </m:ctrlPr>
                        </m:fPr>
                        <m:num>
                          <m:r>
                            <m:rPr>
                              <m:sty m:val="p"/>
                            </m:rPr>
                            <a:rPr lang="en-US" sz="1800">
                              <a:latin typeface="Cambria Math"/>
                            </a:rPr>
                            <m:t>P</m:t>
                          </m:r>
                          <m:d>
                            <m:dPr>
                              <m:ctrlPr>
                                <a:rPr lang="en-US" sz="1800" i="1">
                                  <a:latin typeface="Cambria Math"/>
                                </a:rPr>
                              </m:ctrlPr>
                            </m:dPr>
                            <m:e>
                              <m:sSub>
                                <m:sSubPr>
                                  <m:ctrlPr>
                                    <a:rPr lang="en-US" sz="1800" i="1">
                                      <a:latin typeface="Cambria Math"/>
                                    </a:rPr>
                                  </m:ctrlPr>
                                </m:sSubPr>
                                <m:e>
                                  <m:r>
                                    <m:rPr>
                                      <m:sty m:val="p"/>
                                    </m:rPr>
                                    <a:rPr lang="en-US" sz="1800">
                                      <a:latin typeface="Cambria Math"/>
                                    </a:rPr>
                                    <m:t>A</m:t>
                                  </m:r>
                                </m:e>
                                <m:sub>
                                  <m:r>
                                    <a:rPr lang="en-US" sz="1800" b="0" i="0" smtClean="0">
                                      <a:latin typeface="Cambria Math"/>
                                    </a:rPr>
                                    <m:t>2</m:t>
                                  </m:r>
                                </m:sub>
                              </m:sSub>
                            </m:e>
                          </m:d>
                          <m:r>
                            <m:rPr>
                              <m:sty m:val="p"/>
                            </m:rPr>
                            <a:rPr lang="en-US" sz="1800">
                              <a:latin typeface="Cambria Math"/>
                            </a:rPr>
                            <m:t>P</m:t>
                          </m:r>
                          <m:r>
                            <a:rPr lang="en-US" sz="1800">
                              <a:latin typeface="Cambria Math"/>
                            </a:rPr>
                            <m:t>(</m:t>
                          </m:r>
                          <m:r>
                            <m:rPr>
                              <m:sty m:val="p"/>
                            </m:rPr>
                            <a:rPr lang="en-US" sz="1800">
                              <a:latin typeface="Cambria Math"/>
                            </a:rPr>
                            <m:t>B</m:t>
                          </m:r>
                          <m:r>
                            <a:rPr lang="en-US" sz="1800">
                              <a:latin typeface="Cambria Math"/>
                            </a:rPr>
                            <m:t>|</m:t>
                          </m:r>
                          <m:sSub>
                            <m:sSubPr>
                              <m:ctrlPr>
                                <a:rPr lang="en-US" sz="1800" i="1">
                                  <a:latin typeface="Cambria Math"/>
                                </a:rPr>
                              </m:ctrlPr>
                            </m:sSubPr>
                            <m:e>
                              <m:r>
                                <m:rPr>
                                  <m:sty m:val="p"/>
                                </m:rPr>
                                <a:rPr lang="en-US" sz="1800">
                                  <a:latin typeface="Cambria Math"/>
                                </a:rPr>
                                <m:t>A</m:t>
                              </m:r>
                            </m:e>
                            <m:sub>
                              <m:r>
                                <a:rPr lang="en-US" sz="1800" b="0" i="0" smtClean="0">
                                  <a:latin typeface="Cambria Math"/>
                                </a:rPr>
                                <m:t>2</m:t>
                              </m:r>
                            </m:sub>
                          </m:sSub>
                          <m:r>
                            <a:rPr lang="en-US" sz="1800">
                              <a:latin typeface="Cambria Math"/>
                            </a:rPr>
                            <m:t>)</m:t>
                          </m:r>
                        </m:num>
                        <m:den>
                          <m:r>
                            <m:rPr>
                              <m:sty m:val="p"/>
                            </m:rPr>
                            <a:rPr lang="en-US" sz="1800">
                              <a:latin typeface="Cambria Math"/>
                            </a:rPr>
                            <m:t>P</m:t>
                          </m:r>
                          <m:d>
                            <m:dPr>
                              <m:ctrlPr>
                                <a:rPr lang="en-US" sz="1800" i="1">
                                  <a:latin typeface="Cambria Math"/>
                                </a:rPr>
                              </m:ctrlPr>
                            </m:dPr>
                            <m:e>
                              <m:sSub>
                                <m:sSubPr>
                                  <m:ctrlPr>
                                    <a:rPr lang="en-US" sz="1800" i="1">
                                      <a:latin typeface="Cambria Math"/>
                                    </a:rPr>
                                  </m:ctrlPr>
                                </m:sSubPr>
                                <m:e>
                                  <m:r>
                                    <m:rPr>
                                      <m:sty m:val="p"/>
                                    </m:rPr>
                                    <a:rPr lang="en-US" sz="1800">
                                      <a:latin typeface="Cambria Math"/>
                                    </a:rPr>
                                    <m:t>A</m:t>
                                  </m:r>
                                </m:e>
                                <m:sub>
                                  <m:r>
                                    <a:rPr lang="en-US" sz="1800">
                                      <a:latin typeface="Cambria Math"/>
                                    </a:rPr>
                                    <m:t>1</m:t>
                                  </m:r>
                                </m:sub>
                              </m:sSub>
                            </m:e>
                          </m:d>
                          <m:r>
                            <m:rPr>
                              <m:sty m:val="p"/>
                            </m:rPr>
                            <a:rPr lang="en-US" sz="1800">
                              <a:latin typeface="Cambria Math"/>
                            </a:rPr>
                            <m:t>P</m:t>
                          </m:r>
                          <m:d>
                            <m:dPr>
                              <m:ctrlPr>
                                <a:rPr lang="en-US" sz="1800" i="1">
                                  <a:latin typeface="Cambria Math"/>
                                </a:rPr>
                              </m:ctrlPr>
                            </m:dPr>
                            <m:e>
                              <m:r>
                                <m:rPr>
                                  <m:sty m:val="p"/>
                                </m:rPr>
                                <a:rPr lang="en-US" sz="1800">
                                  <a:latin typeface="Cambria Math"/>
                                </a:rPr>
                                <m:t>B</m:t>
                              </m:r>
                            </m:e>
                            <m:e>
                              <m:sSub>
                                <m:sSubPr>
                                  <m:ctrlPr>
                                    <a:rPr lang="en-US" sz="1800" i="1">
                                      <a:latin typeface="Cambria Math"/>
                                    </a:rPr>
                                  </m:ctrlPr>
                                </m:sSubPr>
                                <m:e>
                                  <m:r>
                                    <m:rPr>
                                      <m:sty m:val="p"/>
                                    </m:rPr>
                                    <a:rPr lang="en-US" sz="1800">
                                      <a:latin typeface="Cambria Math"/>
                                    </a:rPr>
                                    <m:t>A</m:t>
                                  </m:r>
                                </m:e>
                                <m:sub>
                                  <m:r>
                                    <a:rPr lang="en-US" sz="1800">
                                      <a:latin typeface="Cambria Math"/>
                                    </a:rPr>
                                    <m:t>1</m:t>
                                  </m:r>
                                </m:sub>
                              </m:sSub>
                            </m:e>
                          </m:d>
                          <m:r>
                            <a:rPr lang="en-US" sz="1800">
                              <a:latin typeface="Cambria Math"/>
                            </a:rPr>
                            <m:t>+</m:t>
                          </m:r>
                          <m:r>
                            <m:rPr>
                              <m:sty m:val="p"/>
                            </m:rPr>
                            <a:rPr lang="en-US" sz="1800">
                              <a:latin typeface="Cambria Math"/>
                            </a:rPr>
                            <m:t>P</m:t>
                          </m:r>
                          <m:d>
                            <m:dPr>
                              <m:ctrlPr>
                                <a:rPr lang="en-US" sz="1800" i="1">
                                  <a:latin typeface="Cambria Math"/>
                                </a:rPr>
                              </m:ctrlPr>
                            </m:dPr>
                            <m:e>
                              <m:sSub>
                                <m:sSubPr>
                                  <m:ctrlPr>
                                    <a:rPr lang="en-US" sz="1800" i="1">
                                      <a:latin typeface="Cambria Math"/>
                                    </a:rPr>
                                  </m:ctrlPr>
                                </m:sSubPr>
                                <m:e>
                                  <m:r>
                                    <m:rPr>
                                      <m:sty m:val="p"/>
                                    </m:rPr>
                                    <a:rPr lang="en-US" sz="1800">
                                      <a:latin typeface="Cambria Math"/>
                                    </a:rPr>
                                    <m:t>A</m:t>
                                  </m:r>
                                </m:e>
                                <m:sub>
                                  <m:r>
                                    <a:rPr lang="en-US" sz="1800">
                                      <a:latin typeface="Cambria Math"/>
                                    </a:rPr>
                                    <m:t>2</m:t>
                                  </m:r>
                                </m:sub>
                              </m:sSub>
                            </m:e>
                          </m:d>
                          <m:r>
                            <m:rPr>
                              <m:sty m:val="p"/>
                            </m:rPr>
                            <a:rPr lang="en-US" sz="1800">
                              <a:latin typeface="Cambria Math"/>
                            </a:rPr>
                            <m:t>P</m:t>
                          </m:r>
                          <m:r>
                            <a:rPr lang="en-US" sz="1800">
                              <a:latin typeface="Cambria Math"/>
                            </a:rPr>
                            <m:t>(</m:t>
                          </m:r>
                          <m:r>
                            <m:rPr>
                              <m:sty m:val="p"/>
                            </m:rPr>
                            <a:rPr lang="en-US" sz="1800">
                              <a:latin typeface="Cambria Math"/>
                            </a:rPr>
                            <m:t>B</m:t>
                          </m:r>
                          <m:r>
                            <a:rPr lang="en-US" sz="1800">
                              <a:latin typeface="Cambria Math"/>
                            </a:rPr>
                            <m:t>|</m:t>
                          </m:r>
                          <m:sSub>
                            <m:sSubPr>
                              <m:ctrlPr>
                                <a:rPr lang="en-US" sz="1800" i="1">
                                  <a:latin typeface="Cambria Math"/>
                                </a:rPr>
                              </m:ctrlPr>
                            </m:sSubPr>
                            <m:e>
                              <m:r>
                                <m:rPr>
                                  <m:sty m:val="p"/>
                                </m:rPr>
                                <a:rPr lang="en-US" sz="1800">
                                  <a:latin typeface="Cambria Math"/>
                                </a:rPr>
                                <m:t>A</m:t>
                              </m:r>
                            </m:e>
                            <m:sub>
                              <m:r>
                                <a:rPr lang="en-US" sz="1800">
                                  <a:latin typeface="Cambria Math"/>
                                </a:rPr>
                                <m:t>2</m:t>
                              </m:r>
                            </m:sub>
                          </m:sSub>
                          <m:r>
                            <a:rPr lang="en-US" sz="1800">
                              <a:latin typeface="Cambria Math"/>
                            </a:rPr>
                            <m:t>)</m:t>
                          </m:r>
                        </m:den>
                      </m:f>
                    </m:oMath>
                  </m:oMathPara>
                </a14:m>
                <a:endParaRPr lang="en-US" sz="1800" dirty="0"/>
              </a:p>
              <a:p>
                <a:pPr marL="1262063">
                  <a:spcAft>
                    <a:spcPts val="1200"/>
                  </a:spcAft>
                </a:pPr>
                <a14:m>
                  <m:oMathPara xmlns:m="http://schemas.openxmlformats.org/officeDocument/2006/math">
                    <m:oMathParaPr>
                      <m:jc m:val="left"/>
                    </m:oMathParaPr>
                    <m:oMath xmlns:m="http://schemas.openxmlformats.org/officeDocument/2006/math">
                      <m:r>
                        <a:rPr lang="en-US" sz="1800">
                          <a:latin typeface="Cambria Math"/>
                        </a:rPr>
                        <m:t>=</m:t>
                      </m:r>
                      <m:f>
                        <m:fPr>
                          <m:ctrlPr>
                            <a:rPr lang="en-US" sz="1800" i="1">
                              <a:latin typeface="Cambria Math"/>
                            </a:rPr>
                          </m:ctrlPr>
                        </m:fPr>
                        <m:num>
                          <m:r>
                            <a:rPr lang="en-US" sz="1800">
                              <a:latin typeface="Cambria Math"/>
                            </a:rPr>
                            <m:t>0.</m:t>
                          </m:r>
                          <m:r>
                            <a:rPr lang="en-US" sz="1800" b="0" i="0" smtClean="0">
                              <a:latin typeface="Cambria Math"/>
                            </a:rPr>
                            <m:t>3</m:t>
                          </m:r>
                          <m:r>
                            <a:rPr lang="en-US" sz="1800">
                              <a:latin typeface="Cambria Math"/>
                            </a:rPr>
                            <m:t>5</m:t>
                          </m:r>
                          <m:r>
                            <a:rPr lang="en-US" sz="1800" i="1">
                              <a:latin typeface="Cambria Math"/>
                              <a:ea typeface="Cambria Math"/>
                            </a:rPr>
                            <m:t>×0.0</m:t>
                          </m:r>
                          <m:r>
                            <a:rPr lang="en-US" sz="1800" b="0" i="1" smtClean="0">
                              <a:latin typeface="Cambria Math"/>
                              <a:ea typeface="Cambria Math"/>
                            </a:rPr>
                            <m:t>5</m:t>
                          </m:r>
                        </m:num>
                        <m:den>
                          <m:d>
                            <m:dPr>
                              <m:ctrlPr>
                                <a:rPr lang="en-US" sz="1800" i="1">
                                  <a:latin typeface="Cambria Math"/>
                                </a:rPr>
                              </m:ctrlPr>
                            </m:dPr>
                            <m:e>
                              <m:r>
                                <a:rPr lang="en-US" sz="1800">
                                  <a:latin typeface="Cambria Math"/>
                                </a:rPr>
                                <m:t>0.65</m:t>
                              </m:r>
                              <m:r>
                                <a:rPr lang="en-US" sz="1800" i="1">
                                  <a:latin typeface="Cambria Math"/>
                                  <a:ea typeface="Cambria Math"/>
                                </a:rPr>
                                <m:t>×</m:t>
                              </m:r>
                              <m:r>
                                <a:rPr lang="en-US" sz="1800">
                                  <a:latin typeface="Cambria Math"/>
                                </a:rPr>
                                <m:t>0.02</m:t>
                              </m:r>
                            </m:e>
                          </m:d>
                          <m:r>
                            <a:rPr lang="en-US" sz="1800">
                              <a:latin typeface="Cambria Math"/>
                            </a:rPr>
                            <m:t>+(0.35</m:t>
                          </m:r>
                          <m:r>
                            <a:rPr lang="en-US" sz="1800" i="1">
                              <a:latin typeface="Cambria Math"/>
                              <a:ea typeface="Cambria Math"/>
                            </a:rPr>
                            <m:t>×0.05)</m:t>
                          </m:r>
                        </m:den>
                      </m:f>
                    </m:oMath>
                  </m:oMathPara>
                </a14:m>
                <a:endParaRPr lang="en-US" sz="1800" dirty="0"/>
              </a:p>
              <a:p>
                <a:pPr marL="1262063">
                  <a:spcAft>
                    <a:spcPts val="1200"/>
                  </a:spcAft>
                </a:pPr>
                <a:r>
                  <a:rPr lang="en-US" sz="1800" dirty="0"/>
                  <a:t>= </a:t>
                </a:r>
                <a:r>
                  <a:rPr lang="en-US" sz="1800" dirty="0" smtClean="0"/>
                  <a:t>0.5738</a:t>
                </a:r>
              </a:p>
            </p:txBody>
          </p:sp>
        </mc:Choice>
        <mc:Fallback xmlns="">
          <p:sp>
            <p:nvSpPr>
              <p:cNvPr id="4" name="TextBox 3"/>
              <p:cNvSpPr txBox="1">
                <a:spLocks noRot="1" noChangeAspect="1" noMove="1" noResize="1" noEditPoints="1" noAdjustHandles="1" noChangeArrowheads="1" noChangeShapeType="1" noTextEdit="1"/>
              </p:cNvSpPr>
              <p:nvPr/>
            </p:nvSpPr>
            <p:spPr>
              <a:xfrm>
                <a:off x="331218" y="1140412"/>
                <a:ext cx="6480720" cy="6571030"/>
              </a:xfrm>
              <a:prstGeom prst="rect">
                <a:avLst/>
              </a:prstGeom>
              <a:blipFill rotWithShape="1">
                <a:blip r:embed="rId2"/>
                <a:stretch>
                  <a:fillRect l="-753" t="-464" r="-564" b="-557"/>
                </a:stretch>
              </a:blipFill>
            </p:spPr>
            <p:txBody>
              <a:bodyPr/>
              <a:lstStyle/>
              <a:p>
                <a:r>
                  <a:rPr lang="en-US">
                    <a:noFill/>
                  </a:rPr>
                  <a:t> </a:t>
                </a:r>
              </a:p>
            </p:txBody>
          </p:sp>
        </mc:Fallback>
      </mc:AlternateContent>
      <p:pic>
        <p:nvPicPr>
          <p:cNvPr id="5" name="table"/>
          <p:cNvPicPr>
            <a:picLocks noChangeAspect="1"/>
          </p:cNvPicPr>
          <p:nvPr/>
        </p:nvPicPr>
        <p:blipFill>
          <a:blip r:embed="rId3"/>
          <a:stretch>
            <a:fillRect/>
          </a:stretch>
        </p:blipFill>
        <p:spPr>
          <a:xfrm>
            <a:off x="6811938" y="2387402"/>
            <a:ext cx="7351447" cy="219456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2138" y="4581962"/>
            <a:ext cx="4840238" cy="301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99581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5158" y="3107482"/>
            <a:ext cx="6841672" cy="677108"/>
          </a:xfrm>
        </p:spPr>
        <p:txBody>
          <a:bodyPr/>
          <a:lstStyle/>
          <a:p>
            <a:r>
              <a:rPr lang="en-US" dirty="0"/>
              <a:t>Thank You</a:t>
            </a:r>
            <a:br>
              <a:rPr lang="en-US" dirty="0"/>
            </a:br>
            <a:r>
              <a:rPr lang="en-US" sz="2400" b="1" dirty="0"/>
              <a:t/>
            </a:r>
            <a:br>
              <a:rPr lang="en-US" sz="2400" b="1" dirty="0"/>
            </a:br>
            <a:endParaRPr lang="en-US" b="1" dirty="0"/>
          </a:p>
        </p:txBody>
      </p:sp>
    </p:spTree>
    <p:extLst>
      <p:ext uri="{BB962C8B-B14F-4D97-AF65-F5344CB8AC3E}">
        <p14:creationId xmlns:p14="http://schemas.microsoft.com/office/powerpoint/2010/main" val="366333046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4</a:t>
            </a:fld>
            <a:endParaRPr lang="en-US" dirty="0"/>
          </a:p>
        </p:txBody>
      </p:sp>
      <p:sp>
        <p:nvSpPr>
          <p:cNvPr id="3" name="Title 2"/>
          <p:cNvSpPr>
            <a:spLocks noGrp="1"/>
          </p:cNvSpPr>
          <p:nvPr>
            <p:ph type="title"/>
          </p:nvPr>
        </p:nvSpPr>
        <p:spPr/>
        <p:txBody>
          <a:bodyPr/>
          <a:lstStyle/>
          <a:p>
            <a:r>
              <a:rPr lang="en-US" b="1" dirty="0" smtClean="0"/>
              <a:t>Definition</a:t>
            </a:r>
            <a:endParaRPr lang="en-US" b="1" dirty="0"/>
          </a:p>
        </p:txBody>
      </p:sp>
      <p:sp>
        <p:nvSpPr>
          <p:cNvPr id="4" name="Content Placeholder 2"/>
          <p:cNvSpPr txBox="1">
            <a:spLocks/>
          </p:cNvSpPr>
          <p:nvPr/>
        </p:nvSpPr>
        <p:spPr>
          <a:xfrm>
            <a:off x="475233" y="1221878"/>
            <a:ext cx="13715429" cy="6120432"/>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a:lnSpc>
                <a:spcPct val="150000"/>
              </a:lnSpc>
              <a:spcBef>
                <a:spcPts val="1600"/>
              </a:spcBef>
            </a:pPr>
            <a:r>
              <a:rPr lang="en-IN" sz="1800" b="1" i="1" dirty="0" smtClean="0"/>
              <a:t>Experiment</a:t>
            </a:r>
            <a:r>
              <a:rPr lang="en-IN" sz="1800" b="1" i="1" dirty="0"/>
              <a:t>: </a:t>
            </a:r>
            <a:r>
              <a:rPr lang="en-IN" sz="1800" dirty="0"/>
              <a:t>A process that produces well defined outcomes</a:t>
            </a:r>
            <a:r>
              <a:rPr lang="en-IN" sz="1800" dirty="0" smtClean="0"/>
              <a:t>. </a:t>
            </a:r>
          </a:p>
          <a:p>
            <a:pPr lvl="1">
              <a:lnSpc>
                <a:spcPct val="150000"/>
              </a:lnSpc>
              <a:spcBef>
                <a:spcPts val="1600"/>
              </a:spcBef>
            </a:pPr>
            <a:r>
              <a:rPr lang="en-IN" sz="1400" dirty="0" err="1" smtClean="0"/>
              <a:t>Eg</a:t>
            </a:r>
            <a:r>
              <a:rPr lang="en-IN" sz="1400" dirty="0" smtClean="0"/>
              <a:t>. Tossing a Coin is an experiment or tossing 4 coins is an experiment</a:t>
            </a:r>
            <a:endParaRPr lang="en-IN" sz="1400" dirty="0"/>
          </a:p>
          <a:p>
            <a:pPr>
              <a:lnSpc>
                <a:spcPct val="150000"/>
              </a:lnSpc>
              <a:spcBef>
                <a:spcPts val="1600"/>
              </a:spcBef>
            </a:pPr>
            <a:r>
              <a:rPr lang="en-IN" sz="1800" b="1" i="1" dirty="0"/>
              <a:t>Outcome: </a:t>
            </a:r>
            <a:r>
              <a:rPr lang="en-IN" sz="1800" dirty="0"/>
              <a:t>Each one of many results that an experiment produces. We can not predict the outcome without actually conducting the experiment</a:t>
            </a:r>
            <a:r>
              <a:rPr lang="en-IN" sz="1800" dirty="0" smtClean="0"/>
              <a:t>.</a:t>
            </a:r>
          </a:p>
          <a:p>
            <a:pPr lvl="1">
              <a:lnSpc>
                <a:spcPct val="150000"/>
              </a:lnSpc>
              <a:spcBef>
                <a:spcPts val="1600"/>
              </a:spcBef>
            </a:pPr>
            <a:r>
              <a:rPr lang="en-IN" sz="1400" dirty="0" err="1" smtClean="0"/>
              <a:t>Eg</a:t>
            </a:r>
            <a:r>
              <a:rPr lang="en-IN" sz="1400" dirty="0" smtClean="0"/>
              <a:t>. Toss a coin, possible outcomes are head or tail , rolling a dice – 1,2,3,4,5,6</a:t>
            </a:r>
            <a:endParaRPr lang="en-IN" sz="1800" b="1" i="1" dirty="0" smtClean="0"/>
          </a:p>
          <a:p>
            <a:pPr>
              <a:lnSpc>
                <a:spcPct val="150000"/>
              </a:lnSpc>
              <a:spcBef>
                <a:spcPts val="1600"/>
              </a:spcBef>
            </a:pPr>
            <a:r>
              <a:rPr lang="en-IN" sz="1800" b="1" i="1" dirty="0" smtClean="0"/>
              <a:t>Event : </a:t>
            </a:r>
            <a:r>
              <a:rPr lang="en-IN" sz="1800" i="1" dirty="0" smtClean="0"/>
              <a:t>A single result of an experiment</a:t>
            </a:r>
          </a:p>
          <a:p>
            <a:pPr lvl="1">
              <a:lnSpc>
                <a:spcPct val="150000"/>
              </a:lnSpc>
              <a:spcBef>
                <a:spcPts val="1600"/>
              </a:spcBef>
            </a:pPr>
            <a:r>
              <a:rPr lang="en-IN" sz="1400" dirty="0" err="1" smtClean="0"/>
              <a:t>Eg</a:t>
            </a:r>
            <a:r>
              <a:rPr lang="en-IN" sz="1400" dirty="0" smtClean="0"/>
              <a:t>. Getting Tail  when tossing a </a:t>
            </a:r>
            <a:r>
              <a:rPr lang="en-IN" sz="1400" dirty="0" err="1" smtClean="0"/>
              <a:t>coing</a:t>
            </a:r>
            <a:r>
              <a:rPr lang="en-IN" sz="1400" dirty="0" smtClean="0"/>
              <a:t> or getting no. 5 while rolling a dies</a:t>
            </a:r>
            <a:endParaRPr lang="en-IN" sz="1400" dirty="0"/>
          </a:p>
          <a:p>
            <a:pPr>
              <a:lnSpc>
                <a:spcPct val="150000"/>
              </a:lnSpc>
              <a:spcBef>
                <a:spcPts val="1600"/>
              </a:spcBef>
            </a:pPr>
            <a:r>
              <a:rPr lang="en-IN" sz="1800" b="1" i="1" dirty="0" smtClean="0"/>
              <a:t>Trial: </a:t>
            </a:r>
            <a:r>
              <a:rPr lang="en-IN" sz="1800" dirty="0" smtClean="0"/>
              <a:t>A single repetition of experiment in which only one outcome is possible.</a:t>
            </a:r>
          </a:p>
          <a:p>
            <a:pPr lvl="1">
              <a:lnSpc>
                <a:spcPct val="150000"/>
              </a:lnSpc>
              <a:spcBef>
                <a:spcPts val="1600"/>
              </a:spcBef>
            </a:pPr>
            <a:r>
              <a:rPr lang="en-IN" sz="1400" dirty="0" err="1" smtClean="0"/>
              <a:t>Eg</a:t>
            </a:r>
            <a:r>
              <a:rPr lang="en-IN" sz="1400" dirty="0" smtClean="0"/>
              <a:t>. Tossing 2 coins, each coin in an experiment is a trial</a:t>
            </a:r>
            <a:endParaRPr lang="en-IN" sz="1400" dirty="0"/>
          </a:p>
          <a:p>
            <a:pPr>
              <a:lnSpc>
                <a:spcPct val="150000"/>
              </a:lnSpc>
              <a:spcBef>
                <a:spcPts val="1600"/>
              </a:spcBef>
            </a:pPr>
            <a:r>
              <a:rPr lang="en-IN" sz="1800" b="1" i="1" dirty="0"/>
              <a:t>Sample Space: </a:t>
            </a:r>
            <a:r>
              <a:rPr lang="en-IN" sz="1800" dirty="0"/>
              <a:t>Set of all experimental outcomes. An outcome is also called sample point or element of sample space</a:t>
            </a:r>
            <a:r>
              <a:rPr lang="en-IN" sz="1800" dirty="0" smtClean="0"/>
              <a:t>.</a:t>
            </a:r>
          </a:p>
          <a:p>
            <a:pPr lvl="1">
              <a:lnSpc>
                <a:spcPct val="150000"/>
              </a:lnSpc>
              <a:spcBef>
                <a:spcPts val="1600"/>
              </a:spcBef>
            </a:pPr>
            <a:r>
              <a:rPr lang="en-IN" sz="1400" dirty="0" err="1" smtClean="0"/>
              <a:t>Eg</a:t>
            </a:r>
            <a:r>
              <a:rPr lang="en-IN" sz="1400" dirty="0" smtClean="0"/>
              <a:t>. Toss one </a:t>
            </a:r>
            <a:r>
              <a:rPr lang="en-IN" sz="1400" dirty="0" err="1" smtClean="0"/>
              <a:t>coing</a:t>
            </a:r>
            <a:r>
              <a:rPr lang="en-IN" sz="1400" dirty="0" smtClean="0"/>
              <a:t>, and its sample space is {H,T}  , Toss 2 coins, - all possible outcomes are {HH,HT,TH,TT}</a:t>
            </a:r>
            <a:endParaRPr lang="en-IN" sz="1400" dirty="0"/>
          </a:p>
          <a:p>
            <a:pPr>
              <a:lnSpc>
                <a:spcPct val="150000"/>
              </a:lnSpc>
              <a:spcBef>
                <a:spcPts val="1600"/>
              </a:spcBef>
            </a:pPr>
            <a:endParaRPr lang="en-IN" sz="1800" dirty="0"/>
          </a:p>
          <a:p>
            <a:pPr>
              <a:lnSpc>
                <a:spcPct val="150000"/>
              </a:lnSpc>
              <a:spcBef>
                <a:spcPts val="1600"/>
              </a:spcBef>
            </a:pPr>
            <a:endParaRPr lang="en-IN" sz="1800" dirty="0"/>
          </a:p>
        </p:txBody>
      </p:sp>
    </p:spTree>
    <p:extLst>
      <p:ext uri="{BB962C8B-B14F-4D97-AF65-F5344CB8AC3E}">
        <p14:creationId xmlns:p14="http://schemas.microsoft.com/office/powerpoint/2010/main" val="167837788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5</a:t>
            </a:fld>
            <a:endParaRPr lang="en-US" dirty="0"/>
          </a:p>
        </p:txBody>
      </p:sp>
      <p:sp>
        <p:nvSpPr>
          <p:cNvPr id="3" name="Title 2"/>
          <p:cNvSpPr>
            <a:spLocks noGrp="1"/>
          </p:cNvSpPr>
          <p:nvPr>
            <p:ph type="title"/>
          </p:nvPr>
        </p:nvSpPr>
        <p:spPr/>
        <p:txBody>
          <a:bodyPr/>
          <a:lstStyle/>
          <a:p>
            <a:r>
              <a:rPr lang="en-US" dirty="0" smtClean="0"/>
              <a:t>Example 1</a:t>
            </a:r>
            <a:endParaRPr lang="en-US" dirty="0"/>
          </a:p>
        </p:txBody>
      </p:sp>
      <p:sp>
        <p:nvSpPr>
          <p:cNvPr id="4" name="TextBox 3"/>
          <p:cNvSpPr txBox="1"/>
          <p:nvPr/>
        </p:nvSpPr>
        <p:spPr>
          <a:xfrm>
            <a:off x="619250" y="1235274"/>
            <a:ext cx="12385376" cy="6971139"/>
          </a:xfrm>
          <a:prstGeom prst="rect">
            <a:avLst/>
          </a:prstGeom>
          <a:noFill/>
        </p:spPr>
        <p:txBody>
          <a:bodyPr wrap="square" rtlCol="0">
            <a:spAutoFit/>
          </a:bodyPr>
          <a:lstStyle/>
          <a:p>
            <a:pPr>
              <a:lnSpc>
                <a:spcPct val="150000"/>
              </a:lnSpc>
            </a:pPr>
            <a:r>
              <a:rPr lang="en-US" sz="2400" b="1" dirty="0" smtClean="0"/>
              <a:t>Jerry wants to see how many times a doubles comes up while rolling 2 dices</a:t>
            </a:r>
          </a:p>
          <a:p>
            <a:pPr>
              <a:lnSpc>
                <a:spcPct val="150000"/>
              </a:lnSpc>
            </a:pPr>
            <a:endParaRPr lang="en-US" sz="2400" i="1" dirty="0"/>
          </a:p>
          <a:p>
            <a:pPr>
              <a:lnSpc>
                <a:spcPct val="150000"/>
              </a:lnSpc>
            </a:pPr>
            <a:r>
              <a:rPr lang="en-US" sz="2400" i="1" dirty="0" smtClean="0"/>
              <a:t>Solution :</a:t>
            </a:r>
          </a:p>
          <a:p>
            <a:pPr>
              <a:lnSpc>
                <a:spcPct val="150000"/>
              </a:lnSpc>
            </a:pPr>
            <a:endParaRPr lang="en-US" sz="2400" dirty="0" smtClean="0"/>
          </a:p>
          <a:p>
            <a:pPr>
              <a:lnSpc>
                <a:spcPct val="150000"/>
              </a:lnSpc>
            </a:pPr>
            <a:r>
              <a:rPr lang="en-US" sz="2400" b="1" dirty="0" smtClean="0"/>
              <a:t>Experiment</a:t>
            </a:r>
            <a:r>
              <a:rPr lang="en-US" sz="2400" dirty="0" smtClean="0"/>
              <a:t> 		: 	Rolling a dice</a:t>
            </a:r>
          </a:p>
          <a:p>
            <a:pPr>
              <a:lnSpc>
                <a:spcPct val="150000"/>
              </a:lnSpc>
            </a:pPr>
            <a:r>
              <a:rPr lang="en-US" sz="2400" b="1" dirty="0" smtClean="0"/>
              <a:t>Outcome</a:t>
            </a:r>
            <a:r>
              <a:rPr lang="en-US" sz="2400" dirty="0" smtClean="0"/>
              <a:t> 		: 	{1,1} {1,2} {1,3} … {6,4} {6,5} { 6,6}   # 6*6 = 36 					outcomes</a:t>
            </a:r>
          </a:p>
          <a:p>
            <a:pPr>
              <a:lnSpc>
                <a:spcPct val="150000"/>
              </a:lnSpc>
            </a:pPr>
            <a:r>
              <a:rPr lang="en-US" sz="2400" b="1" dirty="0" smtClean="0"/>
              <a:t>Event</a:t>
            </a:r>
            <a:r>
              <a:rPr lang="en-US" sz="2400" dirty="0" smtClean="0"/>
              <a:t>  			: 	Jerry is looking for is double : </a:t>
            </a:r>
          </a:p>
          <a:p>
            <a:pPr>
              <a:lnSpc>
                <a:spcPct val="150000"/>
              </a:lnSpc>
            </a:pPr>
            <a:r>
              <a:rPr lang="en-US" sz="2400" dirty="0"/>
              <a:t>	</a:t>
            </a:r>
            <a:r>
              <a:rPr lang="en-US" sz="2400" dirty="0" smtClean="0"/>
              <a:t>			{1,1} {2,2} {3,3} {4,4} {5,5} {6,6}</a:t>
            </a:r>
          </a:p>
          <a:p>
            <a:pPr>
              <a:lnSpc>
                <a:spcPct val="150000"/>
              </a:lnSpc>
            </a:pPr>
            <a:r>
              <a:rPr lang="en-US" sz="2400" b="1" dirty="0" smtClean="0"/>
              <a:t>Trail			</a:t>
            </a:r>
            <a:r>
              <a:rPr lang="en-US" sz="2400" dirty="0" smtClean="0"/>
              <a:t>: 	Dice is rolled only once, so trail is 1</a:t>
            </a:r>
          </a:p>
          <a:p>
            <a:pPr>
              <a:lnSpc>
                <a:spcPct val="150000"/>
              </a:lnSpc>
            </a:pPr>
            <a:r>
              <a:rPr lang="en-US" sz="2400" b="1" dirty="0" smtClean="0"/>
              <a:t>Sample space 		:	</a:t>
            </a:r>
            <a:r>
              <a:rPr lang="en-US" sz="2400" dirty="0" smtClean="0"/>
              <a:t>all possible outcomes, so its 36</a:t>
            </a:r>
          </a:p>
          <a:p>
            <a:pPr>
              <a:lnSpc>
                <a:spcPct val="150000"/>
              </a:lnSpc>
            </a:pPr>
            <a:endParaRPr lang="en-US" sz="2400" dirty="0"/>
          </a:p>
        </p:txBody>
      </p:sp>
    </p:spTree>
    <p:extLst>
      <p:ext uri="{BB962C8B-B14F-4D97-AF65-F5344CB8AC3E}">
        <p14:creationId xmlns:p14="http://schemas.microsoft.com/office/powerpoint/2010/main" val="2662705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6</a:t>
            </a:fld>
            <a:endParaRPr lang="en-US" dirty="0"/>
          </a:p>
        </p:txBody>
      </p:sp>
      <p:sp>
        <p:nvSpPr>
          <p:cNvPr id="3" name="Title 2"/>
          <p:cNvSpPr>
            <a:spLocks noGrp="1"/>
          </p:cNvSpPr>
          <p:nvPr>
            <p:ph type="title"/>
          </p:nvPr>
        </p:nvSpPr>
        <p:spPr/>
        <p:txBody>
          <a:bodyPr/>
          <a:lstStyle/>
          <a:p>
            <a:r>
              <a:rPr lang="en-US" dirty="0" smtClean="0"/>
              <a:t>How to compute Probability</a:t>
            </a:r>
            <a:endParaRPr lang="en-US" dirty="0"/>
          </a:p>
        </p:txBody>
      </p:sp>
      <p:sp>
        <p:nvSpPr>
          <p:cNvPr id="4" name="TextBox 3"/>
          <p:cNvSpPr txBox="1"/>
          <p:nvPr/>
        </p:nvSpPr>
        <p:spPr>
          <a:xfrm>
            <a:off x="619250" y="1523306"/>
            <a:ext cx="9937104" cy="3939540"/>
          </a:xfrm>
          <a:prstGeom prst="rect">
            <a:avLst/>
          </a:prstGeom>
          <a:noFill/>
        </p:spPr>
        <p:txBody>
          <a:bodyPr wrap="square" rtlCol="0">
            <a:spAutoFit/>
          </a:bodyPr>
          <a:lstStyle/>
          <a:p>
            <a:pPr>
              <a:lnSpc>
                <a:spcPct val="200000"/>
              </a:lnSpc>
            </a:pPr>
            <a:r>
              <a:rPr lang="en-US" sz="2800" dirty="0">
                <a:latin typeface="Calibri" pitchFamily="34" charset="0"/>
              </a:rPr>
              <a:t>The probability that the experiment results in a successful outcome (S) is:</a:t>
            </a:r>
          </a:p>
          <a:p>
            <a:pPr>
              <a:lnSpc>
                <a:spcPct val="200000"/>
              </a:lnSpc>
            </a:pPr>
            <a:r>
              <a:rPr lang="en-US" sz="2800" b="1" dirty="0">
                <a:latin typeface="Calibri" pitchFamily="34" charset="0"/>
              </a:rPr>
              <a:t>P(S) = ( Number of successful outcomes ) / ( Total number of equally likely outcomes ) = r / n</a:t>
            </a:r>
          </a:p>
          <a:p>
            <a:endParaRPr lang="en-US" dirty="0"/>
          </a:p>
        </p:txBody>
      </p:sp>
    </p:spTree>
    <p:extLst>
      <p:ext uri="{BB962C8B-B14F-4D97-AF65-F5344CB8AC3E}">
        <p14:creationId xmlns:p14="http://schemas.microsoft.com/office/powerpoint/2010/main" val="309116957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7</a:t>
            </a:fld>
            <a:endParaRPr lang="en-US" dirty="0"/>
          </a:p>
        </p:txBody>
      </p:sp>
      <p:sp>
        <p:nvSpPr>
          <p:cNvPr id="3" name="Title 2"/>
          <p:cNvSpPr>
            <a:spLocks noGrp="1"/>
          </p:cNvSpPr>
          <p:nvPr>
            <p:ph type="title"/>
          </p:nvPr>
        </p:nvSpPr>
        <p:spPr/>
        <p:txBody>
          <a:bodyPr/>
          <a:lstStyle/>
          <a:p>
            <a:r>
              <a:rPr lang="en-US" dirty="0" smtClean="0"/>
              <a:t>Example 1</a:t>
            </a:r>
            <a:endParaRPr lang="en-US" dirty="0"/>
          </a:p>
        </p:txBody>
      </p:sp>
      <p:sp>
        <p:nvSpPr>
          <p:cNvPr id="4" name="TextBox 3"/>
          <p:cNvSpPr txBox="1"/>
          <p:nvPr/>
        </p:nvSpPr>
        <p:spPr>
          <a:xfrm>
            <a:off x="691258" y="1523306"/>
            <a:ext cx="11089232" cy="4893647"/>
          </a:xfrm>
          <a:prstGeom prst="rect">
            <a:avLst/>
          </a:prstGeom>
          <a:noFill/>
        </p:spPr>
        <p:txBody>
          <a:bodyPr wrap="square" rtlCol="0">
            <a:spAutoFit/>
          </a:bodyPr>
          <a:lstStyle/>
          <a:p>
            <a:pPr>
              <a:lnSpc>
                <a:spcPct val="150000"/>
              </a:lnSpc>
            </a:pPr>
            <a:r>
              <a:rPr lang="en-US" dirty="0"/>
              <a:t>A coin is tossed three times. What is the probability that it lands on heads </a:t>
            </a:r>
            <a:r>
              <a:rPr lang="en-US" i="1" dirty="0"/>
              <a:t>exactly</a:t>
            </a:r>
            <a:r>
              <a:rPr lang="en-US" dirty="0"/>
              <a:t> one time</a:t>
            </a:r>
            <a:r>
              <a:rPr lang="en-US" dirty="0" smtClean="0"/>
              <a:t>?</a:t>
            </a:r>
          </a:p>
          <a:p>
            <a:pPr>
              <a:lnSpc>
                <a:spcPct val="150000"/>
              </a:lnSpc>
            </a:pPr>
            <a:endParaRPr lang="en-US" dirty="0"/>
          </a:p>
          <a:p>
            <a:pPr>
              <a:lnSpc>
                <a:spcPct val="150000"/>
              </a:lnSpc>
            </a:pPr>
            <a:r>
              <a:rPr lang="pt-BR" dirty="0"/>
              <a:t>(A) 0.125 </a:t>
            </a:r>
            <a:br>
              <a:rPr lang="pt-BR" dirty="0"/>
            </a:br>
            <a:r>
              <a:rPr lang="pt-BR" dirty="0"/>
              <a:t>(B) 0.250 </a:t>
            </a:r>
            <a:br>
              <a:rPr lang="pt-BR" dirty="0"/>
            </a:br>
            <a:r>
              <a:rPr lang="pt-BR" dirty="0"/>
              <a:t>(C) 0.333 </a:t>
            </a:r>
            <a:br>
              <a:rPr lang="pt-BR" dirty="0"/>
            </a:br>
            <a:r>
              <a:rPr lang="pt-BR" dirty="0"/>
              <a:t>(D) 0.375 </a:t>
            </a:r>
            <a:br>
              <a:rPr lang="pt-BR" dirty="0"/>
            </a:br>
            <a:r>
              <a:rPr lang="pt-BR" dirty="0"/>
              <a:t>(E) 0.500</a:t>
            </a:r>
            <a:endParaRPr lang="en-US" dirty="0"/>
          </a:p>
        </p:txBody>
      </p:sp>
    </p:spTree>
    <p:extLst>
      <p:ext uri="{BB962C8B-B14F-4D97-AF65-F5344CB8AC3E}">
        <p14:creationId xmlns:p14="http://schemas.microsoft.com/office/powerpoint/2010/main" val="128665417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8</a:t>
            </a:fld>
            <a:endParaRPr lang="en-US" dirty="0"/>
          </a:p>
        </p:txBody>
      </p:sp>
      <p:sp>
        <p:nvSpPr>
          <p:cNvPr id="3" name="Title 2"/>
          <p:cNvSpPr>
            <a:spLocks noGrp="1"/>
          </p:cNvSpPr>
          <p:nvPr>
            <p:ph type="title"/>
          </p:nvPr>
        </p:nvSpPr>
        <p:spPr/>
        <p:txBody>
          <a:bodyPr/>
          <a:lstStyle/>
          <a:p>
            <a:r>
              <a:rPr lang="en-US" dirty="0" smtClean="0"/>
              <a:t>Example 1 : solution</a:t>
            </a:r>
            <a:endParaRPr lang="en-US" dirty="0"/>
          </a:p>
        </p:txBody>
      </p:sp>
      <p:sp>
        <p:nvSpPr>
          <p:cNvPr id="4" name="TextBox 3"/>
          <p:cNvSpPr txBox="1"/>
          <p:nvPr/>
        </p:nvSpPr>
        <p:spPr>
          <a:xfrm>
            <a:off x="763266" y="1595314"/>
            <a:ext cx="11305256" cy="4893647"/>
          </a:xfrm>
          <a:prstGeom prst="rect">
            <a:avLst/>
          </a:prstGeom>
          <a:noFill/>
        </p:spPr>
        <p:txBody>
          <a:bodyPr wrap="square" rtlCol="0">
            <a:spAutoFit/>
          </a:bodyPr>
          <a:lstStyle/>
          <a:p>
            <a:r>
              <a:rPr lang="en-US" dirty="0"/>
              <a:t>A coin is tossed three times. What is the probability that it lands on heads </a:t>
            </a:r>
            <a:r>
              <a:rPr lang="en-US" i="1" dirty="0"/>
              <a:t>exactly</a:t>
            </a:r>
            <a:r>
              <a:rPr lang="en-US" dirty="0"/>
              <a:t> one time</a:t>
            </a:r>
            <a:r>
              <a:rPr lang="en-US" dirty="0" smtClean="0"/>
              <a:t>?</a:t>
            </a:r>
          </a:p>
          <a:p>
            <a:endParaRPr lang="en-US" dirty="0"/>
          </a:p>
          <a:p>
            <a:r>
              <a:rPr lang="en-US" dirty="0" smtClean="0"/>
              <a:t>Solution :</a:t>
            </a:r>
          </a:p>
          <a:p>
            <a:endParaRPr lang="en-US" dirty="0"/>
          </a:p>
          <a:p>
            <a:r>
              <a:rPr lang="en-US" dirty="0" smtClean="0"/>
              <a:t>Combination 	: 8:	HHH</a:t>
            </a:r>
            <a:r>
              <a:rPr lang="en-US" dirty="0"/>
              <a:t>, HHT, HTH, THH, HTT, THT, TTH, and </a:t>
            </a:r>
            <a:r>
              <a:rPr lang="en-US" dirty="0" smtClean="0"/>
              <a:t>TTT</a:t>
            </a:r>
          </a:p>
          <a:p>
            <a:r>
              <a:rPr lang="en-US" dirty="0" smtClean="0"/>
              <a:t>Exactly one head 	:3:	</a:t>
            </a:r>
            <a:r>
              <a:rPr lang="en-US" dirty="0"/>
              <a:t> TTH</a:t>
            </a:r>
            <a:r>
              <a:rPr lang="en-US" dirty="0" smtClean="0"/>
              <a:t>, 	</a:t>
            </a:r>
            <a:r>
              <a:rPr lang="en-US" dirty="0"/>
              <a:t> </a:t>
            </a:r>
            <a:r>
              <a:rPr lang="en-US" dirty="0" smtClean="0"/>
              <a:t>THT ,</a:t>
            </a:r>
            <a:r>
              <a:rPr lang="en-US" dirty="0"/>
              <a:t> </a:t>
            </a:r>
            <a:r>
              <a:rPr lang="en-US" dirty="0" smtClean="0"/>
              <a:t>HTT</a:t>
            </a:r>
          </a:p>
          <a:p>
            <a:endParaRPr lang="en-US" dirty="0"/>
          </a:p>
          <a:p>
            <a:r>
              <a:rPr lang="en-US" dirty="0" smtClean="0"/>
              <a:t>probability </a:t>
            </a:r>
            <a:r>
              <a:rPr lang="en-US" dirty="0"/>
              <a:t>that three flips of a coin will produce </a:t>
            </a:r>
            <a:r>
              <a:rPr lang="en-US" i="1" dirty="0"/>
              <a:t>exactly</a:t>
            </a:r>
            <a:r>
              <a:rPr lang="en-US" dirty="0"/>
              <a:t> one head is </a:t>
            </a:r>
            <a:r>
              <a:rPr lang="en-US" dirty="0" smtClean="0"/>
              <a:t>3</a:t>
            </a:r>
          </a:p>
          <a:p>
            <a:endParaRPr lang="en-US" dirty="0"/>
          </a:p>
          <a:p>
            <a:r>
              <a:rPr lang="en-US" dirty="0" smtClean="0"/>
              <a:t>=3/8 </a:t>
            </a:r>
          </a:p>
          <a:p>
            <a:r>
              <a:rPr lang="en-US" b="1" dirty="0"/>
              <a:t>=</a:t>
            </a:r>
            <a:r>
              <a:rPr lang="en-US" b="1" dirty="0" smtClean="0"/>
              <a:t>0.375</a:t>
            </a:r>
            <a:r>
              <a:rPr lang="en-US" b="1" dirty="0"/>
              <a:t>.</a:t>
            </a:r>
          </a:p>
        </p:txBody>
      </p:sp>
    </p:spTree>
    <p:extLst>
      <p:ext uri="{BB962C8B-B14F-4D97-AF65-F5344CB8AC3E}">
        <p14:creationId xmlns:p14="http://schemas.microsoft.com/office/powerpoint/2010/main" val="313561854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9</a:t>
            </a:fld>
            <a:endParaRPr lang="en-US" dirty="0"/>
          </a:p>
        </p:txBody>
      </p:sp>
      <p:sp>
        <p:nvSpPr>
          <p:cNvPr id="3" name="Title 2"/>
          <p:cNvSpPr>
            <a:spLocks noGrp="1"/>
          </p:cNvSpPr>
          <p:nvPr>
            <p:ph type="title"/>
          </p:nvPr>
        </p:nvSpPr>
        <p:spPr/>
        <p:txBody>
          <a:bodyPr/>
          <a:lstStyle/>
          <a:p>
            <a:r>
              <a:rPr lang="en-US" dirty="0"/>
              <a:t>Assigning Probabilities</a:t>
            </a:r>
          </a:p>
        </p:txBody>
      </p:sp>
      <p:sp>
        <p:nvSpPr>
          <p:cNvPr id="4" name="Rectangle 3"/>
          <p:cNvSpPr/>
          <p:nvPr/>
        </p:nvSpPr>
        <p:spPr>
          <a:xfrm>
            <a:off x="619250" y="1021646"/>
            <a:ext cx="11593288" cy="4824847"/>
          </a:xfrm>
          <a:prstGeom prst="rect">
            <a:avLst/>
          </a:prstGeom>
        </p:spPr>
        <p:txBody>
          <a:bodyPr wrap="square">
            <a:spAutoFit/>
          </a:bodyPr>
          <a:lstStyle/>
          <a:p>
            <a:pPr>
              <a:lnSpc>
                <a:spcPct val="150000"/>
              </a:lnSpc>
              <a:spcAft>
                <a:spcPts val="2400"/>
              </a:spcAft>
            </a:pPr>
            <a:r>
              <a:rPr lang="en-US" sz="2400" b="1" dirty="0"/>
              <a:t>Basic requirements  for assigning probabilities</a:t>
            </a:r>
          </a:p>
          <a:p>
            <a:pPr marL="692150" indent="-290513">
              <a:lnSpc>
                <a:spcPct val="150000"/>
              </a:lnSpc>
              <a:spcAft>
                <a:spcPts val="1200"/>
              </a:spcAft>
              <a:buFont typeface="+mj-lt"/>
              <a:buAutoNum type="arabicPeriod"/>
            </a:pPr>
            <a:r>
              <a:rPr lang="en-US" sz="2400" dirty="0"/>
              <a:t>The probability assigned to each outcome must be between 0 and 1 inclusive. Mathematically if </a:t>
            </a:r>
            <a:r>
              <a:rPr lang="en-US" sz="2400" dirty="0" err="1"/>
              <a:t>E</a:t>
            </a:r>
            <a:r>
              <a:rPr lang="en-US" sz="2400" baseline="-25000" dirty="0" err="1"/>
              <a:t>i</a:t>
            </a:r>
            <a:r>
              <a:rPr lang="en-US" sz="2400" dirty="0"/>
              <a:t> is the </a:t>
            </a:r>
            <a:r>
              <a:rPr lang="en-US" sz="2400" dirty="0" err="1"/>
              <a:t>i</a:t>
            </a:r>
            <a:r>
              <a:rPr lang="en-US" sz="2400" baseline="30000" dirty="0" err="1"/>
              <a:t>th</a:t>
            </a:r>
            <a:r>
              <a:rPr lang="en-US" sz="2400" dirty="0"/>
              <a:t> experimental outcome and P(</a:t>
            </a:r>
            <a:r>
              <a:rPr lang="en-US" sz="2400" dirty="0" err="1"/>
              <a:t>E</a:t>
            </a:r>
            <a:r>
              <a:rPr lang="en-US" sz="2400" baseline="-25000" dirty="0" err="1"/>
              <a:t>i</a:t>
            </a:r>
            <a:r>
              <a:rPr lang="en-US" sz="2400" dirty="0"/>
              <a:t>)  then</a:t>
            </a:r>
          </a:p>
          <a:p>
            <a:pPr marL="1662113" lvl="1">
              <a:lnSpc>
                <a:spcPct val="150000"/>
              </a:lnSpc>
              <a:spcAft>
                <a:spcPts val="2400"/>
              </a:spcAft>
            </a:pPr>
            <a:r>
              <a:rPr lang="en-US" sz="2400" dirty="0"/>
              <a:t>0 ≤ P(</a:t>
            </a:r>
            <a:r>
              <a:rPr lang="en-US" sz="2400" dirty="0" err="1"/>
              <a:t>E</a:t>
            </a:r>
            <a:r>
              <a:rPr lang="en-US" sz="2400" baseline="-25000" dirty="0" err="1"/>
              <a:t>i</a:t>
            </a:r>
            <a:r>
              <a:rPr lang="en-US" sz="2400" dirty="0"/>
              <a:t>) ≤ 1 for all </a:t>
            </a:r>
            <a:r>
              <a:rPr lang="en-US" sz="2400" dirty="0" err="1"/>
              <a:t>i</a:t>
            </a:r>
            <a:r>
              <a:rPr lang="en-US" sz="2400" dirty="0"/>
              <a:t>.</a:t>
            </a:r>
          </a:p>
          <a:p>
            <a:pPr marL="692150" indent="-290513">
              <a:lnSpc>
                <a:spcPct val="150000"/>
              </a:lnSpc>
              <a:spcAft>
                <a:spcPts val="1200"/>
              </a:spcAft>
              <a:buFont typeface="+mj-lt"/>
              <a:buAutoNum type="arabicPeriod"/>
            </a:pPr>
            <a:r>
              <a:rPr lang="en-US" sz="2400" dirty="0"/>
              <a:t>The sum of all probabilities for all the experimental outcomes must equal 1. If an experiment has n possible outcomes then</a:t>
            </a:r>
          </a:p>
          <a:p>
            <a:pPr marL="1662113" lvl="1">
              <a:lnSpc>
                <a:spcPct val="150000"/>
              </a:lnSpc>
              <a:spcAft>
                <a:spcPts val="1200"/>
              </a:spcAft>
            </a:pPr>
            <a:r>
              <a:rPr lang="en-US" sz="2400" dirty="0"/>
              <a:t> P(E</a:t>
            </a:r>
            <a:r>
              <a:rPr lang="en-US" sz="2400" baseline="-25000" dirty="0"/>
              <a:t>1</a:t>
            </a:r>
            <a:r>
              <a:rPr lang="en-US" sz="2400" dirty="0"/>
              <a:t>) + P(E</a:t>
            </a:r>
            <a:r>
              <a:rPr lang="en-US" sz="2400" baseline="-25000" dirty="0"/>
              <a:t>2</a:t>
            </a:r>
            <a:r>
              <a:rPr lang="en-US" sz="2400" dirty="0"/>
              <a:t>) + .... + P(E</a:t>
            </a:r>
            <a:r>
              <a:rPr lang="en-US" sz="2400" baseline="-25000" dirty="0"/>
              <a:t>n</a:t>
            </a:r>
            <a:r>
              <a:rPr lang="en-US" sz="2400" dirty="0"/>
              <a:t>) = 1</a:t>
            </a:r>
          </a:p>
        </p:txBody>
      </p:sp>
    </p:spTree>
    <p:extLst>
      <p:ext uri="{BB962C8B-B14F-4D97-AF65-F5344CB8AC3E}">
        <p14:creationId xmlns:p14="http://schemas.microsoft.com/office/powerpoint/2010/main" val="270998832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6957</TotalTime>
  <Words>1608</Words>
  <Application>Microsoft Office PowerPoint</Application>
  <PresentationFormat>Custom</PresentationFormat>
  <Paragraphs>273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Basic Probability</vt:lpstr>
      <vt:lpstr>What is Probability</vt:lpstr>
      <vt:lpstr>Applications</vt:lpstr>
      <vt:lpstr>Definition</vt:lpstr>
      <vt:lpstr>Example 1</vt:lpstr>
      <vt:lpstr>How to compute Probability</vt:lpstr>
      <vt:lpstr>Example 1</vt:lpstr>
      <vt:lpstr>Example 1 : solution</vt:lpstr>
      <vt:lpstr>Assigning Probabilities</vt:lpstr>
      <vt:lpstr>Definition and Notation</vt:lpstr>
      <vt:lpstr>Counting Rules</vt:lpstr>
      <vt:lpstr>Permutation Example 1</vt:lpstr>
      <vt:lpstr>Permutation Example 2</vt:lpstr>
      <vt:lpstr>Combination Example1</vt:lpstr>
      <vt:lpstr>Combination Example 2</vt:lpstr>
      <vt:lpstr>Rule of Subtraction</vt:lpstr>
      <vt:lpstr>Rule of Subtraction - Example</vt:lpstr>
      <vt:lpstr>Addition law of Probability</vt:lpstr>
      <vt:lpstr>Probability Example1</vt:lpstr>
      <vt:lpstr>Probability Example1</vt:lpstr>
      <vt:lpstr>Probability Example 2</vt:lpstr>
      <vt:lpstr>Probability Example2</vt:lpstr>
      <vt:lpstr>Probability Example3</vt:lpstr>
      <vt:lpstr>Probability Example – solution3</vt:lpstr>
      <vt:lpstr>Probability Example 4</vt:lpstr>
      <vt:lpstr>Probability Example 4</vt:lpstr>
      <vt:lpstr>Joint Probability</vt:lpstr>
      <vt:lpstr>Joint Probability Example</vt:lpstr>
      <vt:lpstr>Conditional Probability</vt:lpstr>
      <vt:lpstr>PowerPoint Presentation</vt:lpstr>
      <vt:lpstr>Baye’s Theorem</vt:lpstr>
      <vt:lpstr>Baye’s Theorem Application </vt:lpstr>
      <vt:lpstr>PowerPoint Presentation</vt:lpstr>
      <vt:lpstr>Baye’s Theorem Formula</vt:lpstr>
      <vt:lpstr>Baye’s Theorem – Solution for supplier problem</vt:lpstr>
      <vt:lpstr>Thank You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495</cp:revision>
  <dcterms:created xsi:type="dcterms:W3CDTF">2014-08-20T12:25:06Z</dcterms:created>
  <dcterms:modified xsi:type="dcterms:W3CDTF">2019-03-18T12:45:01Z</dcterms:modified>
</cp:coreProperties>
</file>