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02" r:id="rId2"/>
    <p:sldId id="445" r:id="rId3"/>
    <p:sldId id="459" r:id="rId4"/>
    <p:sldId id="458" r:id="rId5"/>
    <p:sldId id="446" r:id="rId6"/>
    <p:sldId id="455" r:id="rId7"/>
    <p:sldId id="457" r:id="rId8"/>
    <p:sldId id="456" r:id="rId9"/>
    <p:sldId id="447" r:id="rId10"/>
    <p:sldId id="448" r:id="rId11"/>
    <p:sldId id="470" r:id="rId12"/>
    <p:sldId id="471" r:id="rId13"/>
    <p:sldId id="454" r:id="rId14"/>
    <p:sldId id="395" r:id="rId15"/>
  </p:sldIdLst>
  <p:sldSz cx="14631988" cy="8231188"/>
  <p:notesSz cx="6858000" cy="9144000"/>
  <p:defaultTextStyle>
    <a:defPPr>
      <a:defRPr lang="en-US"/>
    </a:defPPr>
    <a:lvl1pPr marL="0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202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403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605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807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6008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9210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2411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5613" algn="l" defTabSz="13064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96">
          <p15:clr>
            <a:srgbClr val="A4A3A4"/>
          </p15:clr>
        </p15:guide>
        <p15:guide id="2" orient="horz" pos="1050">
          <p15:clr>
            <a:srgbClr val="A4A3A4"/>
          </p15:clr>
        </p15:guide>
        <p15:guide id="3" orient="horz" pos="5087">
          <p15:clr>
            <a:srgbClr val="A4A3A4"/>
          </p15:clr>
        </p15:guide>
        <p15:guide id="4" orient="horz" pos="324">
          <p15:clr>
            <a:srgbClr val="A4A3A4"/>
          </p15:clr>
        </p15:guide>
        <p15:guide id="5" orient="horz" pos="3454">
          <p15:clr>
            <a:srgbClr val="A4A3A4"/>
          </p15:clr>
        </p15:guide>
        <p15:guide id="6" orient="horz" pos="4225">
          <p15:clr>
            <a:srgbClr val="A4A3A4"/>
          </p15:clr>
        </p15:guide>
        <p15:guide id="7" orient="horz" pos="3182">
          <p15:clr>
            <a:srgbClr val="A4A3A4"/>
          </p15:clr>
        </p15:guide>
        <p15:guide id="8" orient="horz" pos="4316">
          <p15:clr>
            <a:srgbClr val="A4A3A4"/>
          </p15:clr>
        </p15:guide>
        <p15:guide id="9" pos="299">
          <p15:clr>
            <a:srgbClr val="A4A3A4"/>
          </p15:clr>
        </p15:guide>
        <p15:guide id="10" pos="8917">
          <p15:clr>
            <a:srgbClr val="A4A3A4"/>
          </p15:clr>
        </p15:guide>
        <p15:guide id="11" pos="4608">
          <p15:clr>
            <a:srgbClr val="A4A3A4"/>
          </p15:clr>
        </p15:guide>
        <p15:guide id="12" pos="4779">
          <p15:clr>
            <a:srgbClr val="A4A3A4"/>
          </p15:clr>
        </p15:guide>
        <p15:guide id="13" pos="3474">
          <p15:clr>
            <a:srgbClr val="A4A3A4"/>
          </p15:clr>
        </p15:guide>
        <p15:guide id="14" pos="442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E"/>
    <a:srgbClr val="F6ACA0"/>
    <a:srgbClr val="F49E90"/>
    <a:srgbClr val="F47264"/>
    <a:srgbClr val="F07F6C"/>
    <a:srgbClr val="FFFFFF"/>
    <a:srgbClr val="ED1B24"/>
    <a:srgbClr val="C79A09"/>
    <a:srgbClr val="7ABBEB"/>
    <a:srgbClr val="7A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486" autoAdjust="0"/>
  </p:normalViewPr>
  <p:slideViewPr>
    <p:cSldViewPr>
      <p:cViewPr varScale="1">
        <p:scale>
          <a:sx n="61" d="100"/>
          <a:sy n="61" d="100"/>
        </p:scale>
        <p:origin x="-462" y="-96"/>
      </p:cViewPr>
      <p:guideLst>
        <p:guide orient="horz" pos="596"/>
        <p:guide orient="horz" pos="1050"/>
        <p:guide orient="horz" pos="5087"/>
        <p:guide orient="horz" pos="324"/>
        <p:guide orient="horz" pos="3454"/>
        <p:guide orient="horz" pos="4225"/>
        <p:guide orient="horz" pos="3182"/>
        <p:guide orient="horz" pos="4316"/>
        <p:guide pos="299"/>
        <p:guide pos="8917"/>
        <p:guide pos="4608"/>
        <p:guide pos="4779"/>
        <p:guide pos="3474"/>
        <p:guide pos="44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C3D0C-4AB7-48D8-AB29-100C8C9E29CB}" type="datetimeFigureOut">
              <a:rPr lang="en-US" smtClean="0"/>
              <a:pPr/>
              <a:t>22-Jan-19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3AA8B-2986-41D3-8E41-168139DC7A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0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A2813-805D-4956-B6E7-BFDE9B3E4566}" type="datetimeFigureOut">
              <a:rPr lang="en-US" smtClean="0"/>
              <a:pPr/>
              <a:t>22-Jan-19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8342-5404-47F0-8FEC-CE3CDBE83D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202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403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605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807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6008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9210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2411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5613" algn="l" defTabSz="130640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4013" y="3458950"/>
            <a:ext cx="6841672" cy="677108"/>
          </a:xfrm>
        </p:spPr>
        <p:txBody>
          <a:bodyPr wrap="square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4631987" cy="5843786"/>
          </a:xfrm>
          <a:prstGeom prst="rect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66078" y="3758030"/>
            <a:ext cx="14278708" cy="2063242"/>
            <a:chOff x="166078" y="3780954"/>
            <a:chExt cx="14278708" cy="2063242"/>
          </a:xfrm>
        </p:grpSpPr>
        <p:sp>
          <p:nvSpPr>
            <p:cNvPr id="19" name="Freeform 18"/>
            <p:cNvSpPr/>
            <p:nvPr/>
          </p:nvSpPr>
          <p:spPr>
            <a:xfrm flipH="1">
              <a:off x="1522307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6406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66078" y="4333015"/>
              <a:ext cx="618987" cy="1511181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ED5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370939" y="3780954"/>
              <a:ext cx="845114" cy="2063242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216053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3826059" y="5234189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4521662" y="4573042"/>
              <a:ext cx="819459" cy="1271154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F07F6C"/>
            </a:solidFill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783723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077822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27494" y="4333015"/>
              <a:ext cx="618987" cy="1511181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F07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flipH="1">
              <a:off x="7581555" y="3780954"/>
              <a:ext cx="845114" cy="2063242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477469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9087475" y="5234189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9783079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solidFill>
              <a:srgbClr val="F07F6C"/>
            </a:solidFill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12045139" y="3844887"/>
              <a:ext cx="819459" cy="1999309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1339238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688910" y="4333015"/>
              <a:ext cx="618987" cy="1511181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2893771" y="3780954"/>
              <a:ext cx="845114" cy="2063242"/>
            </a:xfrm>
            <a:custGeom>
              <a:avLst/>
              <a:gdLst>
                <a:gd name="connsiteX0" fmla="*/ 81643 w 1338943"/>
                <a:gd name="connsiteY0" fmla="*/ 653143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1643 w 1338943"/>
                <a:gd name="connsiteY9" fmla="*/ 653143 h 2841171"/>
                <a:gd name="connsiteX0" fmla="*/ 87993 w 1338943"/>
                <a:gd name="connsiteY0" fmla="*/ 59281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592818 h 2841171"/>
                <a:gd name="connsiteX0" fmla="*/ 87993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87993 w 1338943"/>
                <a:gd name="connsiteY9" fmla="*/ 611868 h 2841171"/>
                <a:gd name="connsiteX0" fmla="*/ 141968 w 1338943"/>
                <a:gd name="connsiteY0" fmla="*/ 611868 h 2841171"/>
                <a:gd name="connsiteX1" fmla="*/ 881743 w 1338943"/>
                <a:gd name="connsiteY1" fmla="*/ 0 h 2841171"/>
                <a:gd name="connsiteX2" fmla="*/ 881743 w 1338943"/>
                <a:gd name="connsiteY2" fmla="*/ 2481943 h 2841171"/>
                <a:gd name="connsiteX3" fmla="*/ 1338943 w 1338943"/>
                <a:gd name="connsiteY3" fmla="*/ 2465614 h 2841171"/>
                <a:gd name="connsiteX4" fmla="*/ 1061357 w 1338943"/>
                <a:gd name="connsiteY4" fmla="*/ 2841171 h 2841171"/>
                <a:gd name="connsiteX5" fmla="*/ 0 w 1338943"/>
                <a:gd name="connsiteY5" fmla="*/ 2841171 h 2841171"/>
                <a:gd name="connsiteX6" fmla="*/ 195943 w 1338943"/>
                <a:gd name="connsiteY6" fmla="*/ 2465614 h 2841171"/>
                <a:gd name="connsiteX7" fmla="*/ 506186 w 1338943"/>
                <a:gd name="connsiteY7" fmla="*/ 2465614 h 2841171"/>
                <a:gd name="connsiteX8" fmla="*/ 506186 w 1338943"/>
                <a:gd name="connsiteY8" fmla="*/ 604157 h 2841171"/>
                <a:gd name="connsiteX9" fmla="*/ 141968 w 1338943"/>
                <a:gd name="connsiteY9" fmla="*/ 611868 h 28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8943" h="2841171">
                  <a:moveTo>
                    <a:pt x="141968" y="611868"/>
                  </a:moveTo>
                  <a:lnTo>
                    <a:pt x="881743" y="0"/>
                  </a:lnTo>
                  <a:lnTo>
                    <a:pt x="881743" y="2481943"/>
                  </a:lnTo>
                  <a:lnTo>
                    <a:pt x="1338943" y="2465614"/>
                  </a:lnTo>
                  <a:lnTo>
                    <a:pt x="1061357" y="2841171"/>
                  </a:lnTo>
                  <a:lnTo>
                    <a:pt x="0" y="2841171"/>
                  </a:lnTo>
                  <a:lnTo>
                    <a:pt x="195943" y="2465614"/>
                  </a:lnTo>
                  <a:lnTo>
                    <a:pt x="506186" y="2465614"/>
                  </a:lnTo>
                  <a:lnTo>
                    <a:pt x="506186" y="604157"/>
                  </a:lnTo>
                  <a:lnTo>
                    <a:pt x="141968" y="611868"/>
                  </a:lnTo>
                  <a:close/>
                </a:path>
              </a:pathLst>
            </a:cu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738885" y="5330083"/>
              <a:ext cx="705901" cy="5141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07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6640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1987" cy="8231188"/>
          </a:xfrm>
          <a:prstGeom prst="rect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5268" y="4256540"/>
            <a:ext cx="6841672" cy="677108"/>
          </a:xfrm>
        </p:spPr>
        <p:txBody>
          <a:bodyPr wrap="square" anchor="b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4914900" y="4963893"/>
            <a:ext cx="9731829" cy="0"/>
          </a:xfrm>
          <a:prstGeom prst="line">
            <a:avLst/>
          </a:prstGeom>
          <a:ln w="3175">
            <a:gradFill flip="none" rotWithShape="1">
              <a:gsLst>
                <a:gs pos="51000">
                  <a:srgbClr val="FFFFFF">
                    <a:alpha val="21000"/>
                  </a:srgbClr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423" y="7686255"/>
            <a:ext cx="250068" cy="2462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8A327F09-5727-42F3-8CEF-8204D4C575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89738" y="286"/>
            <a:ext cx="5210032" cy="823625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07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766988" y="648711"/>
            <a:ext cx="3789681" cy="6986485"/>
          </a:xfrm>
          <a:prstGeom prst="roundRect">
            <a:avLst>
              <a:gd name="adj" fmla="val 50000"/>
            </a:avLst>
          </a:prstGeom>
          <a:noFill/>
          <a:ln>
            <a:solidFill>
              <a:srgbClr val="F07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66274" y="0"/>
            <a:ext cx="3373729" cy="823654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solidFill>
            <a:srgbClr val="ED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35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423" y="7686255"/>
            <a:ext cx="250068" cy="246221"/>
          </a:xfrm>
        </p:spPr>
        <p:txBody>
          <a:bodyPr/>
          <a:lstStyle>
            <a:lvl1pPr algn="l">
              <a:defRPr>
                <a:solidFill>
                  <a:srgbClr val="ED553E"/>
                </a:solidFill>
              </a:defRPr>
            </a:lvl1pPr>
          </a:lstStyle>
          <a:p>
            <a:fld id="{8A327F09-5727-42F3-8CEF-8204D4C575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781335" y="7556204"/>
            <a:ext cx="2214179" cy="375691"/>
          </a:xfrm>
          <a:prstGeom prst="rect">
            <a:avLst/>
          </a:prstGeom>
          <a:noFill/>
        </p:spPr>
        <p:txBody>
          <a:bodyPr wrap="square" lIns="67259" tIns="33629" rIns="67259" bIns="33629">
            <a:spAutoFit/>
          </a:bodyPr>
          <a:lstStyle/>
          <a:p>
            <a: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000" i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Copyright © 2018</a:t>
            </a:r>
            <a:r>
              <a:rPr lang="en-US" sz="1000" i="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annworks</a:t>
            </a:r>
            <a:endParaRPr lang="en-US" sz="1000" i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rot="5400000">
            <a:off x="622707" y="7809365"/>
            <a:ext cx="303213" cy="0"/>
          </a:xfrm>
          <a:prstGeom prst="line">
            <a:avLst/>
          </a:prstGeom>
          <a:ln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34" y="150218"/>
            <a:ext cx="13715429" cy="61555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3"/>
          <p:cNvSpPr/>
          <p:nvPr userDrawn="1"/>
        </p:nvSpPr>
        <p:spPr>
          <a:xfrm flipV="1">
            <a:off x="206" y="7464"/>
            <a:ext cx="13724706" cy="915988"/>
          </a:xfrm>
          <a:custGeom>
            <a:avLst/>
            <a:gdLst>
              <a:gd name="connsiteX0" fmla="*/ 0 w 13724706"/>
              <a:gd name="connsiteY0" fmla="*/ 0 h 915988"/>
              <a:gd name="connsiteX1" fmla="*/ 13724706 w 13724706"/>
              <a:gd name="connsiteY1" fmla="*/ 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  <a:gd name="connsiteX0" fmla="*/ 0 w 13724706"/>
              <a:gd name="connsiteY0" fmla="*/ 16328 h 932316"/>
              <a:gd name="connsiteX1" fmla="*/ 12630691 w 13724706"/>
              <a:gd name="connsiteY1" fmla="*/ 0 h 932316"/>
              <a:gd name="connsiteX2" fmla="*/ 13724706 w 13724706"/>
              <a:gd name="connsiteY2" fmla="*/ 932316 h 932316"/>
              <a:gd name="connsiteX3" fmla="*/ 0 w 13724706"/>
              <a:gd name="connsiteY3" fmla="*/ 932316 h 932316"/>
              <a:gd name="connsiteX4" fmla="*/ 0 w 13724706"/>
              <a:gd name="connsiteY4" fmla="*/ 16328 h 932316"/>
              <a:gd name="connsiteX0" fmla="*/ 0 w 13724706"/>
              <a:gd name="connsiteY0" fmla="*/ 0 h 915988"/>
              <a:gd name="connsiteX1" fmla="*/ 13240291 w 13724706"/>
              <a:gd name="connsiteY1" fmla="*/ 607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4706" h="915988">
                <a:moveTo>
                  <a:pt x="0" y="0"/>
                </a:moveTo>
                <a:lnTo>
                  <a:pt x="13240291" y="6070"/>
                </a:lnTo>
                <a:lnTo>
                  <a:pt x="13724706" y="915988"/>
                </a:lnTo>
                <a:lnTo>
                  <a:pt x="0" y="915988"/>
                </a:lnTo>
                <a:lnTo>
                  <a:pt x="0" y="0"/>
                </a:lnTo>
                <a:close/>
              </a:path>
            </a:pathLst>
          </a:custGeom>
          <a:solidFill>
            <a:srgbClr val="ED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/>
          <p:nvPr userDrawn="1"/>
        </p:nvSpPr>
        <p:spPr>
          <a:xfrm flipH="1">
            <a:off x="13387131" y="7464"/>
            <a:ext cx="1233284" cy="915988"/>
          </a:xfrm>
          <a:custGeom>
            <a:avLst/>
            <a:gdLst>
              <a:gd name="connsiteX0" fmla="*/ 0 w 13724706"/>
              <a:gd name="connsiteY0" fmla="*/ 0 h 915988"/>
              <a:gd name="connsiteX1" fmla="*/ 13724706 w 13724706"/>
              <a:gd name="connsiteY1" fmla="*/ 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  <a:gd name="connsiteX0" fmla="*/ 0 w 13724706"/>
              <a:gd name="connsiteY0" fmla="*/ 16328 h 932316"/>
              <a:gd name="connsiteX1" fmla="*/ 12630691 w 13724706"/>
              <a:gd name="connsiteY1" fmla="*/ 0 h 932316"/>
              <a:gd name="connsiteX2" fmla="*/ 13724706 w 13724706"/>
              <a:gd name="connsiteY2" fmla="*/ 932316 h 932316"/>
              <a:gd name="connsiteX3" fmla="*/ 0 w 13724706"/>
              <a:gd name="connsiteY3" fmla="*/ 932316 h 932316"/>
              <a:gd name="connsiteX4" fmla="*/ 0 w 13724706"/>
              <a:gd name="connsiteY4" fmla="*/ 16328 h 932316"/>
              <a:gd name="connsiteX0" fmla="*/ 0 w 13724706"/>
              <a:gd name="connsiteY0" fmla="*/ 0 h 915988"/>
              <a:gd name="connsiteX1" fmla="*/ 13240291 w 13724706"/>
              <a:gd name="connsiteY1" fmla="*/ 6070 h 915988"/>
              <a:gd name="connsiteX2" fmla="*/ 13724706 w 13724706"/>
              <a:gd name="connsiteY2" fmla="*/ 915988 h 915988"/>
              <a:gd name="connsiteX3" fmla="*/ 0 w 13724706"/>
              <a:gd name="connsiteY3" fmla="*/ 915988 h 915988"/>
              <a:gd name="connsiteX4" fmla="*/ 0 w 13724706"/>
              <a:gd name="connsiteY4" fmla="*/ 0 h 915988"/>
              <a:gd name="connsiteX0" fmla="*/ 0 w 17523212"/>
              <a:gd name="connsiteY0" fmla="*/ 0 h 915988"/>
              <a:gd name="connsiteX1" fmla="*/ 13240291 w 17523212"/>
              <a:gd name="connsiteY1" fmla="*/ 6070 h 915988"/>
              <a:gd name="connsiteX2" fmla="*/ 17523212 w 17523212"/>
              <a:gd name="connsiteY2" fmla="*/ 915988 h 915988"/>
              <a:gd name="connsiteX3" fmla="*/ 0 w 17523212"/>
              <a:gd name="connsiteY3" fmla="*/ 915988 h 915988"/>
              <a:gd name="connsiteX4" fmla="*/ 0 w 17523212"/>
              <a:gd name="connsiteY4" fmla="*/ 0 h 915988"/>
              <a:gd name="connsiteX0" fmla="*/ 0 w 17523212"/>
              <a:gd name="connsiteY0" fmla="*/ 0 h 915988"/>
              <a:gd name="connsiteX1" fmla="*/ 11005874 w 17523212"/>
              <a:gd name="connsiteY1" fmla="*/ 6070 h 915988"/>
              <a:gd name="connsiteX2" fmla="*/ 17523212 w 17523212"/>
              <a:gd name="connsiteY2" fmla="*/ 915988 h 915988"/>
              <a:gd name="connsiteX3" fmla="*/ 0 w 17523212"/>
              <a:gd name="connsiteY3" fmla="*/ 915988 h 915988"/>
              <a:gd name="connsiteX4" fmla="*/ 0 w 17523212"/>
              <a:gd name="connsiteY4" fmla="*/ 0 h 915988"/>
              <a:gd name="connsiteX0" fmla="*/ 0 w 18081816"/>
              <a:gd name="connsiteY0" fmla="*/ 0 h 915988"/>
              <a:gd name="connsiteX1" fmla="*/ 11005874 w 18081816"/>
              <a:gd name="connsiteY1" fmla="*/ 6070 h 915988"/>
              <a:gd name="connsiteX2" fmla="*/ 18081816 w 18081816"/>
              <a:gd name="connsiteY2" fmla="*/ 915988 h 915988"/>
              <a:gd name="connsiteX3" fmla="*/ 0 w 18081816"/>
              <a:gd name="connsiteY3" fmla="*/ 915988 h 915988"/>
              <a:gd name="connsiteX4" fmla="*/ 0 w 18081816"/>
              <a:gd name="connsiteY4" fmla="*/ 0 h 91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1816" h="915988">
                <a:moveTo>
                  <a:pt x="0" y="0"/>
                </a:moveTo>
                <a:lnTo>
                  <a:pt x="11005874" y="6070"/>
                </a:lnTo>
                <a:lnTo>
                  <a:pt x="18081816" y="915988"/>
                </a:lnTo>
                <a:lnTo>
                  <a:pt x="0" y="9159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 userDrawn="1"/>
        </p:nvSpPr>
        <p:spPr>
          <a:xfrm rot="1670520">
            <a:off x="13391392" y="-170419"/>
            <a:ext cx="306465" cy="1291133"/>
          </a:xfrm>
          <a:prstGeom prst="upArrow">
            <a:avLst>
              <a:gd name="adj1" fmla="val 50000"/>
              <a:gd name="adj2" fmla="val 1067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2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1987" cy="8231188"/>
          </a:xfrm>
          <a:prstGeom prst="rect">
            <a:avLst/>
          </a:prstGeom>
          <a:solidFill>
            <a:srgbClr val="ED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158" y="1494270"/>
            <a:ext cx="6841672" cy="677108"/>
          </a:xfrm>
        </p:spPr>
        <p:txBody>
          <a:bodyPr wrap="square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reeform 8"/>
          <p:cNvSpPr/>
          <p:nvPr/>
        </p:nvSpPr>
        <p:spPr>
          <a:xfrm flipH="1">
            <a:off x="1793925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45041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47242" y="7199462"/>
            <a:ext cx="568990" cy="103172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574011" y="6822555"/>
            <a:ext cx="776852" cy="1408633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50862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5400000">
            <a:off x="3995069" y="7753925"/>
            <a:ext cx="481938" cy="472587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4551014" y="7363336"/>
            <a:ext cx="753269" cy="867852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630362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981479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83680" y="7199462"/>
            <a:ext cx="568990" cy="103172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7363751" y="6822555"/>
            <a:ext cx="776852" cy="1408633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187300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5400000">
            <a:off x="8831507" y="7753925"/>
            <a:ext cx="481938" cy="472587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9387452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11466800" y="6866204"/>
            <a:ext cx="753269" cy="1364984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817916" y="7880189"/>
            <a:ext cx="648884" cy="350999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220117" y="7199462"/>
            <a:ext cx="568990" cy="1031726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2246886" y="6822555"/>
            <a:ext cx="776852" cy="1408633"/>
          </a:xfrm>
          <a:custGeom>
            <a:avLst/>
            <a:gdLst>
              <a:gd name="connsiteX0" fmla="*/ 81643 w 1338943"/>
              <a:gd name="connsiteY0" fmla="*/ 653143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1643 w 1338943"/>
              <a:gd name="connsiteY9" fmla="*/ 653143 h 2841171"/>
              <a:gd name="connsiteX0" fmla="*/ 87993 w 1338943"/>
              <a:gd name="connsiteY0" fmla="*/ 59281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592818 h 2841171"/>
              <a:gd name="connsiteX0" fmla="*/ 87993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87993 w 1338943"/>
              <a:gd name="connsiteY9" fmla="*/ 611868 h 2841171"/>
              <a:gd name="connsiteX0" fmla="*/ 141968 w 1338943"/>
              <a:gd name="connsiteY0" fmla="*/ 611868 h 2841171"/>
              <a:gd name="connsiteX1" fmla="*/ 881743 w 1338943"/>
              <a:gd name="connsiteY1" fmla="*/ 0 h 2841171"/>
              <a:gd name="connsiteX2" fmla="*/ 881743 w 1338943"/>
              <a:gd name="connsiteY2" fmla="*/ 2481943 h 2841171"/>
              <a:gd name="connsiteX3" fmla="*/ 1338943 w 1338943"/>
              <a:gd name="connsiteY3" fmla="*/ 2465614 h 2841171"/>
              <a:gd name="connsiteX4" fmla="*/ 1061357 w 1338943"/>
              <a:gd name="connsiteY4" fmla="*/ 2841171 h 2841171"/>
              <a:gd name="connsiteX5" fmla="*/ 0 w 1338943"/>
              <a:gd name="connsiteY5" fmla="*/ 2841171 h 2841171"/>
              <a:gd name="connsiteX6" fmla="*/ 195943 w 1338943"/>
              <a:gd name="connsiteY6" fmla="*/ 2465614 h 2841171"/>
              <a:gd name="connsiteX7" fmla="*/ 506186 w 1338943"/>
              <a:gd name="connsiteY7" fmla="*/ 2465614 h 2841171"/>
              <a:gd name="connsiteX8" fmla="*/ 506186 w 1338943"/>
              <a:gd name="connsiteY8" fmla="*/ 604157 h 2841171"/>
              <a:gd name="connsiteX9" fmla="*/ 141968 w 1338943"/>
              <a:gd name="connsiteY9" fmla="*/ 611868 h 284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8943" h="2841171">
                <a:moveTo>
                  <a:pt x="141968" y="611868"/>
                </a:moveTo>
                <a:lnTo>
                  <a:pt x="881743" y="0"/>
                </a:lnTo>
                <a:lnTo>
                  <a:pt x="881743" y="2481943"/>
                </a:lnTo>
                <a:lnTo>
                  <a:pt x="1338943" y="2465614"/>
                </a:lnTo>
                <a:lnTo>
                  <a:pt x="1061357" y="2841171"/>
                </a:lnTo>
                <a:lnTo>
                  <a:pt x="0" y="2841171"/>
                </a:lnTo>
                <a:lnTo>
                  <a:pt x="195943" y="2465614"/>
                </a:lnTo>
                <a:lnTo>
                  <a:pt x="506186" y="2465614"/>
                </a:lnTo>
                <a:lnTo>
                  <a:pt x="506186" y="604157"/>
                </a:lnTo>
                <a:lnTo>
                  <a:pt x="141968" y="611868"/>
                </a:lnTo>
                <a:close/>
              </a:path>
            </a:pathLst>
          </a:custGeom>
          <a:noFill/>
          <a:ln w="3175">
            <a:solidFill>
              <a:srgbClr val="F49E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24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234" y="66817"/>
            <a:ext cx="13715429" cy="615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9263" y="7629092"/>
            <a:ext cx="4633463" cy="438235"/>
          </a:xfrm>
          <a:prstGeom prst="rect">
            <a:avLst/>
          </a:prstGeom>
        </p:spPr>
        <p:txBody>
          <a:bodyPr vert="horz" lIns="130640" tIns="65320" rIns="130640" bIns="653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45862" y="7712399"/>
            <a:ext cx="250068" cy="24622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8A327F09-5727-42F3-8CEF-8204D4C575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</p:sldLayoutIdLst>
  <p:transition spd="slow">
    <p:push dir="u"/>
  </p:transition>
  <p:hf hdr="0" ftr="0" dt="0"/>
  <p:txStyles>
    <p:titleStyle>
      <a:lvl1pPr algn="l" defTabSz="130640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489901" indent="-4899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453" indent="-408251" algn="l" defTabSz="1306403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04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206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9407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609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811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9012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2214" indent="-326601" algn="l" defTabSz="13064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202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403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05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807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6008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9210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411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5613" algn="l" defTabSz="13064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51898" y="3035474"/>
            <a:ext cx="7725042" cy="1898174"/>
          </a:xfrm>
        </p:spPr>
        <p:txBody>
          <a:bodyPr/>
          <a:lstStyle/>
          <a:p>
            <a:r>
              <a:rPr lang="en-US" b="1" dirty="0" smtClean="0"/>
              <a:t>Central </a:t>
            </a:r>
            <a:r>
              <a:rPr lang="en-US" b="1" dirty="0" smtClean="0"/>
              <a:t>Limit Theorem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0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0440" y="1686701"/>
            <a:ext cx="5000660" cy="295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8592" y="1047808"/>
            <a:ext cx="8793957" cy="4693657"/>
          </a:xfrm>
          <a:prstGeom prst="rect">
            <a:avLst/>
          </a:prstGeom>
          <a:blipFill rotWithShape="0">
            <a:blip r:embed="rId3"/>
            <a:stretch>
              <a:fillRect l="-1040" t="-909" r="-187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Estimation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136" y="1329512"/>
            <a:ext cx="628654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Parameters</a:t>
            </a:r>
            <a:r>
              <a:rPr lang="en-US" dirty="0" smtClean="0"/>
              <a:t> are numbers that summarize data for an entire population.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means the parameter tells us something about the whole population.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It is any numerical quantity that characterizes a given population 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Statistics</a:t>
            </a:r>
            <a:r>
              <a:rPr lang="en-US" dirty="0" smtClean="0"/>
              <a:t> are numbers that summarize data from a sample, i.e. some subset of the entire population.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6629" y="1972454"/>
            <a:ext cx="733741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 Estimation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260" y="1258074"/>
            <a:ext cx="1193014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Any Statistic can be a point estimate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 statistics is an estimator  of some parameter in a population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The sample standard deviation (s) is a point estimate of the population standard deviation (σ).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sample mean (̄x) is a point estimate of the population mean, μ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sample variance (s2 is a point estimate of the population variance (σ2).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9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5233" y="1221878"/>
                <a:ext cx="13715429" cy="6278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89901" indent="-489901" algn="l" defTabSz="130640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61453" indent="-408251" algn="l" defTabSz="130640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633004" indent="-326601" algn="l" defTabSz="130640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86206" indent="-326601" algn="l" defTabSz="130640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939407" indent="-326601" algn="l" defTabSz="130640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92609" indent="-326601" algn="l" defTabSz="130640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45811" indent="-326601" algn="l" defTabSz="130640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99012" indent="-326601" algn="l" defTabSz="130640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52214" indent="-326601" algn="l" defTabSz="130640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1600"/>
                  </a:spcBef>
                </a:pPr>
                <a:r>
                  <a:rPr lang="en-IN" sz="2400" dirty="0">
                    <a:latin typeface="+mj-lt"/>
                  </a:rPr>
                  <a:t>To estimate the value of a population parameter, we compute a corresponding characteristic of the sample, referred to as a sample statistic. </a:t>
                </a:r>
              </a:p>
              <a:p>
                <a:pPr>
                  <a:lnSpc>
                    <a:spcPct val="120000"/>
                  </a:lnSpc>
                  <a:spcBef>
                    <a:spcPts val="1600"/>
                  </a:spcBef>
                </a:pPr>
                <a:r>
                  <a:rPr lang="en-IN" sz="2400" dirty="0">
                    <a:latin typeface="+mj-lt"/>
                  </a:rPr>
                  <a:t>To estimate p, the proportion in the population, we use the corresponding sample proportion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IN" sz="2400" dirty="0" smtClean="0">
                    <a:latin typeface="+mj-lt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1600"/>
                  </a:spcBef>
                </a:pPr>
                <a:r>
                  <a:rPr lang="en-IN" sz="2400" dirty="0">
                    <a:latin typeface="+mj-lt"/>
                  </a:rPr>
                  <a:t>The important properties of point estimators are </a:t>
                </a:r>
              </a:p>
              <a:p>
                <a:pPr lvl="1">
                  <a:lnSpc>
                    <a:spcPct val="120000"/>
                  </a:lnSpc>
                  <a:spcBef>
                    <a:spcPts val="1600"/>
                  </a:spcBef>
                </a:pPr>
                <a:r>
                  <a:rPr lang="en-IN" sz="1800" i="1" dirty="0">
                    <a:latin typeface="+mj-lt"/>
                  </a:rPr>
                  <a:t>Unbiasedness: </a:t>
                </a:r>
                <a:r>
                  <a:rPr lang="en-IN" sz="1800" dirty="0">
                    <a:latin typeface="+mj-lt"/>
                  </a:rPr>
                  <a:t>A sample 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1800" dirty="0" smtClean="0">
                    <a:latin typeface="+mj-lt"/>
                  </a:rPr>
                  <a:t> is </a:t>
                </a:r>
                <a:r>
                  <a:rPr lang="en-IN" sz="1800" dirty="0">
                    <a:latin typeface="+mj-lt"/>
                  </a:rPr>
                  <a:t>an unbiased estimator if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1800" dirty="0">
                    <a:latin typeface="+mj-lt"/>
                  </a:rPr>
                  <a:t>) = 𝜃. For a biased estimator the amount of bias = |E(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IN" sz="1800" dirty="0">
                    <a:latin typeface="+mj-lt"/>
                  </a:rPr>
                  <a:t>) - 𝜃|</a:t>
                </a:r>
              </a:p>
              <a:p>
                <a:pPr lvl="1">
                  <a:lnSpc>
                    <a:spcPct val="120000"/>
                  </a:lnSpc>
                  <a:spcBef>
                    <a:spcPts val="1600"/>
                  </a:spcBef>
                </a:pPr>
                <a:r>
                  <a:rPr lang="en-IN" sz="1800" i="1" dirty="0">
                    <a:latin typeface="+mj-lt"/>
                  </a:rPr>
                  <a:t>Efficiency: </a:t>
                </a:r>
                <a:r>
                  <a:rPr lang="en-IN" sz="1800" dirty="0">
                    <a:latin typeface="+mj-lt"/>
                  </a:rPr>
                  <a:t>The point estimator with smallest standard deviation for a given sample size is said to be most efficient.</a:t>
                </a:r>
              </a:p>
              <a:p>
                <a:pPr lvl="1">
                  <a:lnSpc>
                    <a:spcPct val="120000"/>
                  </a:lnSpc>
                  <a:spcBef>
                    <a:spcPts val="1600"/>
                  </a:spcBef>
                </a:pPr>
                <a:r>
                  <a:rPr lang="en-IN" sz="1800" i="1" dirty="0">
                    <a:latin typeface="+mj-lt"/>
                  </a:rPr>
                  <a:t>Consistency: </a:t>
                </a:r>
                <a:r>
                  <a:rPr lang="en-IN" sz="1800" dirty="0">
                    <a:latin typeface="+mj-lt"/>
                  </a:rPr>
                  <a:t>A point estimator is said to be consistent if it becomes more precise as the sample size n increases.</a:t>
                </a:r>
              </a:p>
              <a:p>
                <a:pPr>
                  <a:lnSpc>
                    <a:spcPct val="120000"/>
                  </a:lnSpc>
                  <a:spcBef>
                    <a:spcPts val="1600"/>
                  </a:spcBef>
                </a:pPr>
                <a:endParaRPr lang="en-IN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33" y="1221878"/>
                <a:ext cx="13715429" cy="6278092"/>
              </a:xfrm>
              <a:prstGeom prst="rect">
                <a:avLst/>
              </a:prstGeom>
              <a:blipFill>
                <a:blip r:embed="rId2"/>
                <a:stretch>
                  <a:fillRect l="-622" t="-194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59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158" y="3107482"/>
            <a:ext cx="6841672" cy="677108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3330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946" y="900884"/>
            <a:ext cx="12001584" cy="1218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Sample mean will be  approximately  normal distributed for  large sample sizes, regardless of the distribution from which we are sampling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9516" y="2115330"/>
            <a:ext cx="1028707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9384" y="6901676"/>
            <a:ext cx="122873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Population is normally distributed , then the mean of sample also normal distributed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29714" y="3686966"/>
          <a:ext cx="9429817" cy="4000526"/>
        </p:xfrm>
        <a:graphic>
          <a:graphicData uri="http://schemas.openxmlformats.org/drawingml/2006/table">
            <a:tbl>
              <a:tblPr/>
              <a:tblGrid>
                <a:gridCol w="2260331"/>
                <a:gridCol w="2260331"/>
                <a:gridCol w="2648824"/>
                <a:gridCol w="2260331"/>
              </a:tblGrid>
              <a:tr h="34715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Input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2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2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2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2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2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2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2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7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Population </a:t>
                      </a:r>
                      <a:b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4.083333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0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062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 = 3+4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50769"/>
          <a:stretch>
            <a:fillRect/>
          </a:stretch>
        </p:blipFill>
        <p:spPr bwMode="auto">
          <a:xfrm>
            <a:off x="1458078" y="1115198"/>
            <a:ext cx="1028707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CLT : Standard Error</a:t>
            </a:r>
            <a:endParaRPr lang="en-US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4886" y="2043892"/>
            <a:ext cx="27336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0822" y="900884"/>
            <a:ext cx="8001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Standard error</a:t>
            </a:r>
            <a:r>
              <a:rPr lang="en-US" dirty="0" smtClean="0"/>
              <a:t> is the standard deviation of the sampling distribution of a statistic. It can be abbreviated as S.E.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statistical inference involved in the construction of the confidence interval is mainly based on standard error.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16192" y="1115198"/>
            <a:ext cx="4907497" cy="89255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 is std deviation, </a:t>
            </a:r>
            <a:r>
              <a:rPr lang="en-US" b="1" dirty="0" smtClean="0"/>
              <a:t>n</a:t>
            </a:r>
            <a:r>
              <a:rPr lang="en-US" dirty="0" smtClean="0"/>
              <a:t> sample size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01878" y="3544090"/>
          <a:ext cx="5143537" cy="4357722"/>
        </p:xfrm>
        <a:graphic>
          <a:graphicData uri="http://schemas.openxmlformats.org/drawingml/2006/table">
            <a:tbl>
              <a:tblPr/>
              <a:tblGrid>
                <a:gridCol w="2977837"/>
                <a:gridCol w="1082850"/>
                <a:gridCol w="1082850"/>
              </a:tblGrid>
              <a:tr h="284199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Dataset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Dataset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 dev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4.242641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0.825967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 error = std dev / sqrt(n)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0.261194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978" y="3857564"/>
            <a:ext cx="3143272" cy="411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72260" y="5044288"/>
            <a:ext cx="44017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the measure of precision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9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 – Graph based on samples 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70" y="1043760"/>
            <a:ext cx="66579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 – Graph based on samples 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70" y="1043760"/>
            <a:ext cx="66579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1680" y="972322"/>
            <a:ext cx="672465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 – Graph based on samples 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70" y="1043760"/>
            <a:ext cx="66579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1680" y="972322"/>
            <a:ext cx="672465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070" y="4258470"/>
            <a:ext cx="66437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 – Graph based on samples 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70" y="1043760"/>
            <a:ext cx="66579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1680" y="972322"/>
            <a:ext cx="672465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070" y="4258470"/>
            <a:ext cx="66437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73118" y="4258470"/>
            <a:ext cx="6643734" cy="305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29648" y="7400191"/>
            <a:ext cx="1121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mean to be </a:t>
            </a:r>
            <a:r>
              <a:rPr lang="en-US" sz="2400" b="1" dirty="0" err="1" smtClean="0"/>
              <a:t>appr</a:t>
            </a:r>
            <a:r>
              <a:rPr lang="en-US" sz="2400" b="1" dirty="0" smtClean="0"/>
              <a:t>. Normal distributed, sample size should be  &gt;= 30</a:t>
            </a:r>
            <a:endParaRPr lang="en-US" sz="2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F09-5727-42F3-8CEF-8204D4C575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9" t="4375" r="16355" b="9791"/>
          <a:stretch/>
        </p:blipFill>
        <p:spPr>
          <a:xfrm rot="16140000">
            <a:off x="2982574" y="1130678"/>
            <a:ext cx="6626361" cy="6859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30638" y="1329512"/>
            <a:ext cx="3500462" cy="30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For Central Limit Theorem, Normal distributed data shape is not considered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7829</TotalTime>
  <Words>424</Words>
  <Application>Microsoft Office PowerPoint</Application>
  <PresentationFormat>Custom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Central Limit Theorem</vt:lpstr>
      <vt:lpstr>Central Limit Theorem</vt:lpstr>
      <vt:lpstr>Central Limit Theorem</vt:lpstr>
      <vt:lpstr>CLT : Standard Error</vt:lpstr>
      <vt:lpstr>Central Limit Theorem – Graph based on samples </vt:lpstr>
      <vt:lpstr>Central Limit Theorem – Graph based on samples </vt:lpstr>
      <vt:lpstr>Central Limit Theorem – Graph based on samples </vt:lpstr>
      <vt:lpstr>Central Limit Theorem – Graph based on samples </vt:lpstr>
      <vt:lpstr>Central Limit Theorem</vt:lpstr>
      <vt:lpstr>Sampling Distribution</vt:lpstr>
      <vt:lpstr>Point Estimation</vt:lpstr>
      <vt:lpstr>Point Estimation</vt:lpstr>
      <vt:lpstr>Point Estimation</vt:lpstr>
      <vt:lpstr>Thank You  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646</cp:revision>
  <dcterms:created xsi:type="dcterms:W3CDTF">2014-08-20T12:25:06Z</dcterms:created>
  <dcterms:modified xsi:type="dcterms:W3CDTF">2019-01-22T09:53:37Z</dcterms:modified>
</cp:coreProperties>
</file>