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402" r:id="rId2"/>
    <p:sldId id="437" r:id="rId3"/>
    <p:sldId id="464" r:id="rId4"/>
    <p:sldId id="438" r:id="rId5"/>
    <p:sldId id="439" r:id="rId6"/>
    <p:sldId id="440" r:id="rId7"/>
    <p:sldId id="441" r:id="rId8"/>
    <p:sldId id="442" r:id="rId9"/>
    <p:sldId id="443" r:id="rId10"/>
    <p:sldId id="466" r:id="rId11"/>
    <p:sldId id="463" r:id="rId12"/>
    <p:sldId id="444" r:id="rId13"/>
    <p:sldId id="445" r:id="rId14"/>
    <p:sldId id="465" r:id="rId15"/>
    <p:sldId id="446" r:id="rId16"/>
    <p:sldId id="447" r:id="rId17"/>
    <p:sldId id="448" r:id="rId18"/>
    <p:sldId id="449" r:id="rId19"/>
    <p:sldId id="450" r:id="rId20"/>
    <p:sldId id="468" r:id="rId21"/>
    <p:sldId id="469" r:id="rId22"/>
    <p:sldId id="470" r:id="rId23"/>
    <p:sldId id="462" r:id="rId24"/>
    <p:sldId id="453" r:id="rId25"/>
    <p:sldId id="454" r:id="rId26"/>
    <p:sldId id="455" r:id="rId27"/>
    <p:sldId id="456" r:id="rId28"/>
    <p:sldId id="457" r:id="rId29"/>
    <p:sldId id="458" r:id="rId30"/>
    <p:sldId id="461" r:id="rId31"/>
    <p:sldId id="395" r:id="rId32"/>
  </p:sldIdLst>
  <p:sldSz cx="14631988" cy="8231188"/>
  <p:notesSz cx="6858000" cy="9144000"/>
  <p:defaultTextStyle>
    <a:defPPr>
      <a:defRPr lang="en-US"/>
    </a:defPPr>
    <a:lvl1pPr marL="0" algn="l" defTabSz="1306403" rtl="0" eaLnBrk="1" latinLnBrk="0" hangingPunct="1">
      <a:defRPr sz="2600" kern="1200">
        <a:solidFill>
          <a:schemeClr val="tx1"/>
        </a:solidFill>
        <a:latin typeface="+mn-lt"/>
        <a:ea typeface="+mn-ea"/>
        <a:cs typeface="+mn-cs"/>
      </a:defRPr>
    </a:lvl1pPr>
    <a:lvl2pPr marL="653202" algn="l" defTabSz="1306403" rtl="0" eaLnBrk="1" latinLnBrk="0" hangingPunct="1">
      <a:defRPr sz="2600" kern="1200">
        <a:solidFill>
          <a:schemeClr val="tx1"/>
        </a:solidFill>
        <a:latin typeface="+mn-lt"/>
        <a:ea typeface="+mn-ea"/>
        <a:cs typeface="+mn-cs"/>
      </a:defRPr>
    </a:lvl2pPr>
    <a:lvl3pPr marL="1306403" algn="l" defTabSz="1306403" rtl="0" eaLnBrk="1" latinLnBrk="0" hangingPunct="1">
      <a:defRPr sz="2600" kern="1200">
        <a:solidFill>
          <a:schemeClr val="tx1"/>
        </a:solidFill>
        <a:latin typeface="+mn-lt"/>
        <a:ea typeface="+mn-ea"/>
        <a:cs typeface="+mn-cs"/>
      </a:defRPr>
    </a:lvl3pPr>
    <a:lvl4pPr marL="1959605" algn="l" defTabSz="1306403" rtl="0" eaLnBrk="1" latinLnBrk="0" hangingPunct="1">
      <a:defRPr sz="2600" kern="1200">
        <a:solidFill>
          <a:schemeClr val="tx1"/>
        </a:solidFill>
        <a:latin typeface="+mn-lt"/>
        <a:ea typeface="+mn-ea"/>
        <a:cs typeface="+mn-cs"/>
      </a:defRPr>
    </a:lvl4pPr>
    <a:lvl5pPr marL="2612807" algn="l" defTabSz="1306403" rtl="0" eaLnBrk="1" latinLnBrk="0" hangingPunct="1">
      <a:defRPr sz="2600" kern="1200">
        <a:solidFill>
          <a:schemeClr val="tx1"/>
        </a:solidFill>
        <a:latin typeface="+mn-lt"/>
        <a:ea typeface="+mn-ea"/>
        <a:cs typeface="+mn-cs"/>
      </a:defRPr>
    </a:lvl5pPr>
    <a:lvl6pPr marL="3266008" algn="l" defTabSz="1306403" rtl="0" eaLnBrk="1" latinLnBrk="0" hangingPunct="1">
      <a:defRPr sz="2600" kern="1200">
        <a:solidFill>
          <a:schemeClr val="tx1"/>
        </a:solidFill>
        <a:latin typeface="+mn-lt"/>
        <a:ea typeface="+mn-ea"/>
        <a:cs typeface="+mn-cs"/>
      </a:defRPr>
    </a:lvl6pPr>
    <a:lvl7pPr marL="3919210" algn="l" defTabSz="1306403" rtl="0" eaLnBrk="1" latinLnBrk="0" hangingPunct="1">
      <a:defRPr sz="2600" kern="1200">
        <a:solidFill>
          <a:schemeClr val="tx1"/>
        </a:solidFill>
        <a:latin typeface="+mn-lt"/>
        <a:ea typeface="+mn-ea"/>
        <a:cs typeface="+mn-cs"/>
      </a:defRPr>
    </a:lvl7pPr>
    <a:lvl8pPr marL="4572411" algn="l" defTabSz="1306403" rtl="0" eaLnBrk="1" latinLnBrk="0" hangingPunct="1">
      <a:defRPr sz="2600" kern="1200">
        <a:solidFill>
          <a:schemeClr val="tx1"/>
        </a:solidFill>
        <a:latin typeface="+mn-lt"/>
        <a:ea typeface="+mn-ea"/>
        <a:cs typeface="+mn-cs"/>
      </a:defRPr>
    </a:lvl8pPr>
    <a:lvl9pPr marL="5225613" algn="l" defTabSz="1306403"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596">
          <p15:clr>
            <a:srgbClr val="A4A3A4"/>
          </p15:clr>
        </p15:guide>
        <p15:guide id="2" orient="horz" pos="1050">
          <p15:clr>
            <a:srgbClr val="A4A3A4"/>
          </p15:clr>
        </p15:guide>
        <p15:guide id="3" orient="horz" pos="5087">
          <p15:clr>
            <a:srgbClr val="A4A3A4"/>
          </p15:clr>
        </p15:guide>
        <p15:guide id="4" orient="horz" pos="324">
          <p15:clr>
            <a:srgbClr val="A4A3A4"/>
          </p15:clr>
        </p15:guide>
        <p15:guide id="5" orient="horz" pos="3454">
          <p15:clr>
            <a:srgbClr val="A4A3A4"/>
          </p15:clr>
        </p15:guide>
        <p15:guide id="6" orient="horz" pos="4225">
          <p15:clr>
            <a:srgbClr val="A4A3A4"/>
          </p15:clr>
        </p15:guide>
        <p15:guide id="7" orient="horz" pos="3182">
          <p15:clr>
            <a:srgbClr val="A4A3A4"/>
          </p15:clr>
        </p15:guide>
        <p15:guide id="8" orient="horz" pos="4316">
          <p15:clr>
            <a:srgbClr val="A4A3A4"/>
          </p15:clr>
        </p15:guide>
        <p15:guide id="9" pos="299">
          <p15:clr>
            <a:srgbClr val="A4A3A4"/>
          </p15:clr>
        </p15:guide>
        <p15:guide id="10" pos="8917">
          <p15:clr>
            <a:srgbClr val="A4A3A4"/>
          </p15:clr>
        </p15:guide>
        <p15:guide id="11" pos="4608">
          <p15:clr>
            <a:srgbClr val="A4A3A4"/>
          </p15:clr>
        </p15:guide>
        <p15:guide id="12" pos="4779">
          <p15:clr>
            <a:srgbClr val="A4A3A4"/>
          </p15:clr>
        </p15:guide>
        <p15:guide id="13" pos="3474">
          <p15:clr>
            <a:srgbClr val="A4A3A4"/>
          </p15:clr>
        </p15:guide>
        <p15:guide id="14" pos="4427">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53E"/>
    <a:srgbClr val="F6ACA0"/>
    <a:srgbClr val="F49E90"/>
    <a:srgbClr val="F47264"/>
    <a:srgbClr val="F07F6C"/>
    <a:srgbClr val="FFFFFF"/>
    <a:srgbClr val="ED1B24"/>
    <a:srgbClr val="C79A09"/>
    <a:srgbClr val="7ABBEB"/>
    <a:srgbClr val="7ABB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3486" autoAdjust="0"/>
  </p:normalViewPr>
  <p:slideViewPr>
    <p:cSldViewPr>
      <p:cViewPr varScale="1">
        <p:scale>
          <a:sx n="58" d="100"/>
          <a:sy n="58" d="100"/>
        </p:scale>
        <p:origin x="-522" y="-90"/>
      </p:cViewPr>
      <p:guideLst>
        <p:guide orient="horz" pos="596"/>
        <p:guide orient="horz" pos="1050"/>
        <p:guide orient="horz" pos="5087"/>
        <p:guide orient="horz" pos="324"/>
        <p:guide orient="horz" pos="3454"/>
        <p:guide orient="horz" pos="4225"/>
        <p:guide orient="horz" pos="3182"/>
        <p:guide orient="horz" pos="4316"/>
        <p:guide pos="299"/>
        <p:guide pos="8917"/>
        <p:guide pos="4608"/>
        <p:guide pos="4779"/>
        <p:guide pos="3474"/>
        <p:guide pos="4427"/>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howGuides="1">
      <p:cViewPr varScale="1">
        <p:scale>
          <a:sx n="56" d="100"/>
          <a:sy n="56" d="100"/>
        </p:scale>
        <p:origin x="-28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5198862642169728"/>
          <c:y val="7.9178331875182265E-2"/>
          <c:w val="0.81745581802274714"/>
          <c:h val="0.73444808982210552"/>
        </c:manualLayout>
      </c:layout>
      <c:barChart>
        <c:barDir val="col"/>
        <c:grouping val="clustered"/>
        <c:varyColors val="0"/>
        <c:ser>
          <c:idx val="0"/>
          <c:order val="0"/>
          <c:spPr>
            <a:noFill/>
          </c:spPr>
          <c:invertIfNegative val="0"/>
          <c:dPt>
            <c:idx val="0"/>
            <c:invertIfNegative val="0"/>
            <c:bubble3D val="0"/>
            <c:spPr>
              <a:noFill/>
              <a:ln>
                <a:noFill/>
              </a:ln>
            </c:spPr>
            <c:extLst xmlns:c16r2="http://schemas.microsoft.com/office/drawing/2015/06/chart">
              <c:ext xmlns:c16="http://schemas.microsoft.com/office/drawing/2014/chart" uri="{C3380CC4-5D6E-409C-BE32-E72D297353CC}">
                <c16:uniqueId val="{00000001-8E87-47B8-ABF3-AC1D5D2179A4}"/>
              </c:ext>
            </c:extLst>
          </c:dPt>
          <c:dPt>
            <c:idx val="1"/>
            <c:invertIfNegative val="0"/>
            <c:bubble3D val="0"/>
            <c:spPr>
              <a:noFill/>
              <a:ln>
                <a:noFill/>
              </a:ln>
            </c:spPr>
            <c:extLst xmlns:c16r2="http://schemas.microsoft.com/office/drawing/2015/06/chart">
              <c:ext xmlns:c16="http://schemas.microsoft.com/office/drawing/2014/chart" uri="{C3380CC4-5D6E-409C-BE32-E72D297353CC}">
                <c16:uniqueId val="{00000003-8E87-47B8-ABF3-AC1D5D2179A4}"/>
              </c:ext>
            </c:extLst>
          </c:dPt>
          <c:cat>
            <c:numRef>
              <c:f>Sheet1!$B$2:$B$7</c:f>
              <c:numCache>
                <c:formatCode>General</c:formatCode>
                <c:ptCount val="6"/>
                <c:pt idx="0">
                  <c:v>0</c:v>
                </c:pt>
                <c:pt idx="1">
                  <c:v>1</c:v>
                </c:pt>
                <c:pt idx="2">
                  <c:v>2</c:v>
                </c:pt>
                <c:pt idx="3">
                  <c:v>3</c:v>
                </c:pt>
                <c:pt idx="4">
                  <c:v>4</c:v>
                </c:pt>
                <c:pt idx="5">
                  <c:v>5</c:v>
                </c:pt>
              </c:numCache>
            </c:numRef>
          </c:cat>
          <c:val>
            <c:numRef>
              <c:f>Sheet1!$C$2:$C$7</c:f>
              <c:numCache>
                <c:formatCode>General</c:formatCode>
                <c:ptCount val="6"/>
                <c:pt idx="0">
                  <c:v>0.18</c:v>
                </c:pt>
                <c:pt idx="1">
                  <c:v>0.39</c:v>
                </c:pt>
                <c:pt idx="2">
                  <c:v>0.24</c:v>
                </c:pt>
                <c:pt idx="3">
                  <c:v>0.14000000000000001</c:v>
                </c:pt>
                <c:pt idx="4">
                  <c:v>0.04</c:v>
                </c:pt>
                <c:pt idx="5">
                  <c:v>0.01</c:v>
                </c:pt>
              </c:numCache>
            </c:numRef>
          </c:val>
          <c:extLst xmlns:c16r2="http://schemas.microsoft.com/office/drawing/2015/06/chart">
            <c:ext xmlns:c16="http://schemas.microsoft.com/office/drawing/2014/chart" uri="{C3380CC4-5D6E-409C-BE32-E72D297353CC}">
              <c16:uniqueId val="{00000004-8E87-47B8-ABF3-AC1D5D2179A4}"/>
            </c:ext>
          </c:extLst>
        </c:ser>
        <c:dLbls>
          <c:showLegendKey val="0"/>
          <c:showVal val="0"/>
          <c:showCatName val="0"/>
          <c:showSerName val="0"/>
          <c:showPercent val="0"/>
          <c:showBubbleSize val="0"/>
        </c:dLbls>
        <c:gapWidth val="500"/>
        <c:axId val="76838016"/>
        <c:axId val="76839552"/>
      </c:barChart>
      <c:catAx>
        <c:axId val="76838016"/>
        <c:scaling>
          <c:orientation val="minMax"/>
        </c:scaling>
        <c:delete val="0"/>
        <c:axPos val="b"/>
        <c:title>
          <c:tx>
            <c:rich>
              <a:bodyPr/>
              <a:lstStyle/>
              <a:p>
                <a:pPr>
                  <a:defRPr/>
                </a:pPr>
                <a:r>
                  <a:rPr lang="en-US"/>
                  <a:t>Number of cars sold in a day</a:t>
                </a:r>
              </a:p>
            </c:rich>
          </c:tx>
          <c:layout/>
          <c:overlay val="0"/>
        </c:title>
        <c:numFmt formatCode="General" sourceLinked="1"/>
        <c:majorTickMark val="out"/>
        <c:minorTickMark val="none"/>
        <c:tickLblPos val="nextTo"/>
        <c:crossAx val="76839552"/>
        <c:crosses val="autoZero"/>
        <c:auto val="1"/>
        <c:lblAlgn val="ctr"/>
        <c:lblOffset val="100"/>
        <c:noMultiLvlLbl val="0"/>
      </c:catAx>
      <c:valAx>
        <c:axId val="76839552"/>
        <c:scaling>
          <c:orientation val="minMax"/>
        </c:scaling>
        <c:delete val="0"/>
        <c:axPos val="l"/>
        <c:title>
          <c:tx>
            <c:rich>
              <a:bodyPr rot="-5400000" vert="horz"/>
              <a:lstStyle/>
              <a:p>
                <a:pPr>
                  <a:defRPr/>
                </a:pPr>
                <a:r>
                  <a:rPr lang="en-US"/>
                  <a:t>Probability</a:t>
                </a:r>
              </a:p>
            </c:rich>
          </c:tx>
          <c:layout/>
          <c:overlay val="0"/>
        </c:title>
        <c:numFmt formatCode="General" sourceLinked="1"/>
        <c:majorTickMark val="out"/>
        <c:minorTickMark val="none"/>
        <c:tickLblPos val="nextTo"/>
        <c:crossAx val="76838016"/>
        <c:crosses val="autoZero"/>
        <c:crossBetween val="between"/>
      </c:valAx>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EC3D0C-4AB7-48D8-AB29-100C8C9E29CB}" type="datetimeFigureOut">
              <a:rPr lang="en-US" smtClean="0"/>
              <a:pPr/>
              <a:t>18-Mar-19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F3AA8B-2986-41D3-8E41-168139DC7ACC}" type="slidenum">
              <a:rPr lang="en-US" smtClean="0"/>
              <a:pPr/>
              <a:t>‹#›</a:t>
            </a:fld>
            <a:endParaRPr lang="en-US"/>
          </a:p>
        </p:txBody>
      </p:sp>
    </p:spTree>
    <p:extLst>
      <p:ext uri="{BB962C8B-B14F-4D97-AF65-F5344CB8AC3E}">
        <p14:creationId xmlns:p14="http://schemas.microsoft.com/office/powerpoint/2010/main" val="2583660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A2813-805D-4956-B6E7-BFDE9B3E4566}" type="datetimeFigureOut">
              <a:rPr lang="en-US" smtClean="0"/>
              <a:pPr/>
              <a:t>18-Mar-19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DE8342-5404-47F0-8FEC-CE3CDBE83D72}" type="slidenum">
              <a:rPr lang="en-US" smtClean="0"/>
              <a:pPr/>
              <a:t>‹#›</a:t>
            </a:fld>
            <a:endParaRPr lang="en-US"/>
          </a:p>
        </p:txBody>
      </p:sp>
    </p:spTree>
    <p:extLst>
      <p:ext uri="{BB962C8B-B14F-4D97-AF65-F5344CB8AC3E}">
        <p14:creationId xmlns:p14="http://schemas.microsoft.com/office/powerpoint/2010/main" val="3605792823"/>
      </p:ext>
    </p:extLst>
  </p:cSld>
  <p:clrMap bg1="lt1" tx1="dk1" bg2="lt2" tx2="dk2" accent1="accent1" accent2="accent2" accent3="accent3" accent4="accent4" accent5="accent5" accent6="accent6" hlink="hlink" folHlink="folHlink"/>
  <p:notesStyle>
    <a:lvl1pPr marL="0" algn="l" defTabSz="1306403" rtl="0" eaLnBrk="1" latinLnBrk="0" hangingPunct="1">
      <a:defRPr sz="1700" kern="1200">
        <a:solidFill>
          <a:schemeClr val="tx1"/>
        </a:solidFill>
        <a:latin typeface="+mn-lt"/>
        <a:ea typeface="+mn-ea"/>
        <a:cs typeface="+mn-cs"/>
      </a:defRPr>
    </a:lvl1pPr>
    <a:lvl2pPr marL="653202" algn="l" defTabSz="1306403" rtl="0" eaLnBrk="1" latinLnBrk="0" hangingPunct="1">
      <a:defRPr sz="1700" kern="1200">
        <a:solidFill>
          <a:schemeClr val="tx1"/>
        </a:solidFill>
        <a:latin typeface="+mn-lt"/>
        <a:ea typeface="+mn-ea"/>
        <a:cs typeface="+mn-cs"/>
      </a:defRPr>
    </a:lvl2pPr>
    <a:lvl3pPr marL="1306403" algn="l" defTabSz="1306403" rtl="0" eaLnBrk="1" latinLnBrk="0" hangingPunct="1">
      <a:defRPr sz="1700" kern="1200">
        <a:solidFill>
          <a:schemeClr val="tx1"/>
        </a:solidFill>
        <a:latin typeface="+mn-lt"/>
        <a:ea typeface="+mn-ea"/>
        <a:cs typeface="+mn-cs"/>
      </a:defRPr>
    </a:lvl3pPr>
    <a:lvl4pPr marL="1959605" algn="l" defTabSz="1306403" rtl="0" eaLnBrk="1" latinLnBrk="0" hangingPunct="1">
      <a:defRPr sz="1700" kern="1200">
        <a:solidFill>
          <a:schemeClr val="tx1"/>
        </a:solidFill>
        <a:latin typeface="+mn-lt"/>
        <a:ea typeface="+mn-ea"/>
        <a:cs typeface="+mn-cs"/>
      </a:defRPr>
    </a:lvl4pPr>
    <a:lvl5pPr marL="2612807" algn="l" defTabSz="1306403" rtl="0" eaLnBrk="1" latinLnBrk="0" hangingPunct="1">
      <a:defRPr sz="1700" kern="1200">
        <a:solidFill>
          <a:schemeClr val="tx1"/>
        </a:solidFill>
        <a:latin typeface="+mn-lt"/>
        <a:ea typeface="+mn-ea"/>
        <a:cs typeface="+mn-cs"/>
      </a:defRPr>
    </a:lvl5pPr>
    <a:lvl6pPr marL="3266008" algn="l" defTabSz="1306403" rtl="0" eaLnBrk="1" latinLnBrk="0" hangingPunct="1">
      <a:defRPr sz="1700" kern="1200">
        <a:solidFill>
          <a:schemeClr val="tx1"/>
        </a:solidFill>
        <a:latin typeface="+mn-lt"/>
        <a:ea typeface="+mn-ea"/>
        <a:cs typeface="+mn-cs"/>
      </a:defRPr>
    </a:lvl6pPr>
    <a:lvl7pPr marL="3919210" algn="l" defTabSz="1306403" rtl="0" eaLnBrk="1" latinLnBrk="0" hangingPunct="1">
      <a:defRPr sz="1700" kern="1200">
        <a:solidFill>
          <a:schemeClr val="tx1"/>
        </a:solidFill>
        <a:latin typeface="+mn-lt"/>
        <a:ea typeface="+mn-ea"/>
        <a:cs typeface="+mn-cs"/>
      </a:defRPr>
    </a:lvl7pPr>
    <a:lvl8pPr marL="4572411" algn="l" defTabSz="1306403" rtl="0" eaLnBrk="1" latinLnBrk="0" hangingPunct="1">
      <a:defRPr sz="1700" kern="1200">
        <a:solidFill>
          <a:schemeClr val="tx1"/>
        </a:solidFill>
        <a:latin typeface="+mn-lt"/>
        <a:ea typeface="+mn-ea"/>
        <a:cs typeface="+mn-cs"/>
      </a:defRPr>
    </a:lvl8pPr>
    <a:lvl9pPr marL="5225613" algn="l" defTabSz="1306403"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41459fe889_0_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144" name="Google Shape;144;g41459fe889_0_2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63" name="Google Shape;263;p1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41459fe889_0_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73" name="Google Shape;273;g41459fe889_0_5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81" name="Google Shape;281;p1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41459fe889_0_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303" name="Google Shape;303;g41459fe889_0_4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53" name="Google Shape;153;p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60" name="Google Shape;160;p9: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1459fe889_0_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167" name="Google Shape;167;g41459fe889_0_3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74" name="Google Shape;174;p1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1459fe889_0_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181" name="Google Shape;181;g41459fe889_0_3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19" name="Google Shape;219;p1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26" name="Google Shape;226;p1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33" name="Google Shape;233;p1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354013" y="3458950"/>
            <a:ext cx="6841672" cy="677108"/>
          </a:xfrm>
        </p:spPr>
        <p:txBody>
          <a:bodyPr wrap="square">
            <a:noAutofit/>
          </a:bodyPr>
          <a:lstStyle>
            <a:lvl1pPr algn="ctr">
              <a:defRPr>
                <a:solidFill>
                  <a:schemeClr val="bg1"/>
                </a:solidFill>
              </a:defRPr>
            </a:lvl1pPr>
          </a:lstStyle>
          <a:p>
            <a:r>
              <a:rPr lang="en-US" dirty="0"/>
              <a:t>Click to edit Master title style</a:t>
            </a:r>
          </a:p>
        </p:txBody>
      </p:sp>
      <p:sp>
        <p:nvSpPr>
          <p:cNvPr id="17" name="Rectangle 16"/>
          <p:cNvSpPr/>
          <p:nvPr userDrawn="1"/>
        </p:nvSpPr>
        <p:spPr>
          <a:xfrm>
            <a:off x="0" y="0"/>
            <a:ext cx="14631987" cy="5843786"/>
          </a:xfrm>
          <a:prstGeom prst="rect">
            <a:avLst/>
          </a:prstGeom>
          <a:solidFill>
            <a:srgbClr val="F47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8" name="Group 17"/>
          <p:cNvGrpSpPr/>
          <p:nvPr userDrawn="1"/>
        </p:nvGrpSpPr>
        <p:grpSpPr>
          <a:xfrm>
            <a:off x="166078" y="3758030"/>
            <a:ext cx="14278708" cy="2063242"/>
            <a:chOff x="166078" y="3780954"/>
            <a:chExt cx="14278708" cy="2063242"/>
          </a:xfrm>
        </p:grpSpPr>
        <p:sp>
          <p:nvSpPr>
            <p:cNvPr id="19" name="Freeform 18"/>
            <p:cNvSpPr/>
            <p:nvPr/>
          </p:nvSpPr>
          <p:spPr>
            <a:xfrm flipH="1">
              <a:off x="1522307" y="3844887"/>
              <a:ext cx="819459" cy="1999309"/>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816406"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166078" y="4333015"/>
              <a:ext cx="618987" cy="1511181"/>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ED5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2370939" y="3780954"/>
              <a:ext cx="845114" cy="2063242"/>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3216053"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rot="5400000">
              <a:off x="3826059" y="5234189"/>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flipH="1">
              <a:off x="4521662" y="4573042"/>
              <a:ext cx="819459" cy="127115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F07F6C"/>
            </a:solid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flipH="1">
              <a:off x="6783723" y="3844887"/>
              <a:ext cx="819459" cy="1999309"/>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6077822"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5427494" y="4333015"/>
              <a:ext cx="618987" cy="1511181"/>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F07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flipH="1">
              <a:off x="7581555" y="3780954"/>
              <a:ext cx="845114" cy="2063242"/>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8477469"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rot="5400000">
              <a:off x="9087475" y="5234189"/>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flipH="1">
              <a:off x="9783079" y="3844887"/>
              <a:ext cx="819459" cy="1999309"/>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F07F6C"/>
            </a:solid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flipH="1">
              <a:off x="12045139" y="3844887"/>
              <a:ext cx="819459" cy="1999309"/>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11339238"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10688910" y="4333015"/>
              <a:ext cx="618987" cy="1511181"/>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12893771" y="3780954"/>
              <a:ext cx="845114" cy="2063242"/>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13738885"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8166404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Rectangle 5"/>
          <p:cNvSpPr/>
          <p:nvPr userDrawn="1"/>
        </p:nvSpPr>
        <p:spPr>
          <a:xfrm>
            <a:off x="0" y="0"/>
            <a:ext cx="14631987" cy="8231188"/>
          </a:xfrm>
          <a:prstGeom prst="rect">
            <a:avLst/>
          </a:prstGeom>
          <a:solidFill>
            <a:srgbClr val="F47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a:xfrm>
            <a:off x="7335268" y="4256540"/>
            <a:ext cx="6841672" cy="677108"/>
          </a:xfrm>
        </p:spPr>
        <p:txBody>
          <a:bodyPr wrap="square" anchor="b">
            <a:noAutofit/>
          </a:bodyPr>
          <a:lstStyle>
            <a:lvl1pPr algn="r">
              <a:defRPr sz="5400">
                <a:solidFill>
                  <a:schemeClr val="bg1"/>
                </a:solidFill>
              </a:defRPr>
            </a:lvl1pPr>
          </a:lstStyle>
          <a:p>
            <a:r>
              <a:rPr lang="en-US" dirty="0"/>
              <a:t>Click to edit Master title style</a:t>
            </a:r>
          </a:p>
        </p:txBody>
      </p:sp>
      <p:cxnSp>
        <p:nvCxnSpPr>
          <p:cNvPr id="5" name="Straight Connector 4"/>
          <p:cNvCxnSpPr/>
          <p:nvPr userDrawn="1"/>
        </p:nvCxnSpPr>
        <p:spPr>
          <a:xfrm flipH="1">
            <a:off x="4914900" y="4963893"/>
            <a:ext cx="9731829" cy="0"/>
          </a:xfrm>
          <a:prstGeom prst="line">
            <a:avLst/>
          </a:prstGeom>
          <a:ln w="3175">
            <a:gradFill flip="none" rotWithShape="1">
              <a:gsLst>
                <a:gs pos="51000">
                  <a:srgbClr val="FFFFFF">
                    <a:alpha val="21000"/>
                  </a:srgbClr>
                </a:gs>
                <a:gs pos="0">
                  <a:schemeClr val="bg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12"/>
          </p:nvPr>
        </p:nvSpPr>
        <p:spPr>
          <a:xfrm>
            <a:off x="459423" y="7686255"/>
            <a:ext cx="250068" cy="246221"/>
          </a:xfrm>
        </p:spPr>
        <p:txBody>
          <a:bodyPr/>
          <a:lstStyle>
            <a:lvl1pPr algn="l">
              <a:defRPr>
                <a:solidFill>
                  <a:schemeClr val="bg1"/>
                </a:solidFill>
              </a:defRPr>
            </a:lvl1pPr>
          </a:lstStyle>
          <a:p>
            <a:fld id="{8A327F09-5727-42F3-8CEF-8204D4C57556}" type="slidenum">
              <a:rPr lang="en-US" smtClean="0"/>
              <a:pPr/>
              <a:t>‹#›</a:t>
            </a:fld>
            <a:endParaRPr lang="en-US" dirty="0"/>
          </a:p>
        </p:txBody>
      </p:sp>
      <p:sp>
        <p:nvSpPr>
          <p:cNvPr id="9" name="Rounded Rectangle 8"/>
          <p:cNvSpPr/>
          <p:nvPr userDrawn="1"/>
        </p:nvSpPr>
        <p:spPr>
          <a:xfrm>
            <a:off x="89738" y="286"/>
            <a:ext cx="5210032" cy="8236259"/>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userDrawn="1"/>
        </p:nvSpPr>
        <p:spPr>
          <a:xfrm>
            <a:off x="766988" y="648711"/>
            <a:ext cx="3789681" cy="6986485"/>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66274" y="0"/>
            <a:ext cx="3373729" cy="8236546"/>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ED5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153354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59423" y="7686255"/>
            <a:ext cx="250068" cy="246221"/>
          </a:xfrm>
        </p:spPr>
        <p:txBody>
          <a:bodyPr/>
          <a:lstStyle>
            <a:lvl1pPr algn="l">
              <a:defRPr>
                <a:solidFill>
                  <a:srgbClr val="ED553E"/>
                </a:solidFill>
              </a:defRPr>
            </a:lvl1pPr>
          </a:lstStyle>
          <a:p>
            <a:fld id="{8A327F09-5727-42F3-8CEF-8204D4C57556}" type="slidenum">
              <a:rPr lang="en-US" smtClean="0"/>
              <a:pPr/>
              <a:t>‹#›</a:t>
            </a:fld>
            <a:endParaRPr lang="en-US" dirty="0"/>
          </a:p>
        </p:txBody>
      </p:sp>
      <p:sp>
        <p:nvSpPr>
          <p:cNvPr id="36" name="TextBox 35"/>
          <p:cNvSpPr txBox="1"/>
          <p:nvPr userDrawn="1"/>
        </p:nvSpPr>
        <p:spPr>
          <a:xfrm>
            <a:off x="781335" y="7556204"/>
            <a:ext cx="2214179" cy="375691"/>
          </a:xfrm>
          <a:prstGeom prst="rect">
            <a:avLst/>
          </a:prstGeom>
          <a:noFill/>
        </p:spPr>
        <p:txBody>
          <a:bodyPr wrap="square" lIns="67259" tIns="33629" rIns="67259" bIns="33629">
            <a:spAutoFit/>
          </a:bodyPr>
          <a:lstStyle/>
          <a:p>
            <a:pPr marL="0" algn="l" defTabSz="914400" rtl="0" eaLnBrk="0" fontAlgn="auto" latinLnBrk="0" hangingPunct="0">
              <a:spcBef>
                <a:spcPts val="0"/>
              </a:spcBef>
              <a:spcAft>
                <a:spcPts val="0"/>
              </a:spcAft>
              <a:defRPr/>
            </a:pPr>
            <a:endParaRPr lang="en-US" sz="1000" i="0" kern="1200" dirty="0">
              <a:solidFill>
                <a:schemeClr val="tx1"/>
              </a:solidFill>
              <a:latin typeface="+mj-lt"/>
              <a:ea typeface="+mn-ea"/>
              <a:cs typeface="+mn-cs"/>
            </a:endParaRPr>
          </a:p>
          <a:p>
            <a:pPr marL="0" algn="l" defTabSz="914400" rtl="0" eaLnBrk="0" fontAlgn="auto" latinLnBrk="0" hangingPunct="0">
              <a:spcBef>
                <a:spcPts val="0"/>
              </a:spcBef>
              <a:spcAft>
                <a:spcPts val="0"/>
              </a:spcAft>
              <a:defRPr/>
            </a:pPr>
            <a:r>
              <a:rPr lang="en-US" sz="1000" i="0" kern="1200" dirty="0">
                <a:solidFill>
                  <a:schemeClr val="tx1"/>
                </a:solidFill>
                <a:latin typeface="+mj-lt"/>
                <a:ea typeface="+mn-ea"/>
                <a:cs typeface="+mn-cs"/>
              </a:rPr>
              <a:t>Copyright © 2018</a:t>
            </a:r>
            <a:r>
              <a:rPr lang="en-US" sz="1000" i="0" kern="1200" baseline="0" dirty="0">
                <a:solidFill>
                  <a:schemeClr val="tx1"/>
                </a:solidFill>
                <a:latin typeface="+mj-lt"/>
                <a:ea typeface="+mn-ea"/>
                <a:cs typeface="+mn-cs"/>
              </a:rPr>
              <a:t> annworks</a:t>
            </a:r>
            <a:endParaRPr lang="en-US" sz="1000" i="0" kern="1200" dirty="0">
              <a:solidFill>
                <a:schemeClr val="tx1"/>
              </a:solidFill>
              <a:latin typeface="+mj-lt"/>
              <a:ea typeface="+mn-ea"/>
              <a:cs typeface="+mn-cs"/>
            </a:endParaRPr>
          </a:p>
        </p:txBody>
      </p:sp>
      <p:cxnSp>
        <p:nvCxnSpPr>
          <p:cNvPr id="37" name="Straight Connector 36"/>
          <p:cNvCxnSpPr/>
          <p:nvPr userDrawn="1"/>
        </p:nvCxnSpPr>
        <p:spPr>
          <a:xfrm rot="5400000">
            <a:off x="622707" y="7809365"/>
            <a:ext cx="303213"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75234" y="150218"/>
            <a:ext cx="13715429" cy="615553"/>
          </a:xfrm>
        </p:spPr>
        <p:txBody>
          <a:bodyPr/>
          <a:lstStyle>
            <a:lvl1pPr>
              <a:defRPr sz="3600">
                <a:solidFill>
                  <a:schemeClr val="bg1"/>
                </a:solidFill>
              </a:defRPr>
            </a:lvl1pPr>
          </a:lstStyle>
          <a:p>
            <a:r>
              <a:rPr lang="en-US" dirty="0"/>
              <a:t>Click to edit Master title style</a:t>
            </a:r>
          </a:p>
        </p:txBody>
      </p:sp>
      <p:sp>
        <p:nvSpPr>
          <p:cNvPr id="9" name="Rectangle 3"/>
          <p:cNvSpPr/>
          <p:nvPr userDrawn="1"/>
        </p:nvSpPr>
        <p:spPr>
          <a:xfrm flipV="1">
            <a:off x="206" y="7464"/>
            <a:ext cx="13724706" cy="915988"/>
          </a:xfrm>
          <a:custGeom>
            <a:avLst/>
            <a:gdLst>
              <a:gd name="connsiteX0" fmla="*/ 0 w 13724706"/>
              <a:gd name="connsiteY0" fmla="*/ 0 h 915988"/>
              <a:gd name="connsiteX1" fmla="*/ 13724706 w 13724706"/>
              <a:gd name="connsiteY1" fmla="*/ 0 h 915988"/>
              <a:gd name="connsiteX2" fmla="*/ 13724706 w 13724706"/>
              <a:gd name="connsiteY2" fmla="*/ 915988 h 915988"/>
              <a:gd name="connsiteX3" fmla="*/ 0 w 13724706"/>
              <a:gd name="connsiteY3" fmla="*/ 915988 h 915988"/>
              <a:gd name="connsiteX4" fmla="*/ 0 w 13724706"/>
              <a:gd name="connsiteY4" fmla="*/ 0 h 915988"/>
              <a:gd name="connsiteX0" fmla="*/ 0 w 13724706"/>
              <a:gd name="connsiteY0" fmla="*/ 16328 h 932316"/>
              <a:gd name="connsiteX1" fmla="*/ 12630691 w 13724706"/>
              <a:gd name="connsiteY1" fmla="*/ 0 h 932316"/>
              <a:gd name="connsiteX2" fmla="*/ 13724706 w 13724706"/>
              <a:gd name="connsiteY2" fmla="*/ 932316 h 932316"/>
              <a:gd name="connsiteX3" fmla="*/ 0 w 13724706"/>
              <a:gd name="connsiteY3" fmla="*/ 932316 h 932316"/>
              <a:gd name="connsiteX4" fmla="*/ 0 w 13724706"/>
              <a:gd name="connsiteY4" fmla="*/ 16328 h 932316"/>
              <a:gd name="connsiteX0" fmla="*/ 0 w 13724706"/>
              <a:gd name="connsiteY0" fmla="*/ 0 h 915988"/>
              <a:gd name="connsiteX1" fmla="*/ 13240291 w 13724706"/>
              <a:gd name="connsiteY1" fmla="*/ 6070 h 915988"/>
              <a:gd name="connsiteX2" fmla="*/ 13724706 w 13724706"/>
              <a:gd name="connsiteY2" fmla="*/ 915988 h 915988"/>
              <a:gd name="connsiteX3" fmla="*/ 0 w 13724706"/>
              <a:gd name="connsiteY3" fmla="*/ 915988 h 915988"/>
              <a:gd name="connsiteX4" fmla="*/ 0 w 13724706"/>
              <a:gd name="connsiteY4" fmla="*/ 0 h 91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24706" h="915988">
                <a:moveTo>
                  <a:pt x="0" y="0"/>
                </a:moveTo>
                <a:lnTo>
                  <a:pt x="13240291" y="6070"/>
                </a:lnTo>
                <a:lnTo>
                  <a:pt x="13724706" y="915988"/>
                </a:lnTo>
                <a:lnTo>
                  <a:pt x="0" y="915988"/>
                </a:lnTo>
                <a:lnTo>
                  <a:pt x="0" y="0"/>
                </a:lnTo>
                <a:close/>
              </a:path>
            </a:pathLst>
          </a:custGeom>
          <a:solidFill>
            <a:srgbClr val="ED5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3"/>
          <p:cNvSpPr/>
          <p:nvPr userDrawn="1"/>
        </p:nvSpPr>
        <p:spPr>
          <a:xfrm flipH="1">
            <a:off x="13387131" y="7464"/>
            <a:ext cx="1233284" cy="915988"/>
          </a:xfrm>
          <a:custGeom>
            <a:avLst/>
            <a:gdLst>
              <a:gd name="connsiteX0" fmla="*/ 0 w 13724706"/>
              <a:gd name="connsiteY0" fmla="*/ 0 h 915988"/>
              <a:gd name="connsiteX1" fmla="*/ 13724706 w 13724706"/>
              <a:gd name="connsiteY1" fmla="*/ 0 h 915988"/>
              <a:gd name="connsiteX2" fmla="*/ 13724706 w 13724706"/>
              <a:gd name="connsiteY2" fmla="*/ 915988 h 915988"/>
              <a:gd name="connsiteX3" fmla="*/ 0 w 13724706"/>
              <a:gd name="connsiteY3" fmla="*/ 915988 h 915988"/>
              <a:gd name="connsiteX4" fmla="*/ 0 w 13724706"/>
              <a:gd name="connsiteY4" fmla="*/ 0 h 915988"/>
              <a:gd name="connsiteX0" fmla="*/ 0 w 13724706"/>
              <a:gd name="connsiteY0" fmla="*/ 16328 h 932316"/>
              <a:gd name="connsiteX1" fmla="*/ 12630691 w 13724706"/>
              <a:gd name="connsiteY1" fmla="*/ 0 h 932316"/>
              <a:gd name="connsiteX2" fmla="*/ 13724706 w 13724706"/>
              <a:gd name="connsiteY2" fmla="*/ 932316 h 932316"/>
              <a:gd name="connsiteX3" fmla="*/ 0 w 13724706"/>
              <a:gd name="connsiteY3" fmla="*/ 932316 h 932316"/>
              <a:gd name="connsiteX4" fmla="*/ 0 w 13724706"/>
              <a:gd name="connsiteY4" fmla="*/ 16328 h 932316"/>
              <a:gd name="connsiteX0" fmla="*/ 0 w 13724706"/>
              <a:gd name="connsiteY0" fmla="*/ 0 h 915988"/>
              <a:gd name="connsiteX1" fmla="*/ 13240291 w 13724706"/>
              <a:gd name="connsiteY1" fmla="*/ 6070 h 915988"/>
              <a:gd name="connsiteX2" fmla="*/ 13724706 w 13724706"/>
              <a:gd name="connsiteY2" fmla="*/ 915988 h 915988"/>
              <a:gd name="connsiteX3" fmla="*/ 0 w 13724706"/>
              <a:gd name="connsiteY3" fmla="*/ 915988 h 915988"/>
              <a:gd name="connsiteX4" fmla="*/ 0 w 13724706"/>
              <a:gd name="connsiteY4" fmla="*/ 0 h 915988"/>
              <a:gd name="connsiteX0" fmla="*/ 0 w 17523212"/>
              <a:gd name="connsiteY0" fmla="*/ 0 h 915988"/>
              <a:gd name="connsiteX1" fmla="*/ 13240291 w 17523212"/>
              <a:gd name="connsiteY1" fmla="*/ 6070 h 915988"/>
              <a:gd name="connsiteX2" fmla="*/ 17523212 w 17523212"/>
              <a:gd name="connsiteY2" fmla="*/ 915988 h 915988"/>
              <a:gd name="connsiteX3" fmla="*/ 0 w 17523212"/>
              <a:gd name="connsiteY3" fmla="*/ 915988 h 915988"/>
              <a:gd name="connsiteX4" fmla="*/ 0 w 17523212"/>
              <a:gd name="connsiteY4" fmla="*/ 0 h 915988"/>
              <a:gd name="connsiteX0" fmla="*/ 0 w 17523212"/>
              <a:gd name="connsiteY0" fmla="*/ 0 h 915988"/>
              <a:gd name="connsiteX1" fmla="*/ 11005874 w 17523212"/>
              <a:gd name="connsiteY1" fmla="*/ 6070 h 915988"/>
              <a:gd name="connsiteX2" fmla="*/ 17523212 w 17523212"/>
              <a:gd name="connsiteY2" fmla="*/ 915988 h 915988"/>
              <a:gd name="connsiteX3" fmla="*/ 0 w 17523212"/>
              <a:gd name="connsiteY3" fmla="*/ 915988 h 915988"/>
              <a:gd name="connsiteX4" fmla="*/ 0 w 17523212"/>
              <a:gd name="connsiteY4" fmla="*/ 0 h 915988"/>
              <a:gd name="connsiteX0" fmla="*/ 0 w 18081816"/>
              <a:gd name="connsiteY0" fmla="*/ 0 h 915988"/>
              <a:gd name="connsiteX1" fmla="*/ 11005874 w 18081816"/>
              <a:gd name="connsiteY1" fmla="*/ 6070 h 915988"/>
              <a:gd name="connsiteX2" fmla="*/ 18081816 w 18081816"/>
              <a:gd name="connsiteY2" fmla="*/ 915988 h 915988"/>
              <a:gd name="connsiteX3" fmla="*/ 0 w 18081816"/>
              <a:gd name="connsiteY3" fmla="*/ 915988 h 915988"/>
              <a:gd name="connsiteX4" fmla="*/ 0 w 18081816"/>
              <a:gd name="connsiteY4" fmla="*/ 0 h 91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1816" h="915988">
                <a:moveTo>
                  <a:pt x="0" y="0"/>
                </a:moveTo>
                <a:lnTo>
                  <a:pt x="11005874" y="6070"/>
                </a:lnTo>
                <a:lnTo>
                  <a:pt x="18081816" y="915988"/>
                </a:lnTo>
                <a:lnTo>
                  <a:pt x="0" y="915988"/>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userDrawn="1"/>
        </p:nvSpPr>
        <p:spPr>
          <a:xfrm rot="1670520">
            <a:off x="13391392" y="-170419"/>
            <a:ext cx="306465" cy="1291133"/>
          </a:xfrm>
          <a:prstGeom prst="upArrow">
            <a:avLst>
              <a:gd name="adj1" fmla="val 50000"/>
              <a:gd name="adj2" fmla="val 10674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7132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14631987" cy="8231188"/>
          </a:xfrm>
          <a:prstGeom prst="rect">
            <a:avLst/>
          </a:prstGeom>
          <a:solidFill>
            <a:srgbClr val="ED5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ctrTitle"/>
          </p:nvPr>
        </p:nvSpPr>
        <p:spPr>
          <a:xfrm>
            <a:off x="3895158" y="1494270"/>
            <a:ext cx="6841672" cy="677108"/>
          </a:xfrm>
        </p:spPr>
        <p:txBody>
          <a:bodyPr wrap="square">
            <a:noAutofit/>
          </a:bodyPr>
          <a:lstStyle>
            <a:lvl1pPr algn="ctr">
              <a:defRPr sz="5400">
                <a:solidFill>
                  <a:schemeClr val="bg1"/>
                </a:solidFill>
              </a:defRPr>
            </a:lvl1pPr>
          </a:lstStyle>
          <a:p>
            <a:r>
              <a:rPr lang="en-US" dirty="0"/>
              <a:t>Click to edit Master title style</a:t>
            </a:r>
          </a:p>
        </p:txBody>
      </p:sp>
      <p:sp>
        <p:nvSpPr>
          <p:cNvPr id="9" name="Freeform 8"/>
          <p:cNvSpPr/>
          <p:nvPr/>
        </p:nvSpPr>
        <p:spPr>
          <a:xfrm flipH="1">
            <a:off x="1793925" y="6866204"/>
            <a:ext cx="753269" cy="136498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145041"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547242" y="7199462"/>
            <a:ext cx="568990" cy="1031726"/>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2574011" y="6822555"/>
            <a:ext cx="776852" cy="1408633"/>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350862"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5400000">
            <a:off x="3995069" y="7753925"/>
            <a:ext cx="481938" cy="472587"/>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flipH="1">
            <a:off x="4551014" y="7363336"/>
            <a:ext cx="753269" cy="867852"/>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flipH="1">
            <a:off x="6630362" y="6866204"/>
            <a:ext cx="753269" cy="136498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5981479"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5383680" y="7199462"/>
            <a:ext cx="568990" cy="1031726"/>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flipH="1">
            <a:off x="7363751" y="6822555"/>
            <a:ext cx="776852" cy="1408633"/>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8187300"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rot="5400000">
            <a:off x="8831507" y="7753925"/>
            <a:ext cx="481938" cy="472587"/>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flipH="1">
            <a:off x="9387452" y="6866204"/>
            <a:ext cx="753269" cy="136498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flipH="1">
            <a:off x="11466800" y="6866204"/>
            <a:ext cx="753269" cy="136498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10817916"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10220117" y="7199462"/>
            <a:ext cx="568990" cy="1031726"/>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12246886" y="6822555"/>
            <a:ext cx="776852" cy="1408633"/>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722241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36"/>
        <p:cNvGrpSpPr/>
        <p:nvPr/>
      </p:nvGrpSpPr>
      <p:grpSpPr>
        <a:xfrm>
          <a:off x="0" y="0"/>
          <a:ext cx="0" cy="0"/>
          <a:chOff x="0" y="0"/>
          <a:chExt cx="0" cy="0"/>
        </a:xfrm>
      </p:grpSpPr>
      <p:sp>
        <p:nvSpPr>
          <p:cNvPr id="37" name="Google Shape;37;p3"/>
          <p:cNvSpPr txBox="1">
            <a:spLocks noGrp="1"/>
          </p:cNvSpPr>
          <p:nvPr>
            <p:ph type="sldNum" idx="12"/>
          </p:nvPr>
        </p:nvSpPr>
        <p:spPr>
          <a:xfrm>
            <a:off x="459423" y="7686255"/>
            <a:ext cx="250068" cy="246221"/>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600" b="0" i="0" u="none" strike="noStrike" cap="none">
                <a:solidFill>
                  <a:srgbClr val="ED553E"/>
                </a:solidFill>
                <a:latin typeface="Quattrocento Sans"/>
                <a:ea typeface="Quattrocento Sans"/>
                <a:cs typeface="Quattrocento Sans"/>
                <a:sym typeface="Quattrocento Sans"/>
              </a:defRPr>
            </a:lvl1pPr>
            <a:lvl2pPr marL="0" marR="0" lvl="1" indent="0" algn="l" rtl="0">
              <a:spcBef>
                <a:spcPts val="0"/>
              </a:spcBef>
              <a:buNone/>
              <a:defRPr sz="1600" b="0" i="0" u="none" strike="noStrike" cap="none">
                <a:solidFill>
                  <a:srgbClr val="ED553E"/>
                </a:solidFill>
                <a:latin typeface="Quattrocento Sans"/>
                <a:ea typeface="Quattrocento Sans"/>
                <a:cs typeface="Quattrocento Sans"/>
                <a:sym typeface="Quattrocento Sans"/>
              </a:defRPr>
            </a:lvl2pPr>
            <a:lvl3pPr marL="0" marR="0" lvl="2" indent="0" algn="l" rtl="0">
              <a:spcBef>
                <a:spcPts val="0"/>
              </a:spcBef>
              <a:buNone/>
              <a:defRPr sz="1600" b="0" i="0" u="none" strike="noStrike" cap="none">
                <a:solidFill>
                  <a:srgbClr val="ED553E"/>
                </a:solidFill>
                <a:latin typeface="Quattrocento Sans"/>
                <a:ea typeface="Quattrocento Sans"/>
                <a:cs typeface="Quattrocento Sans"/>
                <a:sym typeface="Quattrocento Sans"/>
              </a:defRPr>
            </a:lvl3pPr>
            <a:lvl4pPr marL="0" marR="0" lvl="3" indent="0" algn="l" rtl="0">
              <a:spcBef>
                <a:spcPts val="0"/>
              </a:spcBef>
              <a:buNone/>
              <a:defRPr sz="1600" b="0" i="0" u="none" strike="noStrike" cap="none">
                <a:solidFill>
                  <a:srgbClr val="ED553E"/>
                </a:solidFill>
                <a:latin typeface="Quattrocento Sans"/>
                <a:ea typeface="Quattrocento Sans"/>
                <a:cs typeface="Quattrocento Sans"/>
                <a:sym typeface="Quattrocento Sans"/>
              </a:defRPr>
            </a:lvl4pPr>
            <a:lvl5pPr marL="0" marR="0" lvl="4" indent="0" algn="l" rtl="0">
              <a:spcBef>
                <a:spcPts val="0"/>
              </a:spcBef>
              <a:buNone/>
              <a:defRPr sz="1600" b="0" i="0" u="none" strike="noStrike" cap="none">
                <a:solidFill>
                  <a:srgbClr val="ED553E"/>
                </a:solidFill>
                <a:latin typeface="Quattrocento Sans"/>
                <a:ea typeface="Quattrocento Sans"/>
                <a:cs typeface="Quattrocento Sans"/>
                <a:sym typeface="Quattrocento Sans"/>
              </a:defRPr>
            </a:lvl5pPr>
            <a:lvl6pPr marL="0" marR="0" lvl="5" indent="0" algn="l" rtl="0">
              <a:spcBef>
                <a:spcPts val="0"/>
              </a:spcBef>
              <a:buNone/>
              <a:defRPr sz="1600" b="0" i="0" u="none" strike="noStrike" cap="none">
                <a:solidFill>
                  <a:srgbClr val="ED553E"/>
                </a:solidFill>
                <a:latin typeface="Quattrocento Sans"/>
                <a:ea typeface="Quattrocento Sans"/>
                <a:cs typeface="Quattrocento Sans"/>
                <a:sym typeface="Quattrocento Sans"/>
              </a:defRPr>
            </a:lvl6pPr>
            <a:lvl7pPr marL="0" marR="0" lvl="6" indent="0" algn="l" rtl="0">
              <a:spcBef>
                <a:spcPts val="0"/>
              </a:spcBef>
              <a:buNone/>
              <a:defRPr sz="1600" b="0" i="0" u="none" strike="noStrike" cap="none">
                <a:solidFill>
                  <a:srgbClr val="ED553E"/>
                </a:solidFill>
                <a:latin typeface="Quattrocento Sans"/>
                <a:ea typeface="Quattrocento Sans"/>
                <a:cs typeface="Quattrocento Sans"/>
                <a:sym typeface="Quattrocento Sans"/>
              </a:defRPr>
            </a:lvl7pPr>
            <a:lvl8pPr marL="0" marR="0" lvl="7" indent="0" algn="l" rtl="0">
              <a:spcBef>
                <a:spcPts val="0"/>
              </a:spcBef>
              <a:buNone/>
              <a:defRPr sz="1600" b="0" i="0" u="none" strike="noStrike" cap="none">
                <a:solidFill>
                  <a:srgbClr val="ED553E"/>
                </a:solidFill>
                <a:latin typeface="Quattrocento Sans"/>
                <a:ea typeface="Quattrocento Sans"/>
                <a:cs typeface="Quattrocento Sans"/>
                <a:sym typeface="Quattrocento Sans"/>
              </a:defRPr>
            </a:lvl8pPr>
            <a:lvl9pPr marL="0" marR="0" lvl="8" indent="0" algn="l" rtl="0">
              <a:spcBef>
                <a:spcPts val="0"/>
              </a:spcBef>
              <a:buNone/>
              <a:defRPr sz="1600" b="0" i="0" u="none" strike="noStrike" cap="none">
                <a:solidFill>
                  <a:srgbClr val="ED553E"/>
                </a:solidFill>
                <a:latin typeface="Quattrocento Sans"/>
                <a:ea typeface="Quattrocento Sans"/>
                <a:cs typeface="Quattrocento Sans"/>
                <a:sym typeface="Quattrocento Sans"/>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
        <p:nvSpPr>
          <p:cNvPr id="38" name="Google Shape;38;p3"/>
          <p:cNvSpPr txBox="1"/>
          <p:nvPr/>
        </p:nvSpPr>
        <p:spPr>
          <a:xfrm>
            <a:off x="781335" y="7556204"/>
            <a:ext cx="2214179" cy="375691"/>
          </a:xfrm>
          <a:prstGeom prst="rect">
            <a:avLst/>
          </a:prstGeom>
          <a:noFill/>
          <a:ln>
            <a:noFill/>
          </a:ln>
        </p:spPr>
        <p:txBody>
          <a:bodyPr spcFirstLastPara="1" wrap="square" lIns="67250" tIns="33625" rIns="67250" bIns="33625" anchor="t" anchorCtr="0">
            <a:noAutofit/>
          </a:bodyPr>
          <a:lstStyle/>
          <a:p>
            <a:pPr marL="0" marR="0" lvl="0" indent="0" algn="l" rtl="0">
              <a:spcBef>
                <a:spcPts val="0"/>
              </a:spcBef>
              <a:spcAft>
                <a:spcPts val="0"/>
              </a:spcAft>
              <a:buNone/>
            </a:pPr>
            <a:endParaRPr sz="1000" b="0" i="0" u="none" strike="noStrike" cap="none">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000" b="0" i="0" u="none" strike="noStrike" cap="none">
                <a:solidFill>
                  <a:schemeClr val="dk1"/>
                </a:solidFill>
                <a:latin typeface="Quattrocento Sans"/>
                <a:ea typeface="Quattrocento Sans"/>
                <a:cs typeface="Quattrocento Sans"/>
                <a:sym typeface="Quattrocento Sans"/>
              </a:rPr>
              <a:t>Copyright © 2018 annworks</a:t>
            </a:r>
            <a:endParaRPr sz="1000" b="0" i="0" u="none" strike="noStrike" cap="none">
              <a:solidFill>
                <a:schemeClr val="dk1"/>
              </a:solidFill>
              <a:latin typeface="Quattrocento Sans"/>
              <a:ea typeface="Quattrocento Sans"/>
              <a:cs typeface="Quattrocento Sans"/>
              <a:sym typeface="Quattrocento Sans"/>
            </a:endParaRPr>
          </a:p>
        </p:txBody>
      </p:sp>
      <p:cxnSp>
        <p:nvCxnSpPr>
          <p:cNvPr id="39" name="Google Shape;39;p3"/>
          <p:cNvCxnSpPr/>
          <p:nvPr/>
        </p:nvCxnSpPr>
        <p:spPr>
          <a:xfrm rot="5400000">
            <a:off x="622707" y="7809365"/>
            <a:ext cx="303213" cy="0"/>
          </a:xfrm>
          <a:prstGeom prst="straightConnector1">
            <a:avLst/>
          </a:prstGeom>
          <a:noFill/>
          <a:ln w="9525" cap="flat" cmpd="sng">
            <a:solidFill>
              <a:srgbClr val="A3A3A3"/>
            </a:solidFill>
            <a:prstDash val="solid"/>
            <a:round/>
            <a:headEnd type="none" w="sm" len="sm"/>
            <a:tailEnd type="none" w="sm" len="sm"/>
          </a:ln>
        </p:spPr>
      </p:cxnSp>
      <p:sp>
        <p:nvSpPr>
          <p:cNvPr id="40" name="Google Shape;40;p3"/>
          <p:cNvSpPr txBox="1">
            <a:spLocks noGrp="1"/>
          </p:cNvSpPr>
          <p:nvPr>
            <p:ph type="title"/>
          </p:nvPr>
        </p:nvSpPr>
        <p:spPr>
          <a:xfrm>
            <a:off x="475234" y="150218"/>
            <a:ext cx="13715429" cy="615553"/>
          </a:xfrm>
          <a:prstGeom prst="rect">
            <a:avLst/>
          </a:prstGeom>
          <a:noFill/>
          <a:ln>
            <a:noFill/>
          </a:ln>
        </p:spPr>
        <p:txBody>
          <a:bodyPr spcFirstLastPara="1" wrap="square" lIns="0" tIns="0" rIns="0" bIns="0" anchor="ctr" anchorCtr="0"/>
          <a:lstStyle>
            <a:lvl1pPr marR="0" lvl="0" algn="l" rtl="0">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3"/>
          <p:cNvSpPr/>
          <p:nvPr/>
        </p:nvSpPr>
        <p:spPr>
          <a:xfrm rot="10800000" flipH="1">
            <a:off x="206" y="7464"/>
            <a:ext cx="13724706" cy="915988"/>
          </a:xfrm>
          <a:custGeom>
            <a:avLst/>
            <a:gdLst/>
            <a:ahLst/>
            <a:cxnLst/>
            <a:rect l="l" t="t" r="r" b="b"/>
            <a:pathLst>
              <a:path w="13724706" h="915988" extrusionOk="0">
                <a:moveTo>
                  <a:pt x="0" y="0"/>
                </a:moveTo>
                <a:lnTo>
                  <a:pt x="13240291" y="6070"/>
                </a:lnTo>
                <a:lnTo>
                  <a:pt x="13724706" y="915988"/>
                </a:lnTo>
                <a:lnTo>
                  <a:pt x="0" y="915988"/>
                </a:lnTo>
                <a:lnTo>
                  <a:pt x="0" y="0"/>
                </a:lnTo>
                <a:close/>
              </a:path>
            </a:pathLst>
          </a:custGeom>
          <a:solidFill>
            <a:srgbClr val="ED55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600" b="0" i="0" u="none" strike="noStrike" cap="none">
              <a:solidFill>
                <a:schemeClr val="lt1"/>
              </a:solidFill>
              <a:latin typeface="Quattrocento Sans"/>
              <a:ea typeface="Quattrocento Sans"/>
              <a:cs typeface="Quattrocento Sans"/>
              <a:sym typeface="Quattrocento Sans"/>
            </a:endParaRPr>
          </a:p>
        </p:txBody>
      </p:sp>
      <p:sp>
        <p:nvSpPr>
          <p:cNvPr id="42" name="Google Shape;42;p3"/>
          <p:cNvSpPr/>
          <p:nvPr/>
        </p:nvSpPr>
        <p:spPr>
          <a:xfrm flipH="1">
            <a:off x="13387132" y="7464"/>
            <a:ext cx="1233284" cy="915988"/>
          </a:xfrm>
          <a:custGeom>
            <a:avLst/>
            <a:gdLst/>
            <a:ahLst/>
            <a:cxnLst/>
            <a:rect l="l" t="t" r="r" b="b"/>
            <a:pathLst>
              <a:path w="18081816" h="915988" extrusionOk="0">
                <a:moveTo>
                  <a:pt x="0" y="0"/>
                </a:moveTo>
                <a:lnTo>
                  <a:pt x="11005874" y="6070"/>
                </a:lnTo>
                <a:lnTo>
                  <a:pt x="18081816" y="915988"/>
                </a:lnTo>
                <a:lnTo>
                  <a:pt x="0" y="915988"/>
                </a:lnTo>
                <a:lnTo>
                  <a:pt x="0" y="0"/>
                </a:ln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600" b="0" i="0" u="none" strike="noStrike" cap="none">
              <a:solidFill>
                <a:schemeClr val="lt1"/>
              </a:solidFill>
              <a:latin typeface="Quattrocento Sans"/>
              <a:ea typeface="Quattrocento Sans"/>
              <a:cs typeface="Quattrocento Sans"/>
              <a:sym typeface="Quattrocento Sans"/>
            </a:endParaRPr>
          </a:p>
        </p:txBody>
      </p:sp>
      <p:sp>
        <p:nvSpPr>
          <p:cNvPr id="43" name="Google Shape;43;p3"/>
          <p:cNvSpPr/>
          <p:nvPr/>
        </p:nvSpPr>
        <p:spPr>
          <a:xfrm rot="1670520">
            <a:off x="13391392" y="-170419"/>
            <a:ext cx="306465" cy="1291133"/>
          </a:xfrm>
          <a:prstGeom prst="upArrow">
            <a:avLst>
              <a:gd name="adj1" fmla="val 50000"/>
              <a:gd name="adj2" fmla="val 106744"/>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600" b="0" i="0" u="none" strike="noStrike" cap="none">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59869382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5234" y="66817"/>
            <a:ext cx="13715429" cy="615553"/>
          </a:xfrm>
          <a:prstGeom prst="rect">
            <a:avLst/>
          </a:prstGeom>
        </p:spPr>
        <p:txBody>
          <a:bodyPr vert="horz" wrap="square" lIns="0" tIns="0" rIns="0" bIns="0" rtlCol="0" anchor="ctr">
            <a:noAutofit/>
          </a:bodyPr>
          <a:lstStyle/>
          <a:p>
            <a:r>
              <a:rPr lang="en-US" dirty="0"/>
              <a:t>Click to edit Master title style</a:t>
            </a:r>
          </a:p>
        </p:txBody>
      </p:sp>
      <p:sp>
        <p:nvSpPr>
          <p:cNvPr id="5" name="Footer Placeholder 4"/>
          <p:cNvSpPr>
            <a:spLocks noGrp="1"/>
          </p:cNvSpPr>
          <p:nvPr>
            <p:ph type="ftr" sz="quarter" idx="3"/>
          </p:nvPr>
        </p:nvSpPr>
        <p:spPr>
          <a:xfrm>
            <a:off x="4999263" y="7629092"/>
            <a:ext cx="4633463" cy="438235"/>
          </a:xfrm>
          <a:prstGeom prst="rect">
            <a:avLst/>
          </a:prstGeom>
        </p:spPr>
        <p:txBody>
          <a:bodyPr vert="horz" lIns="130640" tIns="65320" rIns="130640" bIns="65320" rtlCol="0" anchor="ctr"/>
          <a:lstStyle>
            <a:lvl1pPr algn="ctr">
              <a:defRPr sz="1700">
                <a:solidFill>
                  <a:schemeClr val="tx1"/>
                </a:solidFill>
              </a:defRPr>
            </a:lvl1pPr>
          </a:lstStyle>
          <a:p>
            <a:endParaRPr lang="en-US" dirty="0"/>
          </a:p>
        </p:txBody>
      </p:sp>
      <p:sp>
        <p:nvSpPr>
          <p:cNvPr id="6" name="Slide Number Placeholder 5"/>
          <p:cNvSpPr>
            <a:spLocks noGrp="1"/>
          </p:cNvSpPr>
          <p:nvPr>
            <p:ph type="sldNum" sz="quarter" idx="4"/>
          </p:nvPr>
        </p:nvSpPr>
        <p:spPr>
          <a:xfrm>
            <a:off x="13845862" y="7712399"/>
            <a:ext cx="250068" cy="246221"/>
          </a:xfrm>
          <a:prstGeom prst="rect">
            <a:avLst/>
          </a:prstGeom>
        </p:spPr>
        <p:txBody>
          <a:bodyPr vert="horz" wrap="none" lIns="0" tIns="0" rIns="0" bIns="0" rtlCol="0" anchor="ctr">
            <a:noAutofit/>
          </a:bodyPr>
          <a:lstStyle>
            <a:lvl1pPr algn="ctr">
              <a:defRPr sz="1600">
                <a:solidFill>
                  <a:schemeClr val="bg1"/>
                </a:solidFill>
                <a:latin typeface="+mj-lt"/>
              </a:defRPr>
            </a:lvl1pPr>
          </a:lstStyle>
          <a:p>
            <a:fld id="{8A327F09-5727-42F3-8CEF-8204D4C57556}" type="slidenum">
              <a:rPr lang="en-US" smtClean="0"/>
              <a:pPr/>
              <a:t>‹#›</a:t>
            </a:fld>
            <a:endParaRPr lang="en-US" dirty="0"/>
          </a:p>
        </p:txBody>
      </p:sp>
    </p:spTree>
    <p:extLst>
      <p:ext uri="{BB962C8B-B14F-4D97-AF65-F5344CB8AC3E}">
        <p14:creationId xmlns:p14="http://schemas.microsoft.com/office/powerpoint/2010/main" val="2024734831"/>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 id="2147483652" r:id="rId4"/>
    <p:sldLayoutId id="2147483654" r:id="rId5"/>
  </p:sldLayoutIdLst>
  <p:transition spd="slow">
    <p:push dir="u"/>
  </p:transition>
  <p:hf hdr="0" ftr="0" dt="0"/>
  <p:txStyles>
    <p:titleStyle>
      <a:lvl1pPr algn="l" defTabSz="1306403" rtl="0" eaLnBrk="1" latinLnBrk="0" hangingPunct="1">
        <a:spcBef>
          <a:spcPct val="0"/>
        </a:spcBef>
        <a:buNone/>
        <a:defRPr sz="3600" kern="1200">
          <a:solidFill>
            <a:schemeClr val="tx1"/>
          </a:solidFill>
          <a:latin typeface="Segoe UI Light" panose="020B0502040204020203" pitchFamily="34" charset="0"/>
          <a:ea typeface="+mj-ea"/>
          <a:cs typeface="+mj-cs"/>
        </a:defRPr>
      </a:lvl1pPr>
    </p:titleStyle>
    <p:bodyStyle>
      <a:lvl1pPr marL="489901" indent="-489901" algn="l" defTabSz="1306403"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453" indent="-408251" algn="l" defTabSz="1306403"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3004" indent="-326601" algn="l" defTabSz="1306403"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6206"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9407"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609"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811"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9012"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2214"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403" rtl="0" eaLnBrk="1" latinLnBrk="0" hangingPunct="1">
        <a:defRPr sz="2600" kern="1200">
          <a:solidFill>
            <a:schemeClr val="tx1"/>
          </a:solidFill>
          <a:latin typeface="+mn-lt"/>
          <a:ea typeface="+mn-ea"/>
          <a:cs typeface="+mn-cs"/>
        </a:defRPr>
      </a:lvl1pPr>
      <a:lvl2pPr marL="653202" algn="l" defTabSz="1306403" rtl="0" eaLnBrk="1" latinLnBrk="0" hangingPunct="1">
        <a:defRPr sz="2600" kern="1200">
          <a:solidFill>
            <a:schemeClr val="tx1"/>
          </a:solidFill>
          <a:latin typeface="+mn-lt"/>
          <a:ea typeface="+mn-ea"/>
          <a:cs typeface="+mn-cs"/>
        </a:defRPr>
      </a:lvl2pPr>
      <a:lvl3pPr marL="1306403" algn="l" defTabSz="1306403" rtl="0" eaLnBrk="1" latinLnBrk="0" hangingPunct="1">
        <a:defRPr sz="2600" kern="1200">
          <a:solidFill>
            <a:schemeClr val="tx1"/>
          </a:solidFill>
          <a:latin typeface="+mn-lt"/>
          <a:ea typeface="+mn-ea"/>
          <a:cs typeface="+mn-cs"/>
        </a:defRPr>
      </a:lvl3pPr>
      <a:lvl4pPr marL="1959605" algn="l" defTabSz="1306403" rtl="0" eaLnBrk="1" latinLnBrk="0" hangingPunct="1">
        <a:defRPr sz="2600" kern="1200">
          <a:solidFill>
            <a:schemeClr val="tx1"/>
          </a:solidFill>
          <a:latin typeface="+mn-lt"/>
          <a:ea typeface="+mn-ea"/>
          <a:cs typeface="+mn-cs"/>
        </a:defRPr>
      </a:lvl4pPr>
      <a:lvl5pPr marL="2612807" algn="l" defTabSz="1306403" rtl="0" eaLnBrk="1" latinLnBrk="0" hangingPunct="1">
        <a:defRPr sz="2600" kern="1200">
          <a:solidFill>
            <a:schemeClr val="tx1"/>
          </a:solidFill>
          <a:latin typeface="+mn-lt"/>
          <a:ea typeface="+mn-ea"/>
          <a:cs typeface="+mn-cs"/>
        </a:defRPr>
      </a:lvl5pPr>
      <a:lvl6pPr marL="3266008" algn="l" defTabSz="1306403" rtl="0" eaLnBrk="1" latinLnBrk="0" hangingPunct="1">
        <a:defRPr sz="2600" kern="1200">
          <a:solidFill>
            <a:schemeClr val="tx1"/>
          </a:solidFill>
          <a:latin typeface="+mn-lt"/>
          <a:ea typeface="+mn-ea"/>
          <a:cs typeface="+mn-cs"/>
        </a:defRPr>
      </a:lvl6pPr>
      <a:lvl7pPr marL="3919210" algn="l" defTabSz="1306403" rtl="0" eaLnBrk="1" latinLnBrk="0" hangingPunct="1">
        <a:defRPr sz="2600" kern="1200">
          <a:solidFill>
            <a:schemeClr val="tx1"/>
          </a:solidFill>
          <a:latin typeface="+mn-lt"/>
          <a:ea typeface="+mn-ea"/>
          <a:cs typeface="+mn-cs"/>
        </a:defRPr>
      </a:lvl7pPr>
      <a:lvl8pPr marL="4572411" algn="l" defTabSz="1306403" rtl="0" eaLnBrk="1" latinLnBrk="0" hangingPunct="1">
        <a:defRPr sz="2600" kern="1200">
          <a:solidFill>
            <a:schemeClr val="tx1"/>
          </a:solidFill>
          <a:latin typeface="+mn-lt"/>
          <a:ea typeface="+mn-ea"/>
          <a:cs typeface="+mn-cs"/>
        </a:defRPr>
      </a:lvl8pPr>
      <a:lvl9pPr marL="5225613" algn="l" defTabSz="1306403"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451898" y="3035474"/>
            <a:ext cx="7725042" cy="1898174"/>
          </a:xfrm>
        </p:spPr>
        <p:txBody>
          <a:bodyPr/>
          <a:lstStyle/>
          <a:p>
            <a:r>
              <a:rPr lang="en-US" b="1" dirty="0" smtClean="0"/>
              <a:t>Distributions</a:t>
            </a:r>
            <a:endParaRPr lang="en-US" b="1" dirty="0"/>
          </a:p>
        </p:txBody>
      </p:sp>
      <p:sp>
        <p:nvSpPr>
          <p:cNvPr id="2" name="Slide Number Placeholder 1"/>
          <p:cNvSpPr>
            <a:spLocks noGrp="1"/>
          </p:cNvSpPr>
          <p:nvPr>
            <p:ph type="sldNum" sz="quarter" idx="12"/>
          </p:nvPr>
        </p:nvSpPr>
        <p:spPr/>
        <p:txBody>
          <a:bodyPr/>
          <a:lstStyle/>
          <a:p>
            <a:fld id="{8A327F09-5727-42F3-8CEF-8204D4C57556}" type="slidenum">
              <a:rPr lang="en-US" smtClean="0"/>
              <a:pPr/>
              <a:t>1</a:t>
            </a:fld>
            <a:endParaRPr lang="en-US" dirty="0"/>
          </a:p>
        </p:txBody>
      </p:sp>
    </p:spTree>
    <p:extLst>
      <p:ext uri="{BB962C8B-B14F-4D97-AF65-F5344CB8AC3E}">
        <p14:creationId xmlns:p14="http://schemas.microsoft.com/office/powerpoint/2010/main" val="168360684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10</a:t>
            </a:fld>
            <a:endParaRPr lang="en-US" dirty="0"/>
          </a:p>
        </p:txBody>
      </p:sp>
      <p:sp>
        <p:nvSpPr>
          <p:cNvPr id="3" name="Title 2"/>
          <p:cNvSpPr>
            <a:spLocks noGrp="1"/>
          </p:cNvSpPr>
          <p:nvPr>
            <p:ph type="title"/>
          </p:nvPr>
        </p:nvSpPr>
        <p:spPr/>
        <p:txBody>
          <a:bodyPr/>
          <a:lstStyle/>
          <a:p>
            <a:r>
              <a:rPr lang="en-US" b="1" dirty="0" smtClean="0"/>
              <a:t>Discrete </a:t>
            </a:r>
            <a:r>
              <a:rPr lang="en-US" b="1" dirty="0" err="1" smtClean="0"/>
              <a:t>Vs</a:t>
            </a:r>
            <a:r>
              <a:rPr lang="en-US" b="1" dirty="0" smtClean="0"/>
              <a:t> </a:t>
            </a:r>
            <a:r>
              <a:rPr lang="en-US" b="1" dirty="0" err="1" smtClean="0"/>
              <a:t>Continous</a:t>
            </a:r>
            <a:endParaRPr lang="en-US" b="1" dirty="0"/>
          </a:p>
        </p:txBody>
      </p:sp>
      <p:pic>
        <p:nvPicPr>
          <p:cNvPr id="5122" name="Picture 2" descr="Image result for normal distribution is continuous or discre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410" y="2241632"/>
            <a:ext cx="10267950" cy="432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57110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11</a:t>
            </a:fld>
            <a:endParaRPr lang="en-US" dirty="0"/>
          </a:p>
        </p:txBody>
      </p:sp>
      <p:sp>
        <p:nvSpPr>
          <p:cNvPr id="3" name="Title 2"/>
          <p:cNvSpPr>
            <a:spLocks noGrp="1"/>
          </p:cNvSpPr>
          <p:nvPr>
            <p:ph type="title"/>
          </p:nvPr>
        </p:nvSpPr>
        <p:spPr/>
        <p:txBody>
          <a:bodyPr/>
          <a:lstStyle/>
          <a:p>
            <a:r>
              <a:rPr lang="en-US" dirty="0" smtClean="0"/>
              <a:t>Discrete Random Variable</a:t>
            </a:r>
            <a:endParaRPr lang="en-US" dirty="0"/>
          </a:p>
        </p:txBody>
      </p:sp>
    </p:spTree>
    <p:extLst>
      <p:ext uri="{BB962C8B-B14F-4D97-AF65-F5344CB8AC3E}">
        <p14:creationId xmlns:p14="http://schemas.microsoft.com/office/powerpoint/2010/main" val="7759924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12</a:t>
            </a:fld>
            <a:endParaRPr lang="en-US" dirty="0"/>
          </a:p>
        </p:txBody>
      </p:sp>
      <p:sp>
        <p:nvSpPr>
          <p:cNvPr id="3" name="Title 2"/>
          <p:cNvSpPr>
            <a:spLocks noGrp="1"/>
          </p:cNvSpPr>
          <p:nvPr>
            <p:ph type="title"/>
          </p:nvPr>
        </p:nvSpPr>
        <p:spPr/>
        <p:txBody>
          <a:bodyPr/>
          <a:lstStyle/>
          <a:p>
            <a:r>
              <a:rPr lang="en-US" b="1" dirty="0">
                <a:solidFill>
                  <a:schemeClr val="lt1"/>
                </a:solidFill>
                <a:latin typeface="Quattrocento Sans"/>
                <a:ea typeface="Quattrocento Sans"/>
                <a:cs typeface="Quattrocento Sans"/>
                <a:sym typeface="Quattrocento Sans"/>
              </a:rPr>
              <a:t>Binomial Probability Distribution</a:t>
            </a:r>
            <a:endParaRPr lang="en-US" dirty="0"/>
          </a:p>
        </p:txBody>
      </p:sp>
      <p:sp>
        <p:nvSpPr>
          <p:cNvPr id="4" name="Google Shape;141;p14"/>
          <p:cNvSpPr txBox="1"/>
          <p:nvPr/>
        </p:nvSpPr>
        <p:spPr>
          <a:xfrm>
            <a:off x="458280" y="1307282"/>
            <a:ext cx="13715429" cy="627809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89901" marR="0" lvl="0" indent="-489901" algn="l" rtl="0">
              <a:lnSpc>
                <a:spcPct val="145833"/>
              </a:lnSpc>
              <a:spcBef>
                <a:spcPts val="0"/>
              </a:spcBef>
              <a:spcAft>
                <a:spcPts val="0"/>
              </a:spcAft>
              <a:buClr>
                <a:schemeClr val="dk1"/>
              </a:buClr>
              <a:buSzPts val="2400"/>
              <a:buFont typeface="Arial"/>
              <a:buChar char="•"/>
            </a:pPr>
            <a:r>
              <a:rPr lang="en-US" sz="2000" b="0" i="0" u="none" strike="noStrike" cap="none" dirty="0">
                <a:solidFill>
                  <a:schemeClr val="dk1"/>
                </a:solidFill>
                <a:latin typeface="Quattrocento Sans"/>
                <a:ea typeface="Quattrocento Sans"/>
                <a:cs typeface="Quattrocento Sans"/>
                <a:sym typeface="Quattrocento Sans"/>
              </a:rPr>
              <a:t>It is a discrete probability distribution. It is associated with multistep experiment that we call binomial experiment</a:t>
            </a:r>
            <a:endParaRPr sz="1200" dirty="0"/>
          </a:p>
          <a:p>
            <a:pPr marL="489901" marR="0" lvl="0" indent="-489901" algn="l" rtl="0">
              <a:lnSpc>
                <a:spcPct val="145833"/>
              </a:lnSpc>
              <a:spcBef>
                <a:spcPts val="1600"/>
              </a:spcBef>
              <a:spcAft>
                <a:spcPts val="0"/>
              </a:spcAft>
              <a:buClr>
                <a:schemeClr val="dk1"/>
              </a:buClr>
              <a:buSzPts val="2400"/>
              <a:buFont typeface="Arial"/>
              <a:buChar char="•"/>
            </a:pPr>
            <a:r>
              <a:rPr lang="en-US" sz="2000" b="0" i="0" u="none" strike="noStrike" cap="none" dirty="0">
                <a:solidFill>
                  <a:schemeClr val="dk1"/>
                </a:solidFill>
                <a:latin typeface="Quattrocento Sans"/>
                <a:ea typeface="Quattrocento Sans"/>
                <a:cs typeface="Quattrocento Sans"/>
                <a:sym typeface="Quattrocento Sans"/>
              </a:rPr>
              <a:t>Properties (or assumptions) of binomial experiment</a:t>
            </a:r>
            <a:endParaRPr sz="1200" dirty="0"/>
          </a:p>
          <a:p>
            <a:pPr marL="1061453" marR="0" lvl="1" indent="-408251" algn="l" rtl="0">
              <a:lnSpc>
                <a:spcPct val="194444"/>
              </a:lnSpc>
              <a:spcBef>
                <a:spcPts val="1600"/>
              </a:spcBef>
              <a:spcAft>
                <a:spcPts val="0"/>
              </a:spcAft>
              <a:buClr>
                <a:schemeClr val="dk1"/>
              </a:buClr>
              <a:buSzPts val="1800"/>
              <a:buFont typeface="Arial"/>
              <a:buChar char="–"/>
            </a:pPr>
            <a:r>
              <a:rPr lang="en-US" sz="1600" b="0" i="0" u="none" strike="noStrike" cap="none" dirty="0">
                <a:solidFill>
                  <a:schemeClr val="dk1"/>
                </a:solidFill>
                <a:latin typeface="Quattrocento Sans"/>
                <a:ea typeface="Quattrocento Sans"/>
                <a:cs typeface="Quattrocento Sans"/>
                <a:sym typeface="Quattrocento Sans"/>
              </a:rPr>
              <a:t>The experiment consists of a sequence on n trials.</a:t>
            </a:r>
            <a:endParaRPr sz="1200" dirty="0"/>
          </a:p>
          <a:p>
            <a:pPr marL="1061453" marR="0" lvl="1" indent="-408251" algn="l" rtl="0">
              <a:lnSpc>
                <a:spcPct val="194444"/>
              </a:lnSpc>
              <a:spcBef>
                <a:spcPts val="1600"/>
              </a:spcBef>
              <a:spcAft>
                <a:spcPts val="0"/>
              </a:spcAft>
              <a:buClr>
                <a:schemeClr val="dk1"/>
              </a:buClr>
              <a:buSzPts val="1800"/>
              <a:buFont typeface="Arial"/>
              <a:buChar char="–"/>
            </a:pPr>
            <a:r>
              <a:rPr lang="en-US" sz="1600" b="0" i="0" u="none" strike="noStrike" cap="none" dirty="0">
                <a:solidFill>
                  <a:schemeClr val="dk1"/>
                </a:solidFill>
                <a:latin typeface="Quattrocento Sans"/>
                <a:ea typeface="Quattrocento Sans"/>
                <a:cs typeface="Quattrocento Sans"/>
                <a:sym typeface="Quattrocento Sans"/>
              </a:rPr>
              <a:t>Only two outcomes are possible in each trial. We refer to one of them as “success” and the other as “failure”.</a:t>
            </a:r>
            <a:endParaRPr sz="1200" dirty="0"/>
          </a:p>
          <a:p>
            <a:pPr marL="1061453" marR="0" lvl="1" indent="-408251" algn="l" rtl="0">
              <a:lnSpc>
                <a:spcPct val="194444"/>
              </a:lnSpc>
              <a:spcBef>
                <a:spcPts val="1600"/>
              </a:spcBef>
              <a:spcAft>
                <a:spcPts val="0"/>
              </a:spcAft>
              <a:buClr>
                <a:schemeClr val="dk1"/>
              </a:buClr>
              <a:buSzPts val="1800"/>
              <a:buFont typeface="Arial"/>
              <a:buChar char="–"/>
            </a:pPr>
            <a:r>
              <a:rPr lang="en-US" sz="1600" b="0" i="0" u="none" strike="noStrike" cap="none" dirty="0">
                <a:solidFill>
                  <a:schemeClr val="dk1"/>
                </a:solidFill>
                <a:latin typeface="Quattrocento Sans"/>
                <a:ea typeface="Quattrocento Sans"/>
                <a:cs typeface="Quattrocento Sans"/>
                <a:sym typeface="Quattrocento Sans"/>
              </a:rPr>
              <a:t>The probability of success is denoted by p, does not change from trial to trial. Consequently, the probability of failure is given by (1-p) and does not change from trail to trail.</a:t>
            </a:r>
            <a:endParaRPr sz="1200" dirty="0"/>
          </a:p>
          <a:p>
            <a:pPr marL="1061453" marR="0" lvl="1" indent="-408251" algn="l" rtl="0">
              <a:lnSpc>
                <a:spcPct val="194444"/>
              </a:lnSpc>
              <a:spcBef>
                <a:spcPts val="1600"/>
              </a:spcBef>
              <a:spcAft>
                <a:spcPts val="0"/>
              </a:spcAft>
              <a:buClr>
                <a:schemeClr val="dk1"/>
              </a:buClr>
              <a:buSzPts val="1800"/>
              <a:buFont typeface="Arial"/>
              <a:buChar char="–"/>
            </a:pPr>
            <a:r>
              <a:rPr lang="en-US" sz="1600" b="0" i="0" u="none" strike="noStrike" cap="none" dirty="0">
                <a:solidFill>
                  <a:schemeClr val="dk1"/>
                </a:solidFill>
                <a:latin typeface="Quattrocento Sans"/>
                <a:ea typeface="Quattrocento Sans"/>
                <a:cs typeface="Quattrocento Sans"/>
                <a:sym typeface="Quattrocento Sans"/>
              </a:rPr>
              <a:t>The trials are independent.</a:t>
            </a:r>
            <a:endParaRPr sz="1200" dirty="0"/>
          </a:p>
          <a:p>
            <a:pPr marL="489901" marR="0" lvl="0" indent="-489901" algn="l" rtl="0">
              <a:lnSpc>
                <a:spcPct val="145833"/>
              </a:lnSpc>
              <a:spcBef>
                <a:spcPts val="1600"/>
              </a:spcBef>
              <a:spcAft>
                <a:spcPts val="0"/>
              </a:spcAft>
              <a:buClr>
                <a:schemeClr val="dk1"/>
              </a:buClr>
              <a:buSzPts val="2400"/>
              <a:buFont typeface="Arial"/>
              <a:buChar char="•"/>
            </a:pPr>
            <a:r>
              <a:rPr lang="en-US" sz="2000" b="0" i="0" u="none" strike="noStrike" cap="none" dirty="0">
                <a:solidFill>
                  <a:schemeClr val="dk1"/>
                </a:solidFill>
                <a:latin typeface="Quattrocento Sans"/>
                <a:ea typeface="Quattrocento Sans"/>
                <a:cs typeface="Quattrocento Sans"/>
                <a:sym typeface="Quattrocento Sans"/>
              </a:rPr>
              <a:t>If properties 2, 3, and 4 are present, we say the trials are generated by a </a:t>
            </a:r>
            <a:r>
              <a:rPr lang="en-US" sz="2000" b="0" i="1" u="none" strike="noStrike" cap="none" dirty="0">
                <a:solidFill>
                  <a:schemeClr val="dk1"/>
                </a:solidFill>
                <a:latin typeface="Quattrocento Sans"/>
                <a:ea typeface="Quattrocento Sans"/>
                <a:cs typeface="Quattrocento Sans"/>
                <a:sym typeface="Quattrocento Sans"/>
              </a:rPr>
              <a:t>Bernoulli process</a:t>
            </a:r>
            <a:endParaRPr sz="2000" b="0" i="1" u="none" strike="noStrike" cap="none" dirty="0">
              <a:solidFill>
                <a:schemeClr val="dk1"/>
              </a:solidFill>
              <a:latin typeface="Quattrocento Sans"/>
              <a:ea typeface="Quattrocento Sans"/>
              <a:cs typeface="Quattrocento Sans"/>
              <a:sym typeface="Quattrocento Sans"/>
            </a:endParaRPr>
          </a:p>
          <a:p>
            <a:pPr marL="489901" marR="0" lvl="0" indent="-489901" algn="l" rtl="0">
              <a:lnSpc>
                <a:spcPct val="145833"/>
              </a:lnSpc>
              <a:spcBef>
                <a:spcPts val="1600"/>
              </a:spcBef>
              <a:spcAft>
                <a:spcPts val="0"/>
              </a:spcAft>
              <a:buClr>
                <a:schemeClr val="dk1"/>
              </a:buClr>
              <a:buSzPts val="2400"/>
              <a:buFont typeface="Arial"/>
              <a:buChar char="•"/>
            </a:pPr>
            <a:r>
              <a:rPr lang="en-US" sz="2000" b="0" i="0" u="none" strike="noStrike" cap="none" dirty="0">
                <a:solidFill>
                  <a:schemeClr val="dk1"/>
                </a:solidFill>
                <a:latin typeface="Quattrocento Sans"/>
                <a:ea typeface="Quattrocento Sans"/>
                <a:cs typeface="Quattrocento Sans"/>
                <a:sym typeface="Quattrocento Sans"/>
              </a:rPr>
              <a:t>In a binomial experiment we are interested in the distribution of 0 to n successes in n trials.</a:t>
            </a:r>
            <a:endParaRPr sz="1200" dirty="0"/>
          </a:p>
        </p:txBody>
      </p:sp>
    </p:spTree>
    <p:extLst>
      <p:ext uri="{BB962C8B-B14F-4D97-AF65-F5344CB8AC3E}">
        <p14:creationId xmlns:p14="http://schemas.microsoft.com/office/powerpoint/2010/main" val="1820785247"/>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sldNum" idx="12"/>
          </p:nvPr>
        </p:nvSpPr>
        <p:spPr>
          <a:xfrm>
            <a:off x="459423" y="7686255"/>
            <a:ext cx="250200" cy="2463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fld id="{00000000-1234-1234-1234-123412341234}" type="slidenum">
              <a:rPr lang="en-US" sz="1600" b="0" i="0" u="none" strike="noStrike" cap="none">
                <a:solidFill>
                  <a:srgbClr val="ED553E"/>
                </a:solidFill>
                <a:latin typeface="Quattrocento Sans"/>
                <a:ea typeface="Quattrocento Sans"/>
                <a:cs typeface="Quattrocento Sans"/>
                <a:sym typeface="Quattrocento Sans"/>
              </a:rPr>
              <a:pPr marL="0" marR="0" lvl="0" indent="0" algn="l" rtl="0">
                <a:spcBef>
                  <a:spcPts val="0"/>
                </a:spcBef>
                <a:spcAft>
                  <a:spcPts val="0"/>
                </a:spcAft>
                <a:buNone/>
              </a:pPr>
              <a:t>13</a:t>
            </a:fld>
            <a:endParaRPr sz="1600" b="0" i="0" u="none" strike="noStrike" cap="none">
              <a:solidFill>
                <a:srgbClr val="ED553E"/>
              </a:solidFill>
              <a:latin typeface="Quattrocento Sans"/>
              <a:ea typeface="Quattrocento Sans"/>
              <a:cs typeface="Quattrocento Sans"/>
              <a:sym typeface="Quattrocento Sans"/>
            </a:endParaRPr>
          </a:p>
        </p:txBody>
      </p:sp>
      <p:sp>
        <p:nvSpPr>
          <p:cNvPr id="147" name="Google Shape;147;p15"/>
          <p:cNvSpPr txBox="1">
            <a:spLocks noGrp="1"/>
          </p:cNvSpPr>
          <p:nvPr>
            <p:ph type="title"/>
          </p:nvPr>
        </p:nvSpPr>
        <p:spPr>
          <a:xfrm>
            <a:off x="475234" y="150218"/>
            <a:ext cx="13715400" cy="615600"/>
          </a:xfrm>
          <a:prstGeom prst="rect">
            <a:avLst/>
          </a:prstGeom>
          <a:noFill/>
          <a:ln>
            <a:noFill/>
          </a:ln>
        </p:spPr>
        <p:txBody>
          <a:bodyPr spcFirstLastPara="1" wrap="square" lIns="0" tIns="0" rIns="0" bIns="0" anchor="ctr" anchorCtr="0">
            <a:noAutofit/>
          </a:bodyPr>
          <a:lstStyle/>
          <a:p>
            <a:pPr lvl="0"/>
            <a:r>
              <a:rPr lang="en-US" b="1" dirty="0"/>
              <a:t>Binomial probabilities for 5 trial experiment</a:t>
            </a:r>
            <a:endParaRPr dirty="0"/>
          </a:p>
        </p:txBody>
      </p:sp>
      <p:graphicFrame>
        <p:nvGraphicFramePr>
          <p:cNvPr id="149" name="Google Shape;149;p15"/>
          <p:cNvGraphicFramePr/>
          <p:nvPr>
            <p:extLst>
              <p:ext uri="{D42A27DB-BD31-4B8C-83A1-F6EECF244321}">
                <p14:modId xmlns:p14="http://schemas.microsoft.com/office/powerpoint/2010/main" val="359321173"/>
              </p:ext>
            </p:extLst>
          </p:nvPr>
        </p:nvGraphicFramePr>
        <p:xfrm>
          <a:off x="326695" y="1523307"/>
          <a:ext cx="4359900" cy="3433275"/>
        </p:xfrm>
        <a:graphic>
          <a:graphicData uri="http://schemas.openxmlformats.org/drawingml/2006/table">
            <a:tbl>
              <a:tblPr>
                <a:noFill/>
              </a:tblPr>
              <a:tblGrid>
                <a:gridCol w="1089975"/>
                <a:gridCol w="1089975"/>
                <a:gridCol w="1089975"/>
                <a:gridCol w="1089975"/>
              </a:tblGrid>
              <a:tr h="381475">
                <a:tc gridSpan="4">
                  <a:txBody>
                    <a:bodyPr/>
                    <a:lstStyle/>
                    <a:p>
                      <a:pPr marL="0" marR="0" lvl="0" indent="0" algn="ctr" rtl="0">
                        <a:spcBef>
                          <a:spcPts val="0"/>
                        </a:spcBef>
                        <a:spcAft>
                          <a:spcPts val="0"/>
                        </a:spcAft>
                        <a:buNone/>
                      </a:pPr>
                      <a:r>
                        <a:rPr lang="en-US" sz="1800" b="1" u="none" strike="noStrike" dirty="0"/>
                        <a:t> ALL OUTCOMES</a:t>
                      </a:r>
                      <a:endParaRPr sz="1800" b="1" i="0" u="none" strike="noStrike" dirty="0">
                        <a:solidFill>
                          <a:srgbClr val="000000"/>
                        </a:solidFill>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r>
              <a:tr h="381475">
                <a:tc>
                  <a:txBody>
                    <a:bodyPr/>
                    <a:lstStyle/>
                    <a:p>
                      <a:pPr marL="0" marR="0" lvl="0" indent="0" algn="ctr" rtl="0">
                        <a:spcBef>
                          <a:spcPts val="0"/>
                        </a:spcBef>
                        <a:spcAft>
                          <a:spcPts val="0"/>
                        </a:spcAft>
                        <a:buNone/>
                      </a:pPr>
                      <a:r>
                        <a:rPr lang="en-US" sz="1800" u="none" strike="noStrike"/>
                        <a:t>FFFFF</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FSFFF</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SFFFF</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SSFFF</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381475">
                <a:tc>
                  <a:txBody>
                    <a:bodyPr/>
                    <a:lstStyle/>
                    <a:p>
                      <a:pPr marL="0" marR="0" lvl="0" indent="0" algn="ctr" rtl="0">
                        <a:spcBef>
                          <a:spcPts val="0"/>
                        </a:spcBef>
                        <a:spcAft>
                          <a:spcPts val="0"/>
                        </a:spcAft>
                        <a:buNone/>
                      </a:pPr>
                      <a:r>
                        <a:rPr lang="en-US" sz="1800" u="none" strike="noStrike"/>
                        <a:t>FFFFS</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FSFFS</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SFFFS</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SSFFS</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381475">
                <a:tc>
                  <a:txBody>
                    <a:bodyPr/>
                    <a:lstStyle/>
                    <a:p>
                      <a:pPr marL="0" marR="0" lvl="0" indent="0" algn="ctr" rtl="0">
                        <a:spcBef>
                          <a:spcPts val="0"/>
                        </a:spcBef>
                        <a:spcAft>
                          <a:spcPts val="0"/>
                        </a:spcAft>
                        <a:buNone/>
                      </a:pPr>
                      <a:r>
                        <a:rPr lang="en-US" sz="1800" u="none" strike="noStrike"/>
                        <a:t>FFFSF</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FSFSF</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SFFSF</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SSFSF</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381475">
                <a:tc>
                  <a:txBody>
                    <a:bodyPr/>
                    <a:lstStyle/>
                    <a:p>
                      <a:pPr marL="0" marR="0" lvl="0" indent="0" algn="ctr" rtl="0">
                        <a:spcBef>
                          <a:spcPts val="0"/>
                        </a:spcBef>
                        <a:spcAft>
                          <a:spcPts val="0"/>
                        </a:spcAft>
                        <a:buNone/>
                      </a:pPr>
                      <a:r>
                        <a:rPr lang="en-US" sz="1800" u="none" strike="noStrike"/>
                        <a:t>FFFSS</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dirty="0"/>
                        <a:t>FSFSS</a:t>
                      </a:r>
                      <a:endParaRPr sz="1800" b="0" i="0" u="none" strike="noStrike" dirty="0">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SFFSS</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SSFSS</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381475">
                <a:tc>
                  <a:txBody>
                    <a:bodyPr/>
                    <a:lstStyle/>
                    <a:p>
                      <a:pPr marL="0" marR="0" lvl="0" indent="0" algn="ctr" rtl="0">
                        <a:spcBef>
                          <a:spcPts val="0"/>
                        </a:spcBef>
                        <a:spcAft>
                          <a:spcPts val="0"/>
                        </a:spcAft>
                        <a:buNone/>
                      </a:pPr>
                      <a:r>
                        <a:rPr lang="en-US" sz="1800" u="none" strike="noStrike"/>
                        <a:t>FFSFF</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FSSFF</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SFSFF</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SSSFF</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381475">
                <a:tc>
                  <a:txBody>
                    <a:bodyPr/>
                    <a:lstStyle/>
                    <a:p>
                      <a:pPr marL="0" marR="0" lvl="0" indent="0" algn="ctr" rtl="0">
                        <a:spcBef>
                          <a:spcPts val="0"/>
                        </a:spcBef>
                        <a:spcAft>
                          <a:spcPts val="0"/>
                        </a:spcAft>
                        <a:buNone/>
                      </a:pPr>
                      <a:r>
                        <a:rPr lang="en-US" sz="1800" u="none" strike="noStrike"/>
                        <a:t>FFSFS</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FSSFS</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SFSFS</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SSSFS</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381475">
                <a:tc>
                  <a:txBody>
                    <a:bodyPr/>
                    <a:lstStyle/>
                    <a:p>
                      <a:pPr marL="0" marR="0" lvl="0" indent="0" algn="ctr" rtl="0">
                        <a:spcBef>
                          <a:spcPts val="0"/>
                        </a:spcBef>
                        <a:spcAft>
                          <a:spcPts val="0"/>
                        </a:spcAft>
                        <a:buNone/>
                      </a:pPr>
                      <a:r>
                        <a:rPr lang="en-US" sz="1800" u="none" strike="noStrike"/>
                        <a:t>FFSSF</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FSSSF</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SFSSF</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SSSSF</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381475">
                <a:tc>
                  <a:txBody>
                    <a:bodyPr/>
                    <a:lstStyle/>
                    <a:p>
                      <a:pPr marL="0" marR="0" lvl="0" indent="0" algn="ctr" rtl="0">
                        <a:spcBef>
                          <a:spcPts val="0"/>
                        </a:spcBef>
                        <a:spcAft>
                          <a:spcPts val="0"/>
                        </a:spcAft>
                        <a:buNone/>
                      </a:pPr>
                      <a:r>
                        <a:rPr lang="en-US" sz="1800" u="none" strike="noStrike"/>
                        <a:t>FFSSS</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FSSSS</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SFSSS</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SSSSS</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bl>
          </a:graphicData>
        </a:graphic>
      </p:graphicFrame>
      <p:graphicFrame>
        <p:nvGraphicFramePr>
          <p:cNvPr id="150" name="Google Shape;150;p15"/>
          <p:cNvGraphicFramePr/>
          <p:nvPr>
            <p:extLst>
              <p:ext uri="{D42A27DB-BD31-4B8C-83A1-F6EECF244321}">
                <p14:modId xmlns:p14="http://schemas.microsoft.com/office/powerpoint/2010/main" val="1403809671"/>
              </p:ext>
            </p:extLst>
          </p:nvPr>
        </p:nvGraphicFramePr>
        <p:xfrm>
          <a:off x="5299770" y="1523306"/>
          <a:ext cx="8742300" cy="3433250"/>
        </p:xfrm>
        <a:graphic>
          <a:graphicData uri="http://schemas.openxmlformats.org/drawingml/2006/table">
            <a:tbl>
              <a:tblPr>
                <a:noFill/>
              </a:tblPr>
              <a:tblGrid>
                <a:gridCol w="1605725"/>
                <a:gridCol w="2497800"/>
                <a:gridCol w="2140975"/>
                <a:gridCol w="2497800"/>
              </a:tblGrid>
              <a:tr h="388100">
                <a:tc gridSpan="4">
                  <a:txBody>
                    <a:bodyPr/>
                    <a:lstStyle/>
                    <a:p>
                      <a:pPr marL="0" marR="0" lvl="0" indent="0" algn="ctr" rtl="0">
                        <a:spcBef>
                          <a:spcPts val="0"/>
                        </a:spcBef>
                        <a:spcAft>
                          <a:spcPts val="0"/>
                        </a:spcAft>
                        <a:buNone/>
                      </a:pPr>
                      <a:r>
                        <a:rPr lang="en-US" sz="1800" b="1" u="none" strike="noStrike"/>
                        <a:t>NO OF SUCCESSES </a:t>
                      </a:r>
                      <a:endParaRPr sz="1800" b="1" i="0" u="none" strike="noStrike">
                        <a:solidFill>
                          <a:srgbClr val="000000"/>
                        </a:solidFill>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r>
              <a:tr h="716550">
                <a:tc>
                  <a:txBody>
                    <a:bodyPr/>
                    <a:lstStyle/>
                    <a:p>
                      <a:pPr marL="0" marR="0" lvl="0" indent="0" algn="ctr" rtl="0">
                        <a:spcBef>
                          <a:spcPts val="0"/>
                        </a:spcBef>
                        <a:spcAft>
                          <a:spcPts val="0"/>
                        </a:spcAft>
                        <a:buNone/>
                      </a:pPr>
                      <a:r>
                        <a:rPr lang="en-US" sz="1800" b="1" i="0" u="none" strike="noStrike">
                          <a:solidFill>
                            <a:srgbClr val="000000"/>
                          </a:solidFill>
                        </a:rPr>
                        <a:t>x</a:t>
                      </a:r>
                      <a:endParaRPr sz="1800" b="1" i="0" u="none" strike="noStrike">
                        <a:solidFill>
                          <a:srgbClr val="000000"/>
                        </a:solidFill>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i="0" u="none" strike="noStrike">
                          <a:solidFill>
                            <a:srgbClr val="000000"/>
                          </a:solidFill>
                        </a:rPr>
                        <a:t>Frequency </a:t>
                      </a:r>
                      <a:endParaRPr b="1"/>
                    </a:p>
                    <a:p>
                      <a:pPr marL="0" marR="0" lvl="0" indent="0" algn="ctr" rtl="0">
                        <a:spcBef>
                          <a:spcPts val="0"/>
                        </a:spcBef>
                        <a:spcAft>
                          <a:spcPts val="0"/>
                        </a:spcAft>
                        <a:buNone/>
                      </a:pPr>
                      <a:r>
                        <a:rPr lang="en-US" sz="1800" b="1" i="0" u="none" strike="noStrike">
                          <a:solidFill>
                            <a:srgbClr val="000000"/>
                          </a:solidFill>
                        </a:rPr>
                        <a:t>Form table</a:t>
                      </a:r>
                      <a:endParaRPr sz="1800" b="1" i="0" u="none" strike="noStrike">
                        <a:solidFill>
                          <a:srgbClr val="000000"/>
                        </a:solidFill>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i="0" u="none" strike="noStrike" baseline="30000">
                          <a:solidFill>
                            <a:srgbClr val="000000"/>
                          </a:solidFill>
                        </a:rPr>
                        <a:t>5</a:t>
                      </a:r>
                      <a:r>
                        <a:rPr lang="en-US" sz="1800" b="1" i="0" u="none" strike="noStrike">
                          <a:solidFill>
                            <a:srgbClr val="000000"/>
                          </a:solidFill>
                        </a:rPr>
                        <a:t>C</a:t>
                      </a:r>
                      <a:r>
                        <a:rPr lang="en-US" sz="1800" b="1" i="0" u="none" strike="noStrike" baseline="-25000">
                          <a:solidFill>
                            <a:srgbClr val="000000"/>
                          </a:solidFill>
                        </a:rPr>
                        <a:t>x</a:t>
                      </a:r>
                      <a:endParaRPr sz="1800" b="1" i="0" u="none" strike="noStrike" baseline="-25000">
                        <a:solidFill>
                          <a:srgbClr val="000000"/>
                        </a:solidFill>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i="0" u="none" strike="noStrike">
                          <a:solidFill>
                            <a:srgbClr val="000000"/>
                          </a:solidFill>
                        </a:rPr>
                        <a:t>Probability</a:t>
                      </a:r>
                      <a:endParaRPr sz="1800" b="1" i="0" u="none" strike="noStrike">
                        <a:solidFill>
                          <a:srgbClr val="000000"/>
                        </a:solidFill>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88100">
                <a:tc>
                  <a:txBody>
                    <a:bodyPr/>
                    <a:lstStyle/>
                    <a:p>
                      <a:pPr marL="0" marR="0" lvl="0" indent="0" algn="ctr" rtl="0">
                        <a:spcBef>
                          <a:spcPts val="0"/>
                        </a:spcBef>
                        <a:spcAft>
                          <a:spcPts val="0"/>
                        </a:spcAft>
                        <a:buNone/>
                      </a:pPr>
                      <a:r>
                        <a:rPr lang="en-US" sz="1800" u="none" strike="noStrike"/>
                        <a:t>0</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1</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 1</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b="0" i="0" u="none" strike="noStrike">
                          <a:solidFill>
                            <a:srgbClr val="000000"/>
                          </a:solidFill>
                          <a:latin typeface="Calibri"/>
                          <a:ea typeface="Calibri"/>
                          <a:cs typeface="Calibri"/>
                          <a:sym typeface="Calibri"/>
                        </a:rPr>
                        <a:t>0.03125</a:t>
                      </a:r>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388100">
                <a:tc>
                  <a:txBody>
                    <a:bodyPr/>
                    <a:lstStyle/>
                    <a:p>
                      <a:pPr marL="0" marR="0" lvl="0" indent="0" algn="ctr" rtl="0">
                        <a:spcBef>
                          <a:spcPts val="0"/>
                        </a:spcBef>
                        <a:spcAft>
                          <a:spcPts val="0"/>
                        </a:spcAft>
                        <a:buNone/>
                      </a:pPr>
                      <a:r>
                        <a:rPr lang="en-US" sz="1800" u="none" strike="noStrike"/>
                        <a:t>1</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5</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 5</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a:solidFill>
                            <a:srgbClr val="000000"/>
                          </a:solidFill>
                          <a:latin typeface="Calibri"/>
                          <a:ea typeface="Calibri"/>
                          <a:cs typeface="Calibri"/>
                          <a:sym typeface="Calibri"/>
                        </a:rPr>
                        <a:t>0.15625</a:t>
                      </a:r>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388100">
                <a:tc>
                  <a:txBody>
                    <a:bodyPr/>
                    <a:lstStyle/>
                    <a:p>
                      <a:pPr marL="0" marR="0" lvl="0" indent="0" algn="ctr" rtl="0">
                        <a:spcBef>
                          <a:spcPts val="0"/>
                        </a:spcBef>
                        <a:spcAft>
                          <a:spcPts val="0"/>
                        </a:spcAft>
                        <a:buNone/>
                      </a:pPr>
                      <a:r>
                        <a:rPr lang="en-US" sz="1800" u="none" strike="noStrike"/>
                        <a:t>2</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10</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 10</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a:solidFill>
                            <a:srgbClr val="000000"/>
                          </a:solidFill>
                          <a:latin typeface="Calibri"/>
                          <a:ea typeface="Calibri"/>
                          <a:cs typeface="Calibri"/>
                          <a:sym typeface="Calibri"/>
                        </a:rPr>
                        <a:t>0.31250</a:t>
                      </a:r>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388100">
                <a:tc>
                  <a:txBody>
                    <a:bodyPr/>
                    <a:lstStyle/>
                    <a:p>
                      <a:pPr marL="0" marR="0" lvl="0" indent="0" algn="ctr" rtl="0">
                        <a:spcBef>
                          <a:spcPts val="0"/>
                        </a:spcBef>
                        <a:spcAft>
                          <a:spcPts val="0"/>
                        </a:spcAft>
                        <a:buNone/>
                      </a:pPr>
                      <a:r>
                        <a:rPr lang="en-US" sz="1800" u="none" strike="noStrike"/>
                        <a:t>3</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10</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 10</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a:solidFill>
                            <a:srgbClr val="000000"/>
                          </a:solidFill>
                          <a:latin typeface="Calibri"/>
                          <a:ea typeface="Calibri"/>
                          <a:cs typeface="Calibri"/>
                          <a:sym typeface="Calibri"/>
                        </a:rPr>
                        <a:t>0.31250</a:t>
                      </a:r>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388100">
                <a:tc>
                  <a:txBody>
                    <a:bodyPr/>
                    <a:lstStyle/>
                    <a:p>
                      <a:pPr marL="0" marR="0" lvl="0" indent="0" algn="ctr" rtl="0">
                        <a:spcBef>
                          <a:spcPts val="0"/>
                        </a:spcBef>
                        <a:spcAft>
                          <a:spcPts val="0"/>
                        </a:spcAft>
                        <a:buNone/>
                      </a:pPr>
                      <a:r>
                        <a:rPr lang="en-US" sz="1800" u="none" strike="noStrike"/>
                        <a:t>4</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5</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 5</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b="0" i="0" u="none" strike="noStrike">
                          <a:solidFill>
                            <a:srgbClr val="000000"/>
                          </a:solidFill>
                          <a:latin typeface="Calibri"/>
                          <a:ea typeface="Calibri"/>
                          <a:cs typeface="Calibri"/>
                          <a:sym typeface="Calibri"/>
                        </a:rPr>
                        <a:t>0.15625</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388100">
                <a:tc>
                  <a:txBody>
                    <a:bodyPr/>
                    <a:lstStyle/>
                    <a:p>
                      <a:pPr marL="0" marR="0" lvl="0" indent="0" algn="ctr" rtl="0">
                        <a:spcBef>
                          <a:spcPts val="0"/>
                        </a:spcBef>
                        <a:spcAft>
                          <a:spcPts val="0"/>
                        </a:spcAft>
                        <a:buNone/>
                      </a:pPr>
                      <a:r>
                        <a:rPr lang="en-US" sz="1800" u="none" strike="noStrike"/>
                        <a:t>5</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1</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a:t> 1</a:t>
                      </a:r>
                      <a:endParaRPr sz="1800" b="0" i="0" u="none" strike="noStrike">
                        <a:solidFill>
                          <a:srgbClr val="000000"/>
                        </a:solidFill>
                        <a:latin typeface="Calibri"/>
                        <a:ea typeface="Calibri"/>
                        <a:cs typeface="Calibri"/>
                        <a:sym typeface="Calibri"/>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a:solidFill>
                            <a:srgbClr val="000000"/>
                          </a:solidFill>
                          <a:latin typeface="Calibri"/>
                          <a:ea typeface="Calibri"/>
                          <a:cs typeface="Calibri"/>
                          <a:sym typeface="Calibri"/>
                        </a:rPr>
                        <a:t>0.03125</a:t>
                      </a:r>
                      <a:endParaRPr/>
                    </a:p>
                  </a:txBody>
                  <a:tcPr marL="7150" marR="7150" marT="7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bl>
          </a:graphicData>
        </a:graphic>
      </p:graphicFrame>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1898" y="5195714"/>
            <a:ext cx="6276975"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7421401"/>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14</a:t>
            </a:fld>
            <a:endParaRPr lang="en-US"/>
          </a:p>
        </p:txBody>
      </p:sp>
      <p:sp>
        <p:nvSpPr>
          <p:cNvPr id="3" name="Title 2"/>
          <p:cNvSpPr>
            <a:spLocks noGrp="1"/>
          </p:cNvSpPr>
          <p:nvPr>
            <p:ph type="title"/>
          </p:nvPr>
        </p:nvSpPr>
        <p:spPr/>
        <p:txBody>
          <a:bodyPr/>
          <a:lstStyle/>
          <a:p>
            <a:r>
              <a:rPr lang="en-US" dirty="0" smtClean="0"/>
              <a:t>Martin Cloth store problem</a:t>
            </a:r>
            <a:endParaRPr lang="en-US" dirty="0"/>
          </a:p>
        </p:txBody>
      </p:sp>
      <p:sp>
        <p:nvSpPr>
          <p:cNvPr id="4" name="Rectangle 3"/>
          <p:cNvSpPr/>
          <p:nvPr/>
        </p:nvSpPr>
        <p:spPr>
          <a:xfrm>
            <a:off x="475234" y="1091258"/>
            <a:ext cx="13033448" cy="1015663"/>
          </a:xfrm>
          <a:prstGeom prst="rect">
            <a:avLst/>
          </a:prstGeom>
        </p:spPr>
        <p:txBody>
          <a:bodyPr wrap="square">
            <a:spAutoFit/>
          </a:bodyPr>
          <a:lstStyle/>
          <a:p>
            <a:r>
              <a:rPr lang="en-US" sz="2000" dirty="0"/>
              <a:t>On the basis of past experience martin cloth store manager estimates </a:t>
            </a:r>
            <a:r>
              <a:rPr lang="en-US" sz="2000" dirty="0" smtClean="0"/>
              <a:t>that the </a:t>
            </a:r>
            <a:r>
              <a:rPr lang="en-US" sz="2000" dirty="0"/>
              <a:t>probability of purchase by any customer is 0.3 and purchase decision </a:t>
            </a:r>
            <a:r>
              <a:rPr lang="en-US" sz="2000" dirty="0" smtClean="0"/>
              <a:t>of one </a:t>
            </a:r>
            <a:r>
              <a:rPr lang="en-US" sz="2000" dirty="0"/>
              <a:t>customer does not influence the other. What is the probability of 2 of</a:t>
            </a:r>
          </a:p>
          <a:p>
            <a:r>
              <a:rPr lang="en-US" sz="2000" dirty="0"/>
              <a:t>the next three customers will make a purchase?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045" y="2603426"/>
            <a:ext cx="96583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947842" y="7611848"/>
            <a:ext cx="2311851" cy="492443"/>
          </a:xfrm>
          <a:prstGeom prst="rect">
            <a:avLst/>
          </a:prstGeom>
          <a:noFill/>
        </p:spPr>
        <p:txBody>
          <a:bodyPr wrap="none" rtlCol="0">
            <a:spAutoFit/>
          </a:bodyPr>
          <a:lstStyle/>
          <a:p>
            <a:r>
              <a:rPr lang="en-US" dirty="0" smtClean="0"/>
              <a:t> 3 *P^2 * (1-p)</a:t>
            </a:r>
            <a:endParaRPr lang="en-US" dirty="0"/>
          </a:p>
        </p:txBody>
      </p:sp>
    </p:spTree>
    <p:extLst>
      <p:ext uri="{BB962C8B-B14F-4D97-AF65-F5344CB8AC3E}">
        <p14:creationId xmlns:p14="http://schemas.microsoft.com/office/powerpoint/2010/main" val="2124793962"/>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6"/>
          <p:cNvSpPr txBox="1">
            <a:spLocks noGrp="1"/>
          </p:cNvSpPr>
          <p:nvPr>
            <p:ph type="sldNum" idx="12"/>
          </p:nvPr>
        </p:nvSpPr>
        <p:spPr>
          <a:xfrm>
            <a:off x="459423" y="7686255"/>
            <a:ext cx="250068" cy="246221"/>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fld id="{00000000-1234-1234-1234-123412341234}" type="slidenum">
              <a:rPr lang="en-US" sz="1600" b="0" i="0" u="none" strike="noStrike" cap="none">
                <a:solidFill>
                  <a:srgbClr val="ED553E"/>
                </a:solidFill>
                <a:latin typeface="Quattrocento Sans"/>
                <a:ea typeface="Quattrocento Sans"/>
                <a:cs typeface="Quattrocento Sans"/>
                <a:sym typeface="Quattrocento Sans"/>
              </a:rPr>
              <a:pPr marL="0" marR="0" lvl="0" indent="0" algn="l" rtl="0">
                <a:spcBef>
                  <a:spcPts val="0"/>
                </a:spcBef>
                <a:spcAft>
                  <a:spcPts val="0"/>
                </a:spcAft>
                <a:buNone/>
              </a:pPr>
              <a:t>15</a:t>
            </a:fld>
            <a:endParaRPr sz="1600" b="0" i="0" u="none" strike="noStrike" cap="none">
              <a:solidFill>
                <a:srgbClr val="ED553E"/>
              </a:solidFill>
              <a:latin typeface="Quattrocento Sans"/>
              <a:ea typeface="Quattrocento Sans"/>
              <a:cs typeface="Quattrocento Sans"/>
              <a:sym typeface="Quattrocento Sans"/>
            </a:endParaRPr>
          </a:p>
        </p:txBody>
      </p:sp>
      <p:sp>
        <p:nvSpPr>
          <p:cNvPr id="156" name="Google Shape;156;p16"/>
          <p:cNvSpPr txBox="1">
            <a:spLocks noGrp="1"/>
          </p:cNvSpPr>
          <p:nvPr>
            <p:ph type="title"/>
          </p:nvPr>
        </p:nvSpPr>
        <p:spPr>
          <a:xfrm>
            <a:off x="475234" y="150218"/>
            <a:ext cx="13715429" cy="615553"/>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Clr>
                <a:schemeClr val="lt1"/>
              </a:buClr>
              <a:buSzPts val="3600"/>
              <a:buFont typeface="Quattrocento Sans"/>
              <a:buNone/>
            </a:pPr>
            <a:r>
              <a:rPr lang="en-US" sz="3600" b="1" i="0" u="none" strike="noStrike" cap="none">
                <a:solidFill>
                  <a:schemeClr val="lt1"/>
                </a:solidFill>
                <a:latin typeface="Quattrocento Sans"/>
                <a:ea typeface="Quattrocento Sans"/>
                <a:cs typeface="Quattrocento Sans"/>
                <a:sym typeface="Quattrocento Sans"/>
              </a:rPr>
              <a:t>Binomial Probability Function</a:t>
            </a:r>
            <a:endParaRPr/>
          </a:p>
        </p:txBody>
      </p:sp>
      <p:sp>
        <p:nvSpPr>
          <p:cNvPr id="157" name="Google Shape;157;p16"/>
          <p:cNvSpPr txBox="1"/>
          <p:nvPr/>
        </p:nvSpPr>
        <p:spPr>
          <a:xfrm>
            <a:off x="475233" y="1221878"/>
            <a:ext cx="13715429" cy="6278092"/>
          </a:xfrm>
          <a:prstGeom prst="rect">
            <a:avLst/>
          </a:prstGeom>
          <a:blipFill rotWithShape="1">
            <a:blip r:embed="rId3">
              <a:alphaModFix/>
            </a:blip>
            <a:stretch>
              <a:fillRect l="-620" t="-9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600" b="0" i="0" u="none" strike="noStrike" cap="none">
                <a:latin typeface="Quattrocento Sans"/>
                <a:ea typeface="Quattrocento Sans"/>
                <a:cs typeface="Quattrocento Sans"/>
                <a:sym typeface="Quattrocento Sans"/>
              </a:rPr>
              <a:t> </a:t>
            </a:r>
            <a:endParaRPr/>
          </a:p>
        </p:txBody>
      </p:sp>
    </p:spTree>
    <p:extLst>
      <p:ext uri="{BB962C8B-B14F-4D97-AF65-F5344CB8AC3E}">
        <p14:creationId xmlns:p14="http://schemas.microsoft.com/office/powerpoint/2010/main" val="3873493190"/>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sldNum" idx="12"/>
          </p:nvPr>
        </p:nvSpPr>
        <p:spPr>
          <a:xfrm>
            <a:off x="459423" y="7686255"/>
            <a:ext cx="250068" cy="246221"/>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fld id="{00000000-1234-1234-1234-123412341234}" type="slidenum">
              <a:rPr lang="en-US" sz="1600">
                <a:solidFill>
                  <a:srgbClr val="ED553E"/>
                </a:solidFill>
                <a:latin typeface="Quattrocento Sans"/>
                <a:ea typeface="Quattrocento Sans"/>
                <a:cs typeface="Quattrocento Sans"/>
                <a:sym typeface="Quattrocento Sans"/>
              </a:rPr>
              <a:pPr marL="0" marR="0" lvl="0" indent="0" algn="l" rtl="0">
                <a:spcBef>
                  <a:spcPts val="0"/>
                </a:spcBef>
                <a:spcAft>
                  <a:spcPts val="0"/>
                </a:spcAft>
                <a:buNone/>
              </a:pPr>
              <a:t>16</a:t>
            </a:fld>
            <a:endParaRPr sz="1600">
              <a:solidFill>
                <a:srgbClr val="ED553E"/>
              </a:solidFill>
              <a:latin typeface="Quattrocento Sans"/>
              <a:ea typeface="Quattrocento Sans"/>
              <a:cs typeface="Quattrocento Sans"/>
              <a:sym typeface="Quattrocento Sans"/>
            </a:endParaRPr>
          </a:p>
        </p:txBody>
      </p:sp>
      <p:sp>
        <p:nvSpPr>
          <p:cNvPr id="163" name="Google Shape;163;p17"/>
          <p:cNvSpPr txBox="1">
            <a:spLocks noGrp="1"/>
          </p:cNvSpPr>
          <p:nvPr>
            <p:ph type="title"/>
          </p:nvPr>
        </p:nvSpPr>
        <p:spPr>
          <a:xfrm>
            <a:off x="475234" y="150218"/>
            <a:ext cx="13715429" cy="615553"/>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Clr>
                <a:schemeClr val="lt1"/>
              </a:buClr>
              <a:buSzPts val="3600"/>
              <a:buFont typeface="Quattrocento Sans"/>
              <a:buNone/>
            </a:pPr>
            <a:r>
              <a:rPr lang="en-US" sz="3600" b="1" i="0" u="none" strike="noStrike" cap="none">
                <a:solidFill>
                  <a:schemeClr val="lt1"/>
                </a:solidFill>
                <a:latin typeface="Quattrocento Sans"/>
                <a:ea typeface="Quattrocento Sans"/>
                <a:cs typeface="Quattrocento Sans"/>
                <a:sym typeface="Quattrocento Sans"/>
              </a:rPr>
              <a:t>Bernoulli Process</a:t>
            </a:r>
            <a:endParaRPr/>
          </a:p>
        </p:txBody>
      </p:sp>
      <p:sp>
        <p:nvSpPr>
          <p:cNvPr id="164" name="Google Shape;164;p17"/>
          <p:cNvSpPr txBox="1"/>
          <p:nvPr/>
        </p:nvSpPr>
        <p:spPr>
          <a:xfrm>
            <a:off x="475233" y="1221878"/>
            <a:ext cx="13715429" cy="6278092"/>
          </a:xfrm>
          <a:prstGeom prst="rect">
            <a:avLst/>
          </a:prstGeom>
          <a:noFill/>
          <a:ln>
            <a:noFill/>
          </a:ln>
        </p:spPr>
        <p:txBody>
          <a:bodyPr spcFirstLastPara="1" wrap="square" lIns="91425" tIns="45700" rIns="91425" bIns="45700" anchor="t" anchorCtr="0">
            <a:noAutofit/>
          </a:bodyPr>
          <a:lstStyle/>
          <a:p>
            <a:pPr marL="489901" marR="0" lvl="0" indent="-489901" algn="l" rtl="0">
              <a:lnSpc>
                <a:spcPct val="145833"/>
              </a:lnSpc>
              <a:spcBef>
                <a:spcPts val="0"/>
              </a:spcBef>
              <a:spcAft>
                <a:spcPts val="0"/>
              </a:spcAft>
              <a:buClr>
                <a:schemeClr val="dk1"/>
              </a:buClr>
              <a:buSzPts val="2400"/>
              <a:buFont typeface="Arial"/>
              <a:buChar char="•"/>
            </a:pPr>
            <a:r>
              <a:rPr lang="en-US" sz="2400">
                <a:solidFill>
                  <a:schemeClr val="dk1"/>
                </a:solidFill>
                <a:latin typeface="Quattrocento Sans"/>
                <a:ea typeface="Quattrocento Sans"/>
                <a:cs typeface="Quattrocento Sans"/>
                <a:sym typeface="Quattrocento Sans"/>
              </a:rPr>
              <a:t>Each trial of a binomial experiment is a Bernoulli process.</a:t>
            </a:r>
            <a:endParaRPr/>
          </a:p>
          <a:p>
            <a:pPr marL="489901" marR="0" lvl="0" indent="-489901" algn="l" rtl="0">
              <a:lnSpc>
                <a:spcPct val="145833"/>
              </a:lnSpc>
              <a:spcBef>
                <a:spcPts val="1600"/>
              </a:spcBef>
              <a:spcAft>
                <a:spcPts val="0"/>
              </a:spcAft>
              <a:buClr>
                <a:schemeClr val="dk1"/>
              </a:buClr>
              <a:buSzPts val="2400"/>
              <a:buFont typeface="Arial"/>
              <a:buChar char="•"/>
            </a:pPr>
            <a:r>
              <a:rPr lang="en-US" sz="2400">
                <a:solidFill>
                  <a:schemeClr val="dk1"/>
                </a:solidFill>
                <a:latin typeface="Quattrocento Sans"/>
                <a:ea typeface="Quattrocento Sans"/>
                <a:cs typeface="Quattrocento Sans"/>
                <a:sym typeface="Quattrocento Sans"/>
              </a:rPr>
              <a:t>A Bernoulli process is a single trial resulting in either a success S = 1 or a Failure F = 0.  </a:t>
            </a:r>
            <a:endParaRPr/>
          </a:p>
          <a:p>
            <a:pPr marL="489901" marR="0" lvl="0" indent="-489901" algn="l" rtl="0">
              <a:lnSpc>
                <a:spcPct val="145833"/>
              </a:lnSpc>
              <a:spcBef>
                <a:spcPts val="1600"/>
              </a:spcBef>
              <a:spcAft>
                <a:spcPts val="0"/>
              </a:spcAft>
              <a:buClr>
                <a:schemeClr val="dk1"/>
              </a:buClr>
              <a:buSzPts val="2400"/>
              <a:buFont typeface="Arial"/>
              <a:buChar char="•"/>
            </a:pPr>
            <a:r>
              <a:rPr lang="en-US" sz="2400">
                <a:solidFill>
                  <a:schemeClr val="dk1"/>
                </a:solidFill>
                <a:latin typeface="Quattrocento Sans"/>
                <a:ea typeface="Quattrocento Sans"/>
                <a:cs typeface="Quattrocento Sans"/>
                <a:sym typeface="Quattrocento Sans"/>
              </a:rPr>
              <a:t>Probability of success s is p and that failure F is (1-p)</a:t>
            </a:r>
            <a:endParaRPr/>
          </a:p>
          <a:p>
            <a:pPr marL="489901" marR="0" lvl="0" indent="-489901" algn="l" rtl="0">
              <a:lnSpc>
                <a:spcPct val="145833"/>
              </a:lnSpc>
              <a:spcBef>
                <a:spcPts val="1600"/>
              </a:spcBef>
              <a:spcAft>
                <a:spcPts val="0"/>
              </a:spcAft>
              <a:buClr>
                <a:schemeClr val="dk1"/>
              </a:buClr>
              <a:buSzPts val="2400"/>
              <a:buFont typeface="Arial"/>
              <a:buChar char="•"/>
            </a:pPr>
            <a:r>
              <a:rPr lang="en-US" sz="2400">
                <a:solidFill>
                  <a:schemeClr val="dk1"/>
                </a:solidFill>
                <a:latin typeface="Quattrocento Sans"/>
                <a:ea typeface="Quattrocento Sans"/>
                <a:cs typeface="Quattrocento Sans"/>
                <a:sym typeface="Quattrocento Sans"/>
              </a:rPr>
              <a:t>The Expected value / mean of Bernoulli experiment is 1*p + 0*(1-p) = p</a:t>
            </a:r>
            <a:endParaRPr/>
          </a:p>
          <a:p>
            <a:pPr marL="489901" marR="0" lvl="0" indent="-489901" algn="l" rtl="0">
              <a:lnSpc>
                <a:spcPct val="145833"/>
              </a:lnSpc>
              <a:spcBef>
                <a:spcPts val="1600"/>
              </a:spcBef>
              <a:spcAft>
                <a:spcPts val="0"/>
              </a:spcAft>
              <a:buClr>
                <a:schemeClr val="dk1"/>
              </a:buClr>
              <a:buSzPts val="2400"/>
              <a:buFont typeface="Arial"/>
              <a:buChar char="•"/>
            </a:pPr>
            <a:r>
              <a:rPr lang="en-US" sz="2400">
                <a:solidFill>
                  <a:schemeClr val="dk1"/>
                </a:solidFill>
                <a:latin typeface="Quattrocento Sans"/>
                <a:ea typeface="Quattrocento Sans"/>
                <a:cs typeface="Quattrocento Sans"/>
                <a:sym typeface="Quattrocento Sans"/>
              </a:rPr>
              <a:t>The variance of Bernoulli trial is</a:t>
            </a:r>
            <a:endParaRPr/>
          </a:p>
          <a:p>
            <a:pPr marL="1061453" marR="0" lvl="1" indent="-408251" algn="l" rtl="0">
              <a:lnSpc>
                <a:spcPct val="194444"/>
              </a:lnSpc>
              <a:spcBef>
                <a:spcPts val="1600"/>
              </a:spcBef>
              <a:spcAft>
                <a:spcPts val="0"/>
              </a:spcAft>
              <a:buClr>
                <a:schemeClr val="dk1"/>
              </a:buClr>
              <a:buSzPts val="1800"/>
              <a:buFont typeface="Arial"/>
              <a:buChar char="–"/>
            </a:pPr>
            <a:r>
              <a:rPr lang="en-US" sz="1800" b="0" i="0" u="none" strike="noStrike" cap="none">
                <a:solidFill>
                  <a:schemeClr val="dk1"/>
                </a:solidFill>
                <a:latin typeface="Quattrocento Sans"/>
                <a:ea typeface="Quattrocento Sans"/>
                <a:cs typeface="Quattrocento Sans"/>
                <a:sym typeface="Quattrocento Sans"/>
              </a:rPr>
              <a:t>Var(x) = p (1-p)2 + (1-p)(0-p)2  = p –p3 –p2 + p3 = p(1-p)</a:t>
            </a:r>
            <a:endParaRPr/>
          </a:p>
          <a:p>
            <a:pPr marL="489901" marR="0" lvl="0" indent="-489901" algn="l" rtl="0">
              <a:lnSpc>
                <a:spcPct val="145833"/>
              </a:lnSpc>
              <a:spcBef>
                <a:spcPts val="1600"/>
              </a:spcBef>
              <a:spcAft>
                <a:spcPts val="0"/>
              </a:spcAft>
              <a:buClr>
                <a:schemeClr val="dk1"/>
              </a:buClr>
              <a:buSzPts val="2400"/>
              <a:buFont typeface="Arial"/>
              <a:buChar char="•"/>
            </a:pPr>
            <a:r>
              <a:rPr lang="en-US" sz="2400">
                <a:solidFill>
                  <a:schemeClr val="dk1"/>
                </a:solidFill>
                <a:latin typeface="Quattrocento Sans"/>
                <a:ea typeface="Quattrocento Sans"/>
                <a:cs typeface="Quattrocento Sans"/>
                <a:sym typeface="Quattrocento Sans"/>
              </a:rPr>
              <a:t>Please note</a:t>
            </a:r>
            <a:endParaRPr/>
          </a:p>
          <a:p>
            <a:pPr marL="742950" marR="0" lvl="1" indent="-285750" algn="l" rtl="0">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μ </a:t>
            </a:r>
            <a:r>
              <a:rPr lang="en-US" sz="1800" b="0" i="0" u="none" strike="noStrike" cap="none" baseline="-25000">
                <a:solidFill>
                  <a:srgbClr val="000000"/>
                </a:solidFill>
                <a:latin typeface="Arial"/>
                <a:ea typeface="Arial"/>
                <a:cs typeface="Arial"/>
                <a:sym typeface="Arial"/>
              </a:rPr>
              <a:t>x±y</a:t>
            </a:r>
            <a:r>
              <a:rPr lang="en-US" sz="1800" b="0" i="0" u="none" strike="noStrike" cap="none">
                <a:solidFill>
                  <a:srgbClr val="000000"/>
                </a:solidFill>
                <a:latin typeface="Arial"/>
                <a:ea typeface="Arial"/>
                <a:cs typeface="Arial"/>
                <a:sym typeface="Arial"/>
              </a:rPr>
              <a:t> = μ</a:t>
            </a:r>
            <a:r>
              <a:rPr lang="en-US" sz="1800" b="0" i="0" u="none" strike="noStrike" cap="none" baseline="-25000">
                <a:solidFill>
                  <a:srgbClr val="000000"/>
                </a:solidFill>
                <a:latin typeface="Arial"/>
                <a:ea typeface="Arial"/>
                <a:cs typeface="Arial"/>
                <a:sym typeface="Arial"/>
              </a:rPr>
              <a:t>x</a:t>
            </a:r>
            <a:r>
              <a:rPr lang="en-US" sz="1800" b="0" i="0" u="none" strike="noStrike" cap="none">
                <a:solidFill>
                  <a:srgbClr val="000000"/>
                </a:solidFill>
                <a:latin typeface="Arial"/>
                <a:ea typeface="Arial"/>
                <a:cs typeface="Arial"/>
                <a:sym typeface="Arial"/>
              </a:rPr>
              <a:t>± μ</a:t>
            </a:r>
            <a:r>
              <a:rPr lang="en-US" sz="1800" b="0" i="0" u="none" strike="noStrike" cap="none" baseline="-25000">
                <a:solidFill>
                  <a:srgbClr val="000000"/>
                </a:solidFill>
                <a:latin typeface="Arial"/>
                <a:ea typeface="Arial"/>
                <a:cs typeface="Arial"/>
                <a:sym typeface="Arial"/>
              </a:rPr>
              <a:t>y </a:t>
            </a:r>
            <a:r>
              <a:rPr lang="en-US" sz="1800" b="0" i="0" u="none" strike="noStrike" cap="none">
                <a:solidFill>
                  <a:srgbClr val="000000"/>
                </a:solidFill>
                <a:latin typeface="Arial"/>
                <a:ea typeface="Arial"/>
                <a:cs typeface="Arial"/>
                <a:sym typeface="Arial"/>
              </a:rPr>
              <a:t> </a:t>
            </a:r>
            <a:endParaRPr/>
          </a:p>
          <a:p>
            <a:pPr marL="742950" marR="0" lvl="1" indent="-285750" algn="l" rtl="0">
              <a:spcBef>
                <a:spcPts val="12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σ</a:t>
            </a:r>
            <a:r>
              <a:rPr lang="en-US" sz="1800" b="0" i="0" u="none" strike="noStrike" cap="none" baseline="30000">
                <a:solidFill>
                  <a:srgbClr val="000000"/>
                </a:solidFill>
                <a:latin typeface="Arial"/>
                <a:ea typeface="Arial"/>
                <a:cs typeface="Arial"/>
                <a:sym typeface="Arial"/>
              </a:rPr>
              <a:t>2</a:t>
            </a:r>
            <a:r>
              <a:rPr lang="en-US" sz="1800" b="0" i="0" u="none" strike="noStrike" cap="none" baseline="-25000">
                <a:solidFill>
                  <a:srgbClr val="000000"/>
                </a:solidFill>
                <a:latin typeface="Arial"/>
                <a:ea typeface="Arial"/>
                <a:cs typeface="Arial"/>
                <a:sym typeface="Arial"/>
              </a:rPr>
              <a:t>x±y</a:t>
            </a:r>
            <a:r>
              <a:rPr lang="en-US" sz="1800" b="0" i="0" u="none" strike="noStrike" cap="none">
                <a:solidFill>
                  <a:srgbClr val="000000"/>
                </a:solidFill>
                <a:latin typeface="Arial"/>
                <a:ea typeface="Arial"/>
                <a:cs typeface="Arial"/>
                <a:sym typeface="Arial"/>
              </a:rPr>
              <a:t> = σ</a:t>
            </a:r>
            <a:r>
              <a:rPr lang="en-US" sz="1800" b="0" i="0" u="none" strike="noStrike" cap="none" baseline="30000">
                <a:solidFill>
                  <a:srgbClr val="000000"/>
                </a:solidFill>
                <a:latin typeface="Arial"/>
                <a:ea typeface="Arial"/>
                <a:cs typeface="Arial"/>
                <a:sym typeface="Arial"/>
              </a:rPr>
              <a:t>2</a:t>
            </a:r>
            <a:r>
              <a:rPr lang="en-US" sz="1800" b="0" i="0" u="none" strike="noStrike" cap="none" baseline="-25000">
                <a:solidFill>
                  <a:srgbClr val="000000"/>
                </a:solidFill>
                <a:latin typeface="Arial"/>
                <a:ea typeface="Arial"/>
                <a:cs typeface="Arial"/>
                <a:sym typeface="Arial"/>
              </a:rPr>
              <a:t>x</a:t>
            </a:r>
            <a:r>
              <a:rPr lang="en-US" sz="1800" b="0" i="0" u="none" strike="noStrike" cap="none">
                <a:solidFill>
                  <a:srgbClr val="000000"/>
                </a:solidFill>
                <a:latin typeface="Arial"/>
                <a:ea typeface="Arial"/>
                <a:cs typeface="Arial"/>
                <a:sym typeface="Arial"/>
              </a:rPr>
              <a:t> + σ</a:t>
            </a:r>
            <a:r>
              <a:rPr lang="en-US" sz="1800" b="0" i="0" u="none" strike="noStrike" cap="none" baseline="30000">
                <a:solidFill>
                  <a:srgbClr val="000000"/>
                </a:solidFill>
                <a:latin typeface="Arial"/>
                <a:ea typeface="Arial"/>
                <a:cs typeface="Arial"/>
                <a:sym typeface="Arial"/>
              </a:rPr>
              <a:t>2</a:t>
            </a:r>
            <a:r>
              <a:rPr lang="en-US" sz="1800" b="0" i="0" u="none" strike="noStrike" cap="none" baseline="-25000">
                <a:solidFill>
                  <a:srgbClr val="000000"/>
                </a:solidFill>
                <a:latin typeface="Arial"/>
                <a:ea typeface="Arial"/>
                <a:cs typeface="Arial"/>
                <a:sym typeface="Arial"/>
              </a:rPr>
              <a:t>y</a:t>
            </a:r>
            <a:r>
              <a:rPr lang="en-US" sz="1800" b="0" i="0" u="none" strike="noStrike" cap="none">
                <a:solidFill>
                  <a:srgbClr val="000000"/>
                </a:solidFill>
                <a:latin typeface="Arial"/>
                <a:ea typeface="Arial"/>
                <a:cs typeface="Arial"/>
                <a:sym typeface="Arial"/>
              </a:rPr>
              <a:t> </a:t>
            </a:r>
            <a:endParaRPr/>
          </a:p>
          <a:p>
            <a:pPr marL="489901" marR="0" lvl="0" indent="-337501" algn="l" rtl="0">
              <a:lnSpc>
                <a:spcPct val="145833"/>
              </a:lnSpc>
              <a:spcBef>
                <a:spcPts val="2800"/>
              </a:spcBef>
              <a:spcAft>
                <a:spcPts val="0"/>
              </a:spcAft>
              <a:buClr>
                <a:schemeClr val="dk1"/>
              </a:buClr>
              <a:buSzPts val="2400"/>
              <a:buFont typeface="Arial"/>
              <a:buNone/>
            </a:pPr>
            <a:endParaRPr sz="2400">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264666940"/>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a:spLocks noGrp="1"/>
          </p:cNvSpPr>
          <p:nvPr>
            <p:ph type="sldNum" idx="12"/>
          </p:nvPr>
        </p:nvSpPr>
        <p:spPr>
          <a:xfrm>
            <a:off x="459423" y="7686255"/>
            <a:ext cx="250200" cy="2463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fld id="{00000000-1234-1234-1234-123412341234}" type="slidenum">
              <a:rPr lang="en-US" sz="1600">
                <a:solidFill>
                  <a:srgbClr val="ED553E"/>
                </a:solidFill>
                <a:latin typeface="Quattrocento Sans"/>
                <a:ea typeface="Quattrocento Sans"/>
                <a:cs typeface="Quattrocento Sans"/>
                <a:sym typeface="Quattrocento Sans"/>
              </a:rPr>
              <a:pPr marL="0" marR="0" lvl="0" indent="0" algn="l" rtl="0">
                <a:spcBef>
                  <a:spcPts val="0"/>
                </a:spcBef>
                <a:spcAft>
                  <a:spcPts val="0"/>
                </a:spcAft>
                <a:buNone/>
              </a:pPr>
              <a:t>17</a:t>
            </a:fld>
            <a:endParaRPr sz="1600">
              <a:solidFill>
                <a:srgbClr val="ED553E"/>
              </a:solidFill>
              <a:latin typeface="Quattrocento Sans"/>
              <a:ea typeface="Quattrocento Sans"/>
              <a:cs typeface="Quattrocento Sans"/>
              <a:sym typeface="Quattrocento Sans"/>
            </a:endParaRPr>
          </a:p>
        </p:txBody>
      </p:sp>
      <p:sp>
        <p:nvSpPr>
          <p:cNvPr id="170" name="Google Shape;170;p18"/>
          <p:cNvSpPr txBox="1">
            <a:spLocks noGrp="1"/>
          </p:cNvSpPr>
          <p:nvPr>
            <p:ph type="title"/>
          </p:nvPr>
        </p:nvSpPr>
        <p:spPr>
          <a:xfrm>
            <a:off x="475234" y="150218"/>
            <a:ext cx="13715400" cy="6156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Clr>
                <a:schemeClr val="lt1"/>
              </a:buClr>
              <a:buSzPts val="3600"/>
              <a:buFont typeface="Quattrocento Sans"/>
              <a:buNone/>
            </a:pPr>
            <a:r>
              <a:rPr lang="en-US" sz="3600" b="1" i="0" u="none" strike="noStrike" cap="none">
                <a:solidFill>
                  <a:schemeClr val="lt1"/>
                </a:solidFill>
                <a:latin typeface="Quattrocento Sans"/>
                <a:ea typeface="Quattrocento Sans"/>
                <a:cs typeface="Quattrocento Sans"/>
                <a:sym typeface="Quattrocento Sans"/>
              </a:rPr>
              <a:t>Bernoulli Process</a:t>
            </a:r>
            <a:endParaRPr/>
          </a:p>
        </p:txBody>
      </p:sp>
      <p:sp>
        <p:nvSpPr>
          <p:cNvPr id="171" name="Google Shape;171;p18"/>
          <p:cNvSpPr txBox="1"/>
          <p:nvPr/>
        </p:nvSpPr>
        <p:spPr>
          <a:xfrm>
            <a:off x="475233" y="1221878"/>
            <a:ext cx="13715400" cy="6278100"/>
          </a:xfrm>
          <a:prstGeom prst="rect">
            <a:avLst/>
          </a:prstGeom>
          <a:noFill/>
          <a:ln>
            <a:noFill/>
          </a:ln>
        </p:spPr>
        <p:txBody>
          <a:bodyPr spcFirstLastPara="1" wrap="square" lIns="91425" tIns="45700" rIns="91425" bIns="45700" anchor="t" anchorCtr="0">
            <a:noAutofit/>
          </a:bodyPr>
          <a:lstStyle/>
          <a:p>
            <a:pPr marL="489901" lvl="0" indent="-489901" rtl="0">
              <a:lnSpc>
                <a:spcPct val="150000"/>
              </a:lnSpc>
              <a:spcBef>
                <a:spcPts val="1000"/>
              </a:spcBef>
              <a:spcAft>
                <a:spcPts val="0"/>
              </a:spcAft>
              <a:buClr>
                <a:schemeClr val="dk1"/>
              </a:buClr>
              <a:buSzPts val="2400"/>
              <a:buFont typeface="Quattrocento Sans"/>
              <a:buChar char="•"/>
            </a:pPr>
            <a:r>
              <a:rPr lang="en-US" sz="2400">
                <a:solidFill>
                  <a:schemeClr val="dk1"/>
                </a:solidFill>
                <a:latin typeface="Quattrocento Sans"/>
                <a:ea typeface="Quattrocento Sans"/>
                <a:cs typeface="Quattrocento Sans"/>
                <a:sym typeface="Quattrocento Sans"/>
              </a:rPr>
              <a:t>A binomial experiment is a series of n Bernoulli trials. Therefore</a:t>
            </a:r>
            <a:endParaRPr sz="2400">
              <a:solidFill>
                <a:schemeClr val="dk1"/>
              </a:solidFill>
              <a:latin typeface="Quattrocento Sans"/>
              <a:ea typeface="Quattrocento Sans"/>
              <a:cs typeface="Quattrocento Sans"/>
              <a:sym typeface="Quattrocento Sans"/>
            </a:endParaRPr>
          </a:p>
          <a:p>
            <a:pPr marL="947101" lvl="0" indent="424498" rtl="0">
              <a:lnSpc>
                <a:spcPct val="150000"/>
              </a:lnSpc>
              <a:spcBef>
                <a:spcPts val="1000"/>
              </a:spcBef>
              <a:spcAft>
                <a:spcPts val="0"/>
              </a:spcAft>
              <a:buNone/>
            </a:pPr>
            <a:r>
              <a:rPr lang="en-US" sz="2400">
                <a:solidFill>
                  <a:schemeClr val="dk1"/>
                </a:solidFill>
                <a:latin typeface="Quattrocento Sans"/>
                <a:ea typeface="Quattrocento Sans"/>
                <a:cs typeface="Quattrocento Sans"/>
                <a:sym typeface="Quattrocento Sans"/>
              </a:rPr>
              <a:t>μx = p + p + … n times = np</a:t>
            </a:r>
            <a:endParaRPr sz="2400">
              <a:solidFill>
                <a:schemeClr val="dk1"/>
              </a:solidFill>
              <a:latin typeface="Quattrocento Sans"/>
              <a:ea typeface="Quattrocento Sans"/>
              <a:cs typeface="Quattrocento Sans"/>
              <a:sym typeface="Quattrocento Sans"/>
            </a:endParaRPr>
          </a:p>
          <a:p>
            <a:pPr marL="489901" lvl="0" indent="-489901" rtl="0">
              <a:lnSpc>
                <a:spcPct val="150000"/>
              </a:lnSpc>
              <a:spcBef>
                <a:spcPts val="1000"/>
              </a:spcBef>
              <a:spcAft>
                <a:spcPts val="0"/>
              </a:spcAft>
              <a:buClr>
                <a:schemeClr val="dk1"/>
              </a:buClr>
              <a:buSzPts val="2400"/>
              <a:buFont typeface="Quattrocento Sans"/>
              <a:buChar char="•"/>
            </a:pPr>
            <a:r>
              <a:rPr lang="en-US" sz="2400">
                <a:solidFill>
                  <a:schemeClr val="dk1"/>
                </a:solidFill>
                <a:latin typeface="Quattrocento Sans"/>
                <a:ea typeface="Quattrocento Sans"/>
                <a:cs typeface="Quattrocento Sans"/>
                <a:sym typeface="Quattrocento Sans"/>
              </a:rPr>
              <a:t>Let (1-p) = q then</a:t>
            </a:r>
            <a:endParaRPr sz="2400">
              <a:solidFill>
                <a:schemeClr val="dk1"/>
              </a:solidFill>
              <a:latin typeface="Quattrocento Sans"/>
              <a:ea typeface="Quattrocento Sans"/>
              <a:cs typeface="Quattrocento Sans"/>
              <a:sym typeface="Quattrocento Sans"/>
            </a:endParaRPr>
          </a:p>
          <a:p>
            <a:pPr marL="489901" lvl="0" indent="-489901" rtl="0">
              <a:lnSpc>
                <a:spcPct val="150000"/>
              </a:lnSpc>
              <a:spcBef>
                <a:spcPts val="1000"/>
              </a:spcBef>
              <a:spcAft>
                <a:spcPts val="0"/>
              </a:spcAft>
              <a:buClr>
                <a:schemeClr val="dk1"/>
              </a:buClr>
              <a:buSzPts val="2400"/>
              <a:buFont typeface="Quattrocento Sans"/>
              <a:buChar char="•"/>
            </a:pPr>
            <a:r>
              <a:rPr lang="en-US" sz="2400">
                <a:solidFill>
                  <a:schemeClr val="dk1"/>
                </a:solidFill>
                <a:latin typeface="Quattrocento Sans"/>
                <a:ea typeface="Quattrocento Sans"/>
                <a:cs typeface="Quattrocento Sans"/>
                <a:sym typeface="Quattrocento Sans"/>
              </a:rPr>
              <a:t>For a Bernoulli trial</a:t>
            </a:r>
            <a:endParaRPr sz="2400">
              <a:solidFill>
                <a:schemeClr val="dk1"/>
              </a:solidFill>
              <a:latin typeface="Quattrocento Sans"/>
              <a:ea typeface="Quattrocento Sans"/>
              <a:cs typeface="Quattrocento Sans"/>
              <a:sym typeface="Quattrocento Sans"/>
            </a:endParaRPr>
          </a:p>
          <a:p>
            <a:pPr marL="489901" lvl="0" indent="424498" rtl="0">
              <a:lnSpc>
                <a:spcPct val="150000"/>
              </a:lnSpc>
              <a:spcBef>
                <a:spcPts val="1000"/>
              </a:spcBef>
              <a:spcAft>
                <a:spcPts val="0"/>
              </a:spcAft>
              <a:buNone/>
            </a:pPr>
            <a:r>
              <a:rPr lang="en-US" sz="2400">
                <a:solidFill>
                  <a:schemeClr val="dk1"/>
                </a:solidFill>
                <a:latin typeface="Quattrocento Sans"/>
                <a:ea typeface="Quattrocento Sans"/>
                <a:cs typeface="Quattrocento Sans"/>
                <a:sym typeface="Quattrocento Sans"/>
              </a:rPr>
              <a:t>Var(b) = pq </a:t>
            </a:r>
            <a:endParaRPr sz="2400">
              <a:solidFill>
                <a:schemeClr val="dk1"/>
              </a:solidFill>
              <a:latin typeface="Quattrocento Sans"/>
              <a:ea typeface="Quattrocento Sans"/>
              <a:cs typeface="Quattrocento Sans"/>
              <a:sym typeface="Quattrocento Sans"/>
            </a:endParaRPr>
          </a:p>
          <a:p>
            <a:pPr marL="489901" lvl="0" indent="-489901" rtl="0">
              <a:lnSpc>
                <a:spcPct val="150000"/>
              </a:lnSpc>
              <a:spcBef>
                <a:spcPts val="1000"/>
              </a:spcBef>
              <a:spcAft>
                <a:spcPts val="0"/>
              </a:spcAft>
              <a:buClr>
                <a:schemeClr val="dk1"/>
              </a:buClr>
              <a:buSzPts val="2400"/>
              <a:buFont typeface="Quattrocento Sans"/>
              <a:buChar char="•"/>
            </a:pPr>
            <a:r>
              <a:rPr lang="en-US" sz="2400">
                <a:solidFill>
                  <a:schemeClr val="dk1"/>
                </a:solidFill>
                <a:latin typeface="Quattrocento Sans"/>
                <a:ea typeface="Quattrocento Sans"/>
                <a:cs typeface="Quattrocento Sans"/>
                <a:sym typeface="Quattrocento Sans"/>
              </a:rPr>
              <a:t>For n trials</a:t>
            </a:r>
            <a:endParaRPr sz="2400">
              <a:solidFill>
                <a:schemeClr val="dk1"/>
              </a:solidFill>
              <a:latin typeface="Quattrocento Sans"/>
              <a:ea typeface="Quattrocento Sans"/>
              <a:cs typeface="Quattrocento Sans"/>
              <a:sym typeface="Quattrocento Sans"/>
            </a:endParaRPr>
          </a:p>
          <a:p>
            <a:pPr marL="489901" marR="0" lvl="0" indent="424498" algn="l" rtl="0">
              <a:lnSpc>
                <a:spcPct val="150000"/>
              </a:lnSpc>
              <a:spcBef>
                <a:spcPts val="1000"/>
              </a:spcBef>
              <a:spcAft>
                <a:spcPts val="0"/>
              </a:spcAft>
              <a:buNone/>
            </a:pPr>
            <a:r>
              <a:rPr lang="en-US" sz="2400">
                <a:solidFill>
                  <a:schemeClr val="dk1"/>
                </a:solidFill>
                <a:latin typeface="Quattrocento Sans"/>
                <a:ea typeface="Quattrocento Sans"/>
                <a:cs typeface="Quattrocento Sans"/>
                <a:sym typeface="Quattrocento Sans"/>
              </a:rPr>
              <a:t>Var(x) = pq + pq + … n times = npq = np(1-p)  </a:t>
            </a:r>
            <a:r>
              <a:rPr lang="en-US" sz="2400" i="0" u="none" strike="noStrike" cap="none">
                <a:solidFill>
                  <a:srgbClr val="000000"/>
                </a:solidFill>
                <a:latin typeface="Quattrocento Sans"/>
                <a:ea typeface="Quattrocento Sans"/>
                <a:cs typeface="Quattrocento Sans"/>
                <a:sym typeface="Quattrocento Sans"/>
              </a:rPr>
              <a:t> </a:t>
            </a:r>
            <a:endParaRPr sz="2400">
              <a:latin typeface="Quattrocento Sans"/>
              <a:ea typeface="Quattrocento Sans"/>
              <a:cs typeface="Quattrocento Sans"/>
              <a:sym typeface="Quattrocento Sans"/>
            </a:endParaRPr>
          </a:p>
          <a:p>
            <a:pPr marL="489901" marR="0" lvl="0" indent="-337501" algn="l" rtl="0">
              <a:lnSpc>
                <a:spcPct val="150000"/>
              </a:lnSpc>
              <a:spcBef>
                <a:spcPts val="2800"/>
              </a:spcBef>
              <a:spcAft>
                <a:spcPts val="0"/>
              </a:spcAft>
              <a:buClr>
                <a:schemeClr val="dk1"/>
              </a:buClr>
              <a:buSzPts val="2400"/>
              <a:buFont typeface="Arial"/>
              <a:buNone/>
            </a:pPr>
            <a:endParaRPr sz="2400">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494200631"/>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9"/>
          <p:cNvSpPr txBox="1">
            <a:spLocks noGrp="1"/>
          </p:cNvSpPr>
          <p:nvPr>
            <p:ph type="sldNum" idx="12"/>
          </p:nvPr>
        </p:nvSpPr>
        <p:spPr>
          <a:xfrm>
            <a:off x="459423" y="7686255"/>
            <a:ext cx="250068" cy="246221"/>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fld id="{00000000-1234-1234-1234-123412341234}" type="slidenum">
              <a:rPr lang="en-US" sz="1600">
                <a:solidFill>
                  <a:srgbClr val="ED553E"/>
                </a:solidFill>
                <a:latin typeface="Quattrocento Sans"/>
                <a:ea typeface="Quattrocento Sans"/>
                <a:cs typeface="Quattrocento Sans"/>
                <a:sym typeface="Quattrocento Sans"/>
              </a:rPr>
              <a:pPr marL="0" marR="0" lvl="0" indent="0" algn="l" rtl="0">
                <a:spcBef>
                  <a:spcPts val="0"/>
                </a:spcBef>
                <a:spcAft>
                  <a:spcPts val="0"/>
                </a:spcAft>
                <a:buNone/>
              </a:pPr>
              <a:t>18</a:t>
            </a:fld>
            <a:endParaRPr sz="1600">
              <a:solidFill>
                <a:srgbClr val="ED553E"/>
              </a:solidFill>
              <a:latin typeface="Quattrocento Sans"/>
              <a:ea typeface="Quattrocento Sans"/>
              <a:cs typeface="Quattrocento Sans"/>
              <a:sym typeface="Quattrocento Sans"/>
            </a:endParaRPr>
          </a:p>
        </p:txBody>
      </p:sp>
      <p:sp>
        <p:nvSpPr>
          <p:cNvPr id="177" name="Google Shape;177;p19"/>
          <p:cNvSpPr txBox="1">
            <a:spLocks noGrp="1"/>
          </p:cNvSpPr>
          <p:nvPr>
            <p:ph type="title"/>
          </p:nvPr>
        </p:nvSpPr>
        <p:spPr>
          <a:xfrm>
            <a:off x="475234" y="150218"/>
            <a:ext cx="13715429" cy="615553"/>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Clr>
                <a:schemeClr val="lt1"/>
              </a:buClr>
              <a:buSzPts val="3600"/>
              <a:buFont typeface="Quattrocento Sans"/>
              <a:buNone/>
            </a:pPr>
            <a:r>
              <a:rPr lang="en-US" sz="3600" b="1" i="0" u="none" strike="noStrike" cap="none">
                <a:solidFill>
                  <a:schemeClr val="lt1"/>
                </a:solidFill>
                <a:latin typeface="Quattrocento Sans"/>
                <a:ea typeface="Quattrocento Sans"/>
                <a:cs typeface="Quattrocento Sans"/>
                <a:sym typeface="Quattrocento Sans"/>
              </a:rPr>
              <a:t>Poisson Probability Distribution</a:t>
            </a:r>
            <a:endParaRPr/>
          </a:p>
        </p:txBody>
      </p:sp>
      <p:sp>
        <p:nvSpPr>
          <p:cNvPr id="178" name="Google Shape;178;p19"/>
          <p:cNvSpPr txBox="1"/>
          <p:nvPr/>
        </p:nvSpPr>
        <p:spPr>
          <a:xfrm>
            <a:off x="475233" y="1163267"/>
            <a:ext cx="13715429" cy="6408712"/>
          </a:xfrm>
          <a:prstGeom prst="rect">
            <a:avLst/>
          </a:prstGeom>
          <a:blipFill rotWithShape="1">
            <a:blip r:embed="rId3">
              <a:alphaModFix/>
            </a:blip>
            <a:stretch>
              <a:fillRect l="-621" t="-570" r="-265" b="-66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600">
                <a:latin typeface="Quattrocento Sans"/>
                <a:ea typeface="Quattrocento Sans"/>
                <a:cs typeface="Quattrocento Sans"/>
                <a:sym typeface="Quattrocento Sans"/>
              </a:rPr>
              <a:t> </a:t>
            </a:r>
            <a:endParaRPr/>
          </a:p>
        </p:txBody>
      </p:sp>
    </p:spTree>
    <p:extLst>
      <p:ext uri="{BB962C8B-B14F-4D97-AF65-F5344CB8AC3E}">
        <p14:creationId xmlns:p14="http://schemas.microsoft.com/office/powerpoint/2010/main" val="1555140890"/>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0"/>
          <p:cNvSpPr txBox="1">
            <a:spLocks noGrp="1"/>
          </p:cNvSpPr>
          <p:nvPr>
            <p:ph type="sldNum" idx="12"/>
          </p:nvPr>
        </p:nvSpPr>
        <p:spPr>
          <a:xfrm>
            <a:off x="459423" y="7686255"/>
            <a:ext cx="250200" cy="2463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fld id="{00000000-1234-1234-1234-123412341234}" type="slidenum">
              <a:rPr lang="en-US" sz="1600">
                <a:solidFill>
                  <a:srgbClr val="ED553E"/>
                </a:solidFill>
                <a:latin typeface="Quattrocento Sans"/>
                <a:ea typeface="Quattrocento Sans"/>
                <a:cs typeface="Quattrocento Sans"/>
                <a:sym typeface="Quattrocento Sans"/>
              </a:rPr>
              <a:pPr marL="0" marR="0" lvl="0" indent="0" algn="l" rtl="0">
                <a:spcBef>
                  <a:spcPts val="0"/>
                </a:spcBef>
                <a:spcAft>
                  <a:spcPts val="0"/>
                </a:spcAft>
                <a:buNone/>
              </a:pPr>
              <a:t>19</a:t>
            </a:fld>
            <a:endParaRPr sz="1600">
              <a:solidFill>
                <a:srgbClr val="ED553E"/>
              </a:solidFill>
              <a:latin typeface="Quattrocento Sans"/>
              <a:ea typeface="Quattrocento Sans"/>
              <a:cs typeface="Quattrocento Sans"/>
              <a:sym typeface="Quattrocento Sans"/>
            </a:endParaRPr>
          </a:p>
        </p:txBody>
      </p:sp>
      <p:sp>
        <p:nvSpPr>
          <p:cNvPr id="184" name="Google Shape;184;p20"/>
          <p:cNvSpPr txBox="1">
            <a:spLocks noGrp="1"/>
          </p:cNvSpPr>
          <p:nvPr>
            <p:ph type="title"/>
          </p:nvPr>
        </p:nvSpPr>
        <p:spPr>
          <a:xfrm>
            <a:off x="475234" y="150218"/>
            <a:ext cx="13715400" cy="6156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Clr>
                <a:schemeClr val="lt1"/>
              </a:buClr>
              <a:buSzPts val="3600"/>
              <a:buFont typeface="Quattrocento Sans"/>
              <a:buNone/>
            </a:pPr>
            <a:r>
              <a:rPr lang="en-US" sz="3600" b="1" i="0" u="none" strike="noStrike" cap="none" dirty="0">
                <a:solidFill>
                  <a:schemeClr val="lt1"/>
                </a:solidFill>
                <a:latin typeface="Quattrocento Sans"/>
                <a:ea typeface="Quattrocento Sans"/>
                <a:cs typeface="Quattrocento Sans"/>
                <a:sym typeface="Quattrocento Sans"/>
              </a:rPr>
              <a:t>Poisson Probability Distribution</a:t>
            </a:r>
            <a:endParaRPr dirty="0"/>
          </a:p>
        </p:txBody>
      </p:sp>
      <p:sp>
        <p:nvSpPr>
          <p:cNvPr id="185" name="Google Shape;185;p20"/>
          <p:cNvSpPr txBox="1"/>
          <p:nvPr/>
        </p:nvSpPr>
        <p:spPr>
          <a:xfrm>
            <a:off x="475225" y="1374700"/>
            <a:ext cx="13119000" cy="4358400"/>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1200"/>
              </a:spcBef>
              <a:spcAft>
                <a:spcPts val="0"/>
              </a:spcAft>
              <a:buNone/>
            </a:pPr>
            <a:r>
              <a:rPr lang="en-US" sz="2400">
                <a:solidFill>
                  <a:schemeClr val="dk1"/>
                </a:solidFill>
                <a:latin typeface="Quattrocento Sans"/>
                <a:ea typeface="Quattrocento Sans"/>
                <a:cs typeface="Quattrocento Sans"/>
                <a:sym typeface="Quattrocento Sans"/>
              </a:rPr>
              <a:t>Business Examples:</a:t>
            </a:r>
            <a:endParaRPr sz="2400">
              <a:solidFill>
                <a:schemeClr val="dk1"/>
              </a:solidFill>
              <a:latin typeface="Quattrocento Sans"/>
              <a:ea typeface="Quattrocento Sans"/>
              <a:cs typeface="Quattrocento Sans"/>
              <a:sym typeface="Quattrocento Sans"/>
            </a:endParaRPr>
          </a:p>
          <a:p>
            <a:pPr marL="742950" lvl="1" indent="-323850" rtl="0">
              <a:lnSpc>
                <a:spcPct val="150000"/>
              </a:lnSpc>
              <a:spcBef>
                <a:spcPts val="1200"/>
              </a:spcBef>
              <a:spcAft>
                <a:spcPts val="0"/>
              </a:spcAft>
              <a:buClr>
                <a:schemeClr val="dk1"/>
              </a:buClr>
              <a:buSzPts val="2400"/>
              <a:buFont typeface="Quattrocento Sans"/>
              <a:buChar char="•"/>
            </a:pPr>
            <a:r>
              <a:rPr lang="en-US" sz="2400">
                <a:solidFill>
                  <a:schemeClr val="dk1"/>
                </a:solidFill>
                <a:latin typeface="Quattrocento Sans"/>
                <a:ea typeface="Quattrocento Sans"/>
                <a:cs typeface="Quattrocento Sans"/>
                <a:sym typeface="Quattrocento Sans"/>
              </a:rPr>
              <a:t>No. of persons arriving at a service station or ATM</a:t>
            </a:r>
            <a:endParaRPr sz="2400">
              <a:solidFill>
                <a:schemeClr val="dk1"/>
              </a:solidFill>
              <a:latin typeface="Quattrocento Sans"/>
              <a:ea typeface="Quattrocento Sans"/>
              <a:cs typeface="Quattrocento Sans"/>
              <a:sym typeface="Quattrocento Sans"/>
            </a:endParaRPr>
          </a:p>
          <a:p>
            <a:pPr marL="742950" lvl="1" indent="-323850" rtl="0">
              <a:lnSpc>
                <a:spcPct val="150000"/>
              </a:lnSpc>
              <a:spcBef>
                <a:spcPts val="1200"/>
              </a:spcBef>
              <a:spcAft>
                <a:spcPts val="0"/>
              </a:spcAft>
              <a:buClr>
                <a:schemeClr val="dk1"/>
              </a:buClr>
              <a:buSzPts val="2400"/>
              <a:buFont typeface="Quattrocento Sans"/>
              <a:buChar char="•"/>
            </a:pPr>
            <a:r>
              <a:rPr lang="en-US" sz="2400">
                <a:solidFill>
                  <a:schemeClr val="dk1"/>
                </a:solidFill>
                <a:latin typeface="Quattrocento Sans"/>
                <a:ea typeface="Quattrocento Sans"/>
                <a:cs typeface="Quattrocento Sans"/>
                <a:sym typeface="Quattrocento Sans"/>
              </a:rPr>
              <a:t>No. of calls coming to a call center in an given interval.</a:t>
            </a:r>
            <a:endParaRPr sz="2400">
              <a:solidFill>
                <a:schemeClr val="dk1"/>
              </a:solidFill>
              <a:latin typeface="Quattrocento Sans"/>
              <a:ea typeface="Quattrocento Sans"/>
              <a:cs typeface="Quattrocento Sans"/>
              <a:sym typeface="Quattrocento Sans"/>
            </a:endParaRPr>
          </a:p>
          <a:p>
            <a:pPr marL="742950" lvl="1" indent="-323850" rtl="0">
              <a:lnSpc>
                <a:spcPct val="150000"/>
              </a:lnSpc>
              <a:spcBef>
                <a:spcPts val="1200"/>
              </a:spcBef>
              <a:spcAft>
                <a:spcPts val="0"/>
              </a:spcAft>
              <a:buClr>
                <a:schemeClr val="dk1"/>
              </a:buClr>
              <a:buSzPts val="2400"/>
              <a:buFont typeface="Quattrocento Sans"/>
              <a:buChar char="•"/>
            </a:pPr>
            <a:r>
              <a:rPr lang="en-US" sz="2400">
                <a:solidFill>
                  <a:schemeClr val="dk1"/>
                </a:solidFill>
                <a:latin typeface="Quattrocento Sans"/>
                <a:ea typeface="Quattrocento Sans"/>
                <a:cs typeface="Quattrocento Sans"/>
                <a:sym typeface="Quattrocento Sans"/>
              </a:rPr>
              <a:t>No. of defects in a length of cloth from a loom</a:t>
            </a:r>
            <a:endParaRPr sz="2400">
              <a:solidFill>
                <a:schemeClr val="dk1"/>
              </a:solidFill>
              <a:latin typeface="Quattrocento Sans"/>
              <a:ea typeface="Quattrocento Sans"/>
              <a:cs typeface="Quattrocento Sans"/>
              <a:sym typeface="Quattrocento Sans"/>
            </a:endParaRPr>
          </a:p>
          <a:p>
            <a:pPr marL="742950" lvl="1" indent="-323850" rtl="0">
              <a:lnSpc>
                <a:spcPct val="150000"/>
              </a:lnSpc>
              <a:spcBef>
                <a:spcPts val="1200"/>
              </a:spcBef>
              <a:spcAft>
                <a:spcPts val="0"/>
              </a:spcAft>
              <a:buClr>
                <a:schemeClr val="dk1"/>
              </a:buClr>
              <a:buSzPts val="2400"/>
              <a:buFont typeface="Quattrocento Sans"/>
              <a:buChar char="•"/>
            </a:pPr>
            <a:r>
              <a:rPr lang="en-US" sz="2400">
                <a:solidFill>
                  <a:schemeClr val="dk1"/>
                </a:solidFill>
                <a:latin typeface="Quattrocento Sans"/>
                <a:ea typeface="Quattrocento Sans"/>
                <a:cs typeface="Quattrocento Sans"/>
                <a:sym typeface="Quattrocento Sans"/>
              </a:rPr>
              <a:t>No. of accidents in a given length of highway.</a:t>
            </a:r>
            <a:endParaRPr sz="2400">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234370879"/>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2</a:t>
            </a:fld>
            <a:endParaRPr lang="en-US" dirty="0"/>
          </a:p>
        </p:txBody>
      </p:sp>
      <p:sp>
        <p:nvSpPr>
          <p:cNvPr id="3" name="Title 2"/>
          <p:cNvSpPr>
            <a:spLocks noGrp="1"/>
          </p:cNvSpPr>
          <p:nvPr>
            <p:ph type="title"/>
          </p:nvPr>
        </p:nvSpPr>
        <p:spPr/>
        <p:txBody>
          <a:bodyPr/>
          <a:lstStyle/>
          <a:p>
            <a:endParaRPr lang="en-US"/>
          </a:p>
        </p:txBody>
      </p:sp>
      <p:sp>
        <p:nvSpPr>
          <p:cNvPr id="4" name="TextBox 3"/>
          <p:cNvSpPr txBox="1"/>
          <p:nvPr/>
        </p:nvSpPr>
        <p:spPr>
          <a:xfrm>
            <a:off x="1339330" y="3311312"/>
            <a:ext cx="11521280" cy="707886"/>
          </a:xfrm>
          <a:prstGeom prst="rect">
            <a:avLst/>
          </a:prstGeom>
          <a:noFill/>
        </p:spPr>
        <p:txBody>
          <a:bodyPr wrap="square" rtlCol="0">
            <a:spAutoFit/>
          </a:bodyPr>
          <a:lstStyle/>
          <a:p>
            <a:pPr algn="ctr"/>
            <a:r>
              <a:rPr lang="en-US" sz="4000" b="1" dirty="0" smtClean="0"/>
              <a:t>Random Variable</a:t>
            </a:r>
            <a:endParaRPr lang="en-US" sz="4000" b="1" dirty="0"/>
          </a:p>
        </p:txBody>
      </p:sp>
    </p:spTree>
    <p:extLst>
      <p:ext uri="{BB962C8B-B14F-4D97-AF65-F5344CB8AC3E}">
        <p14:creationId xmlns:p14="http://schemas.microsoft.com/office/powerpoint/2010/main" val="1414694804"/>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20</a:t>
            </a:fld>
            <a:endParaRPr lang="en-US"/>
          </a:p>
        </p:txBody>
      </p:sp>
      <p:sp>
        <p:nvSpPr>
          <p:cNvPr id="3" name="Title 2"/>
          <p:cNvSpPr>
            <a:spLocks noGrp="1"/>
          </p:cNvSpPr>
          <p:nvPr>
            <p:ph type="title"/>
          </p:nvPr>
        </p:nvSpPr>
        <p:spPr/>
        <p:txBody>
          <a:bodyPr/>
          <a:lstStyle/>
          <a:p>
            <a:r>
              <a:rPr lang="en-US" b="1" dirty="0"/>
              <a:t>Poisson Probability </a:t>
            </a:r>
            <a:r>
              <a:rPr lang="en-US" b="1" dirty="0" smtClean="0"/>
              <a:t>Distribution - Example</a:t>
            </a:r>
            <a:endParaRPr lang="en-US" dirty="0"/>
          </a:p>
        </p:txBody>
      </p:sp>
      <p:sp>
        <p:nvSpPr>
          <p:cNvPr id="4" name="TextBox 3"/>
          <p:cNvSpPr txBox="1"/>
          <p:nvPr/>
        </p:nvSpPr>
        <p:spPr>
          <a:xfrm>
            <a:off x="691258" y="1307282"/>
            <a:ext cx="12169352" cy="2092881"/>
          </a:xfrm>
          <a:prstGeom prst="rect">
            <a:avLst/>
          </a:prstGeom>
          <a:noFill/>
        </p:spPr>
        <p:txBody>
          <a:bodyPr wrap="square" rtlCol="0">
            <a:spAutoFit/>
          </a:bodyPr>
          <a:lstStyle/>
          <a:p>
            <a:r>
              <a:rPr lang="en-US" b="1" dirty="0"/>
              <a:t>Example </a:t>
            </a:r>
            <a:r>
              <a:rPr lang="en-US" b="1" dirty="0" smtClean="0"/>
              <a:t> </a:t>
            </a:r>
            <a:r>
              <a:rPr lang="en-US" b="1" dirty="0" smtClean="0"/>
              <a:t>:</a:t>
            </a:r>
            <a:r>
              <a:rPr lang="en-US" dirty="0" smtClean="0"/>
              <a:t>The </a:t>
            </a:r>
            <a:r>
              <a:rPr lang="en-US" dirty="0"/>
              <a:t>number of calls coming per minute into a hotels reservation center is Poisson random variable with mean 3. </a:t>
            </a:r>
            <a:endParaRPr lang="en-US" dirty="0" smtClean="0"/>
          </a:p>
          <a:p>
            <a:endParaRPr lang="en-US" dirty="0"/>
          </a:p>
          <a:p>
            <a:pPr marL="514350" indent="-514350">
              <a:buAutoNum type="alphaLcParenBoth"/>
            </a:pPr>
            <a:r>
              <a:rPr lang="en-US" dirty="0" smtClean="0"/>
              <a:t>Find </a:t>
            </a:r>
            <a:r>
              <a:rPr lang="en-US" dirty="0"/>
              <a:t>the probability that no calls come in a given 1 minute </a:t>
            </a:r>
            <a:r>
              <a:rPr lang="en-US" dirty="0" smtClean="0"/>
              <a:t>period</a:t>
            </a:r>
          </a:p>
          <a:p>
            <a:pPr marL="514350" indent="-514350">
              <a:buAutoNum type="alphaLcParenBoth"/>
            </a:pP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354" y="3400163"/>
            <a:ext cx="8547050" cy="1709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4120752"/>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21</a:t>
            </a:fld>
            <a:endParaRPr lang="en-US"/>
          </a:p>
        </p:txBody>
      </p:sp>
      <p:sp>
        <p:nvSpPr>
          <p:cNvPr id="3" name="Title 2"/>
          <p:cNvSpPr>
            <a:spLocks noGrp="1"/>
          </p:cNvSpPr>
          <p:nvPr>
            <p:ph type="title"/>
          </p:nvPr>
        </p:nvSpPr>
        <p:spPr/>
        <p:txBody>
          <a:bodyPr/>
          <a:lstStyle/>
          <a:p>
            <a:r>
              <a:rPr lang="en-US" dirty="0" smtClean="0"/>
              <a:t>Uniform</a:t>
            </a:r>
            <a:endParaRPr lang="en-US" dirty="0"/>
          </a:p>
        </p:txBody>
      </p:sp>
      <p:sp>
        <p:nvSpPr>
          <p:cNvPr id="4" name="Rectangle 3"/>
          <p:cNvSpPr/>
          <p:nvPr/>
        </p:nvSpPr>
        <p:spPr>
          <a:xfrm>
            <a:off x="547242" y="1341520"/>
            <a:ext cx="12529392" cy="1692771"/>
          </a:xfrm>
          <a:prstGeom prst="rect">
            <a:avLst/>
          </a:prstGeom>
        </p:spPr>
        <p:txBody>
          <a:bodyPr wrap="square">
            <a:spAutoFit/>
          </a:bodyPr>
          <a:lstStyle/>
          <a:p>
            <a:r>
              <a:rPr lang="en-US" dirty="0"/>
              <a:t>The uniform distribution is a continuous probability distribution and is concerned with events that are equally likely to occur</a:t>
            </a:r>
            <a:r>
              <a:rPr lang="en-US" dirty="0" smtClean="0"/>
              <a:t>.</a:t>
            </a:r>
          </a:p>
          <a:p>
            <a:endParaRPr lang="en-US" dirty="0"/>
          </a:p>
          <a:p>
            <a:r>
              <a:rPr lang="en-US" dirty="0"/>
              <a:t>The probability distribution function of the continuous uniform distribution is:</a:t>
            </a:r>
          </a:p>
        </p:txBody>
      </p:sp>
      <p:sp>
        <p:nvSpPr>
          <p:cNvPr id="5" name="AutoShape 2" descr="Screen%20Shot%202019-01-21%20at%2012.10.49%20P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6770" y="3671888"/>
            <a:ext cx="6020044" cy="1811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7542" y="5771778"/>
            <a:ext cx="2654396" cy="1311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4142582"/>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22</a:t>
            </a:fld>
            <a:endParaRPr lang="en-US"/>
          </a:p>
        </p:txBody>
      </p:sp>
      <p:sp>
        <p:nvSpPr>
          <p:cNvPr id="3" name="Title 2"/>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402" y="1955354"/>
            <a:ext cx="9325247" cy="493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1868070"/>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23</a:t>
            </a:fld>
            <a:endParaRPr lang="en-US"/>
          </a:p>
        </p:txBody>
      </p:sp>
      <p:sp>
        <p:nvSpPr>
          <p:cNvPr id="3" name="Title 2"/>
          <p:cNvSpPr>
            <a:spLocks noGrp="1"/>
          </p:cNvSpPr>
          <p:nvPr>
            <p:ph type="title"/>
          </p:nvPr>
        </p:nvSpPr>
        <p:spPr/>
        <p:txBody>
          <a:bodyPr/>
          <a:lstStyle/>
          <a:p>
            <a:r>
              <a:rPr lang="en-US" dirty="0" smtClean="0"/>
              <a:t>Continuous Random variable</a:t>
            </a:r>
            <a:endParaRPr lang="en-US" dirty="0"/>
          </a:p>
        </p:txBody>
      </p:sp>
    </p:spTree>
    <p:extLst>
      <p:ext uri="{BB962C8B-B14F-4D97-AF65-F5344CB8AC3E}">
        <p14:creationId xmlns:p14="http://schemas.microsoft.com/office/powerpoint/2010/main" val="453706017"/>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3"/>
          <p:cNvSpPr txBox="1">
            <a:spLocks noGrp="1"/>
          </p:cNvSpPr>
          <p:nvPr>
            <p:ph type="sldNum" idx="12"/>
          </p:nvPr>
        </p:nvSpPr>
        <p:spPr>
          <a:xfrm>
            <a:off x="459423" y="7686255"/>
            <a:ext cx="250068" cy="246221"/>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fld id="{00000000-1234-1234-1234-123412341234}" type="slidenum">
              <a:rPr lang="en-US" sz="1600">
                <a:solidFill>
                  <a:srgbClr val="ED553E"/>
                </a:solidFill>
                <a:latin typeface="Quattrocento Sans"/>
                <a:ea typeface="Quattrocento Sans"/>
                <a:cs typeface="Quattrocento Sans"/>
                <a:sym typeface="Quattrocento Sans"/>
              </a:rPr>
              <a:pPr marL="0" marR="0" lvl="0" indent="0" algn="l" rtl="0">
                <a:spcBef>
                  <a:spcPts val="0"/>
                </a:spcBef>
                <a:spcAft>
                  <a:spcPts val="0"/>
                </a:spcAft>
                <a:buNone/>
              </a:pPr>
              <a:t>24</a:t>
            </a:fld>
            <a:endParaRPr sz="1600">
              <a:solidFill>
                <a:srgbClr val="ED553E"/>
              </a:solidFill>
              <a:latin typeface="Quattrocento Sans"/>
              <a:ea typeface="Quattrocento Sans"/>
              <a:cs typeface="Quattrocento Sans"/>
              <a:sym typeface="Quattrocento Sans"/>
            </a:endParaRPr>
          </a:p>
        </p:txBody>
      </p:sp>
      <p:sp>
        <p:nvSpPr>
          <p:cNvPr id="222" name="Google Shape;222;p23"/>
          <p:cNvSpPr txBox="1">
            <a:spLocks noGrp="1"/>
          </p:cNvSpPr>
          <p:nvPr>
            <p:ph type="title"/>
          </p:nvPr>
        </p:nvSpPr>
        <p:spPr>
          <a:xfrm>
            <a:off x="475234" y="150218"/>
            <a:ext cx="13715429" cy="615553"/>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Clr>
                <a:schemeClr val="lt1"/>
              </a:buClr>
              <a:buSzPts val="3600"/>
              <a:buFont typeface="Quattrocento Sans"/>
              <a:buNone/>
            </a:pPr>
            <a:r>
              <a:rPr lang="en-US" sz="3600" b="1" i="0" u="none" strike="noStrike" cap="none">
                <a:solidFill>
                  <a:schemeClr val="lt1"/>
                </a:solidFill>
                <a:latin typeface="Quattrocento Sans"/>
                <a:ea typeface="Quattrocento Sans"/>
                <a:cs typeface="Quattrocento Sans"/>
                <a:sym typeface="Quattrocento Sans"/>
              </a:rPr>
              <a:t>Normal Probability Distribution</a:t>
            </a:r>
            <a:endParaRPr/>
          </a:p>
        </p:txBody>
      </p:sp>
      <p:sp>
        <p:nvSpPr>
          <p:cNvPr id="223" name="Google Shape;223;p23"/>
          <p:cNvSpPr txBox="1"/>
          <p:nvPr/>
        </p:nvSpPr>
        <p:spPr>
          <a:xfrm>
            <a:off x="475233" y="1221878"/>
            <a:ext cx="13715429" cy="6278092"/>
          </a:xfrm>
          <a:prstGeom prst="rect">
            <a:avLst/>
          </a:prstGeom>
          <a:blipFill rotWithShape="1">
            <a:blip r:embed="rId3">
              <a:alphaModFix/>
            </a:blip>
            <a:stretch>
              <a:fillRect l="-62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600">
                <a:latin typeface="Quattrocento Sans"/>
                <a:ea typeface="Quattrocento Sans"/>
                <a:cs typeface="Quattrocento Sans"/>
                <a:sym typeface="Quattrocento Sans"/>
              </a:rPr>
              <a:t> </a:t>
            </a:r>
            <a:endParaRPr/>
          </a:p>
        </p:txBody>
      </p:sp>
    </p:spTree>
    <p:extLst>
      <p:ext uri="{BB962C8B-B14F-4D97-AF65-F5344CB8AC3E}">
        <p14:creationId xmlns:p14="http://schemas.microsoft.com/office/powerpoint/2010/main" val="2608010685"/>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4"/>
          <p:cNvSpPr txBox="1">
            <a:spLocks noGrp="1"/>
          </p:cNvSpPr>
          <p:nvPr>
            <p:ph type="sldNum" idx="12"/>
          </p:nvPr>
        </p:nvSpPr>
        <p:spPr>
          <a:xfrm>
            <a:off x="459423" y="7686255"/>
            <a:ext cx="250068" cy="246221"/>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fld id="{00000000-1234-1234-1234-123412341234}" type="slidenum">
              <a:rPr lang="en-US" sz="1600">
                <a:solidFill>
                  <a:srgbClr val="ED553E"/>
                </a:solidFill>
                <a:latin typeface="Quattrocento Sans"/>
                <a:ea typeface="Quattrocento Sans"/>
                <a:cs typeface="Quattrocento Sans"/>
                <a:sym typeface="Quattrocento Sans"/>
              </a:rPr>
              <a:pPr marL="0" marR="0" lvl="0" indent="0" algn="l" rtl="0">
                <a:spcBef>
                  <a:spcPts val="0"/>
                </a:spcBef>
                <a:spcAft>
                  <a:spcPts val="0"/>
                </a:spcAft>
                <a:buNone/>
              </a:pPr>
              <a:t>25</a:t>
            </a:fld>
            <a:endParaRPr sz="1600">
              <a:solidFill>
                <a:srgbClr val="ED553E"/>
              </a:solidFill>
              <a:latin typeface="Quattrocento Sans"/>
              <a:ea typeface="Quattrocento Sans"/>
              <a:cs typeface="Quattrocento Sans"/>
              <a:sym typeface="Quattrocento Sans"/>
            </a:endParaRPr>
          </a:p>
        </p:txBody>
      </p:sp>
      <p:sp>
        <p:nvSpPr>
          <p:cNvPr id="229" name="Google Shape;229;p24"/>
          <p:cNvSpPr txBox="1">
            <a:spLocks noGrp="1"/>
          </p:cNvSpPr>
          <p:nvPr>
            <p:ph type="title"/>
          </p:nvPr>
        </p:nvSpPr>
        <p:spPr>
          <a:xfrm>
            <a:off x="475234" y="150218"/>
            <a:ext cx="13715429" cy="615553"/>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Clr>
                <a:schemeClr val="lt1"/>
              </a:buClr>
              <a:buSzPts val="3600"/>
              <a:buFont typeface="Quattrocento Sans"/>
              <a:buNone/>
            </a:pPr>
            <a:r>
              <a:rPr lang="en-US" sz="3600" b="1" i="0" u="none" strike="noStrike" cap="none">
                <a:solidFill>
                  <a:schemeClr val="lt1"/>
                </a:solidFill>
                <a:latin typeface="Quattrocento Sans"/>
                <a:ea typeface="Quattrocento Sans"/>
                <a:cs typeface="Quattrocento Sans"/>
                <a:sym typeface="Quattrocento Sans"/>
              </a:rPr>
              <a:t>Normal Curve</a:t>
            </a:r>
            <a:endParaRPr/>
          </a:p>
        </p:txBody>
      </p:sp>
      <p:sp>
        <p:nvSpPr>
          <p:cNvPr id="230" name="Google Shape;230;p24"/>
          <p:cNvSpPr txBox="1"/>
          <p:nvPr/>
        </p:nvSpPr>
        <p:spPr>
          <a:xfrm>
            <a:off x="475233" y="1235274"/>
            <a:ext cx="13715429" cy="6450980"/>
          </a:xfrm>
          <a:prstGeom prst="rect">
            <a:avLst/>
          </a:prstGeom>
          <a:noFill/>
          <a:ln>
            <a:noFill/>
          </a:ln>
        </p:spPr>
        <p:txBody>
          <a:bodyPr spcFirstLastPara="1" wrap="square" lIns="91425" tIns="45700" rIns="91425" bIns="45700" anchor="t" anchorCtr="0">
            <a:noAutofit/>
          </a:bodyPr>
          <a:lstStyle/>
          <a:p>
            <a:pPr marL="489901" marR="0" lvl="0" indent="-489901" algn="l" rtl="0">
              <a:lnSpc>
                <a:spcPct val="150000"/>
              </a:lnSpc>
              <a:spcBef>
                <a:spcPts val="0"/>
              </a:spcBef>
              <a:spcAft>
                <a:spcPts val="0"/>
              </a:spcAft>
              <a:buClr>
                <a:schemeClr val="dk1"/>
              </a:buClr>
              <a:buSzPts val="1850"/>
              <a:buFont typeface="Arial"/>
              <a:buChar char="•"/>
            </a:pPr>
            <a:r>
              <a:rPr lang="en-US" sz="1850">
                <a:solidFill>
                  <a:schemeClr val="dk1"/>
                </a:solidFill>
                <a:latin typeface="Quattrocento Sans"/>
                <a:ea typeface="Quattrocento Sans"/>
                <a:cs typeface="Quattrocento Sans"/>
                <a:sym typeface="Quattrocento Sans"/>
              </a:rPr>
              <a:t>The form, or shape, of the normal distribution is illustrated by the bell-shaped normal curve</a:t>
            </a:r>
            <a:endParaRPr/>
          </a:p>
          <a:p>
            <a:pPr marL="489901" marR="0" lvl="0" indent="-489901" algn="l" rtl="0">
              <a:lnSpc>
                <a:spcPct val="150000"/>
              </a:lnSpc>
              <a:spcBef>
                <a:spcPts val="1600"/>
              </a:spcBef>
              <a:spcAft>
                <a:spcPts val="0"/>
              </a:spcAft>
              <a:buClr>
                <a:schemeClr val="dk1"/>
              </a:buClr>
              <a:buSzPts val="1850"/>
              <a:buFont typeface="Arial"/>
              <a:buChar char="•"/>
            </a:pPr>
            <a:r>
              <a:rPr lang="en-US" sz="1850">
                <a:solidFill>
                  <a:schemeClr val="dk1"/>
                </a:solidFill>
                <a:latin typeface="Quattrocento Sans"/>
                <a:ea typeface="Quattrocento Sans"/>
                <a:cs typeface="Quattrocento Sans"/>
                <a:sym typeface="Quattrocento Sans"/>
              </a:rPr>
              <a:t>We make several observations about the characteristics of the normal distribution.</a:t>
            </a:r>
            <a:endParaRPr/>
          </a:p>
          <a:p>
            <a:pPr marL="1110402" marR="0" lvl="1" indent="-457200" algn="l" rtl="0">
              <a:lnSpc>
                <a:spcPct val="150000"/>
              </a:lnSpc>
              <a:spcBef>
                <a:spcPts val="1600"/>
              </a:spcBef>
              <a:spcAft>
                <a:spcPts val="0"/>
              </a:spcAft>
              <a:buClr>
                <a:schemeClr val="dk1"/>
              </a:buClr>
              <a:buSzPts val="1850"/>
              <a:buFont typeface="Quattrocento Sans"/>
              <a:buAutoNum type="arabicPeriod"/>
            </a:pPr>
            <a:r>
              <a:rPr lang="en-US" sz="1850" b="0" i="0" u="none" strike="noStrike" cap="none">
                <a:solidFill>
                  <a:schemeClr val="dk1"/>
                </a:solidFill>
                <a:latin typeface="Quattrocento Sans"/>
                <a:ea typeface="Quattrocento Sans"/>
                <a:cs typeface="Quattrocento Sans"/>
                <a:sym typeface="Quattrocento Sans"/>
              </a:rPr>
              <a:t>The entire family of normal distributions is differentiated by two parameters: the mean µ and standard deviation σ.</a:t>
            </a:r>
            <a:endParaRPr/>
          </a:p>
          <a:p>
            <a:pPr marL="1110402" marR="0" lvl="1" indent="-457200" algn="l" rtl="0">
              <a:lnSpc>
                <a:spcPct val="150000"/>
              </a:lnSpc>
              <a:spcBef>
                <a:spcPts val="1600"/>
              </a:spcBef>
              <a:spcAft>
                <a:spcPts val="0"/>
              </a:spcAft>
              <a:buClr>
                <a:schemeClr val="dk1"/>
              </a:buClr>
              <a:buSzPts val="1850"/>
              <a:buFont typeface="Quattrocento Sans"/>
              <a:buAutoNum type="arabicPeriod"/>
            </a:pPr>
            <a:r>
              <a:rPr lang="en-US" sz="1850" b="0" i="0" u="none" strike="noStrike" cap="none">
                <a:solidFill>
                  <a:schemeClr val="dk1"/>
                </a:solidFill>
                <a:latin typeface="Quattrocento Sans"/>
                <a:ea typeface="Quattrocento Sans"/>
                <a:cs typeface="Quattrocento Sans"/>
                <a:sym typeface="Quattrocento Sans"/>
              </a:rPr>
              <a:t>The highest point on the normal curve is at the mean, which is also the median and mode of the distribution.</a:t>
            </a:r>
            <a:endParaRPr/>
          </a:p>
          <a:p>
            <a:pPr marL="1110402" marR="0" lvl="1" indent="-457200" algn="l" rtl="0">
              <a:lnSpc>
                <a:spcPct val="150000"/>
              </a:lnSpc>
              <a:spcBef>
                <a:spcPts val="1600"/>
              </a:spcBef>
              <a:spcAft>
                <a:spcPts val="0"/>
              </a:spcAft>
              <a:buClr>
                <a:schemeClr val="dk1"/>
              </a:buClr>
              <a:buSzPts val="1850"/>
              <a:buFont typeface="Quattrocento Sans"/>
              <a:buAutoNum type="arabicPeriod"/>
            </a:pPr>
            <a:r>
              <a:rPr lang="en-US" sz="1850" b="0" i="0" u="none" strike="noStrike" cap="none">
                <a:solidFill>
                  <a:schemeClr val="dk1"/>
                </a:solidFill>
                <a:latin typeface="Quattrocento Sans"/>
                <a:ea typeface="Quattrocento Sans"/>
                <a:cs typeface="Quattrocento Sans"/>
                <a:sym typeface="Quattrocento Sans"/>
              </a:rPr>
              <a:t>The mean of the distribution can be any numerical value: negative, zero, or positive</a:t>
            </a:r>
            <a:endParaRPr/>
          </a:p>
          <a:p>
            <a:pPr marL="1110402" marR="0" lvl="1" indent="-457200" algn="l" rtl="0">
              <a:lnSpc>
                <a:spcPct val="150000"/>
              </a:lnSpc>
              <a:spcBef>
                <a:spcPts val="1600"/>
              </a:spcBef>
              <a:spcAft>
                <a:spcPts val="0"/>
              </a:spcAft>
              <a:buClr>
                <a:schemeClr val="dk1"/>
              </a:buClr>
              <a:buSzPts val="1850"/>
              <a:buFont typeface="Quattrocento Sans"/>
              <a:buAutoNum type="arabicPeriod"/>
            </a:pPr>
            <a:r>
              <a:rPr lang="en-US" sz="1850" b="0" i="0" u="none" strike="noStrike" cap="none">
                <a:solidFill>
                  <a:schemeClr val="dk1"/>
                </a:solidFill>
                <a:latin typeface="Quattrocento Sans"/>
                <a:ea typeface="Quattrocento Sans"/>
                <a:cs typeface="Quattrocento Sans"/>
                <a:sym typeface="Quattrocento Sans"/>
              </a:rPr>
              <a:t>The normal distribution is symmetric. The tails of the normal curve extend to infinity and theoretically never touch the horizontal axis. Because it is symmetric, the normal distribution is not skewed; its skewness measure is zero.</a:t>
            </a:r>
            <a:endParaRPr/>
          </a:p>
          <a:p>
            <a:pPr marL="1110402" marR="0" lvl="1" indent="-457200" algn="l" rtl="0">
              <a:lnSpc>
                <a:spcPct val="150000"/>
              </a:lnSpc>
              <a:spcBef>
                <a:spcPts val="1600"/>
              </a:spcBef>
              <a:spcAft>
                <a:spcPts val="0"/>
              </a:spcAft>
              <a:buClr>
                <a:schemeClr val="dk1"/>
              </a:buClr>
              <a:buSzPts val="1850"/>
              <a:buFont typeface="Quattrocento Sans"/>
              <a:buAutoNum type="arabicPeriod"/>
            </a:pPr>
            <a:r>
              <a:rPr lang="en-US" sz="1850" b="0" i="0" u="none" strike="noStrike" cap="none">
                <a:solidFill>
                  <a:schemeClr val="dk1"/>
                </a:solidFill>
                <a:latin typeface="Quattrocento Sans"/>
                <a:ea typeface="Quattrocento Sans"/>
                <a:cs typeface="Quattrocento Sans"/>
                <a:sym typeface="Quattrocento Sans"/>
              </a:rPr>
              <a:t>The standard deviation determines how flat and wide the normal curve is.</a:t>
            </a:r>
            <a:endParaRPr/>
          </a:p>
          <a:p>
            <a:pPr marL="1110402" marR="0" lvl="1" indent="-457200" algn="l" rtl="0">
              <a:lnSpc>
                <a:spcPct val="150000"/>
              </a:lnSpc>
              <a:spcBef>
                <a:spcPts val="1600"/>
              </a:spcBef>
              <a:spcAft>
                <a:spcPts val="0"/>
              </a:spcAft>
              <a:buClr>
                <a:schemeClr val="dk1"/>
              </a:buClr>
              <a:buSzPts val="1850"/>
              <a:buFont typeface="Quattrocento Sans"/>
              <a:buAutoNum type="arabicPeriod"/>
            </a:pPr>
            <a:r>
              <a:rPr lang="en-US" sz="1850" b="0" i="0" u="none" strike="noStrike" cap="none">
                <a:solidFill>
                  <a:schemeClr val="dk1"/>
                </a:solidFill>
                <a:latin typeface="Quattrocento Sans"/>
                <a:ea typeface="Quattrocento Sans"/>
                <a:cs typeface="Quattrocento Sans"/>
                <a:sym typeface="Quattrocento Sans"/>
              </a:rPr>
              <a:t>Probabilities for the normal random variable are given by areas under the normal curve. The total area under the curve for the normal distribution is 1. </a:t>
            </a:r>
            <a:endParaRPr/>
          </a:p>
        </p:txBody>
      </p:sp>
    </p:spTree>
    <p:extLst>
      <p:ext uri="{BB962C8B-B14F-4D97-AF65-F5344CB8AC3E}">
        <p14:creationId xmlns:p14="http://schemas.microsoft.com/office/powerpoint/2010/main" val="3154223323"/>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5"/>
          <p:cNvSpPr txBox="1">
            <a:spLocks noGrp="1"/>
          </p:cNvSpPr>
          <p:nvPr>
            <p:ph type="sldNum" idx="12"/>
          </p:nvPr>
        </p:nvSpPr>
        <p:spPr>
          <a:xfrm>
            <a:off x="459423" y="7686255"/>
            <a:ext cx="250068" cy="246221"/>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fld id="{00000000-1234-1234-1234-123412341234}" type="slidenum">
              <a:rPr lang="en-US" sz="1600">
                <a:solidFill>
                  <a:srgbClr val="ED553E"/>
                </a:solidFill>
                <a:latin typeface="Quattrocento Sans"/>
                <a:ea typeface="Quattrocento Sans"/>
                <a:cs typeface="Quattrocento Sans"/>
                <a:sym typeface="Quattrocento Sans"/>
              </a:rPr>
              <a:pPr marL="0" marR="0" lvl="0" indent="0" algn="l" rtl="0">
                <a:spcBef>
                  <a:spcPts val="0"/>
                </a:spcBef>
                <a:spcAft>
                  <a:spcPts val="0"/>
                </a:spcAft>
                <a:buNone/>
              </a:pPr>
              <a:t>26</a:t>
            </a:fld>
            <a:endParaRPr sz="1600">
              <a:solidFill>
                <a:srgbClr val="ED553E"/>
              </a:solidFill>
              <a:latin typeface="Quattrocento Sans"/>
              <a:ea typeface="Quattrocento Sans"/>
              <a:cs typeface="Quattrocento Sans"/>
              <a:sym typeface="Quattrocento Sans"/>
            </a:endParaRPr>
          </a:p>
        </p:txBody>
      </p:sp>
      <p:sp>
        <p:nvSpPr>
          <p:cNvPr id="236" name="Google Shape;236;p25"/>
          <p:cNvSpPr txBox="1">
            <a:spLocks noGrp="1"/>
          </p:cNvSpPr>
          <p:nvPr>
            <p:ph type="title"/>
          </p:nvPr>
        </p:nvSpPr>
        <p:spPr>
          <a:xfrm>
            <a:off x="475234" y="150218"/>
            <a:ext cx="13715429" cy="615553"/>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Clr>
                <a:schemeClr val="lt1"/>
              </a:buClr>
              <a:buSzPts val="3600"/>
              <a:buFont typeface="Quattrocento Sans"/>
              <a:buNone/>
            </a:pPr>
            <a:r>
              <a:rPr lang="en-US" sz="3600" b="1" i="0" u="none" strike="noStrike" cap="none">
                <a:solidFill>
                  <a:schemeClr val="lt1"/>
                </a:solidFill>
                <a:latin typeface="Quattrocento Sans"/>
                <a:ea typeface="Quattrocento Sans"/>
                <a:cs typeface="Quattrocento Sans"/>
                <a:sym typeface="Quattrocento Sans"/>
              </a:rPr>
              <a:t>Normal Curve</a:t>
            </a:r>
            <a:endParaRPr/>
          </a:p>
        </p:txBody>
      </p:sp>
      <p:sp>
        <p:nvSpPr>
          <p:cNvPr id="237" name="Google Shape;237;p25"/>
          <p:cNvSpPr txBox="1"/>
          <p:nvPr/>
        </p:nvSpPr>
        <p:spPr>
          <a:xfrm>
            <a:off x="475233" y="1235274"/>
            <a:ext cx="13715429" cy="6450980"/>
          </a:xfrm>
          <a:prstGeom prst="rect">
            <a:avLst/>
          </a:prstGeom>
          <a:noFill/>
          <a:ln>
            <a:noFill/>
          </a:ln>
        </p:spPr>
        <p:txBody>
          <a:bodyPr spcFirstLastPara="1" wrap="square" lIns="91425" tIns="45700" rIns="91425" bIns="45700" anchor="t" anchorCtr="0">
            <a:noAutofit/>
          </a:bodyPr>
          <a:lstStyle/>
          <a:p>
            <a:pPr marL="81650" marR="0" lvl="0" indent="0" algn="l" rtl="0">
              <a:lnSpc>
                <a:spcPct val="150000"/>
              </a:lnSpc>
              <a:spcBef>
                <a:spcPts val="0"/>
              </a:spcBef>
              <a:spcAft>
                <a:spcPts val="0"/>
              </a:spcAft>
              <a:buClr>
                <a:schemeClr val="dk1"/>
              </a:buClr>
              <a:buSzPts val="2000"/>
              <a:buFont typeface="Arial"/>
              <a:buNone/>
            </a:pPr>
            <a:r>
              <a:rPr lang="en-US" sz="2000">
                <a:solidFill>
                  <a:schemeClr val="dk1"/>
                </a:solidFill>
                <a:latin typeface="Quattrocento Sans"/>
                <a:ea typeface="Quattrocento Sans"/>
                <a:cs typeface="Quattrocento Sans"/>
                <a:sym typeface="Quattrocento Sans"/>
              </a:rPr>
              <a:t>7. The percentage of values in some commonly used intervals are:</a:t>
            </a:r>
            <a:endParaRPr/>
          </a:p>
          <a:p>
            <a:pPr marL="1061453" marR="0" lvl="1" indent="-408251" algn="l" rtl="0">
              <a:lnSpc>
                <a:spcPct val="150000"/>
              </a:lnSpc>
              <a:spcBef>
                <a:spcPts val="1600"/>
              </a:spcBef>
              <a:spcAft>
                <a:spcPts val="0"/>
              </a:spcAft>
              <a:buClr>
                <a:schemeClr val="dk1"/>
              </a:buClr>
              <a:buSzPts val="2000"/>
              <a:buFont typeface="Arial"/>
              <a:buChar char="–"/>
            </a:pPr>
            <a:r>
              <a:rPr lang="en-US" sz="2000" b="0" i="0" u="none" strike="noStrike" cap="none">
                <a:solidFill>
                  <a:schemeClr val="dk1"/>
                </a:solidFill>
                <a:latin typeface="Quattrocento Sans"/>
                <a:ea typeface="Quattrocento Sans"/>
                <a:cs typeface="Quattrocento Sans"/>
                <a:sym typeface="Quattrocento Sans"/>
              </a:rPr>
              <a:t>68.3% of the values of a normal random variable are within plus or minus one standard deviation of its mean.</a:t>
            </a:r>
            <a:endParaRPr/>
          </a:p>
          <a:p>
            <a:pPr marL="1061453" marR="0" lvl="1" indent="-408251" algn="l" rtl="0">
              <a:lnSpc>
                <a:spcPct val="150000"/>
              </a:lnSpc>
              <a:spcBef>
                <a:spcPts val="1600"/>
              </a:spcBef>
              <a:spcAft>
                <a:spcPts val="0"/>
              </a:spcAft>
              <a:buClr>
                <a:schemeClr val="dk1"/>
              </a:buClr>
              <a:buSzPts val="2000"/>
              <a:buFont typeface="Arial"/>
              <a:buChar char="–"/>
            </a:pPr>
            <a:r>
              <a:rPr lang="en-US" sz="2000" b="0" i="0" u="none" strike="noStrike" cap="none">
                <a:solidFill>
                  <a:schemeClr val="dk1"/>
                </a:solidFill>
                <a:latin typeface="Quattrocento Sans"/>
                <a:ea typeface="Quattrocento Sans"/>
                <a:cs typeface="Quattrocento Sans"/>
                <a:sym typeface="Quattrocento Sans"/>
              </a:rPr>
              <a:t>95.4% of the values of a normal random variable are within plus or minus two standard deviations of its mean.</a:t>
            </a:r>
            <a:endParaRPr/>
          </a:p>
          <a:p>
            <a:pPr marL="1061453" marR="0" lvl="1" indent="-408251" algn="l" rtl="0">
              <a:lnSpc>
                <a:spcPct val="150000"/>
              </a:lnSpc>
              <a:spcBef>
                <a:spcPts val="1600"/>
              </a:spcBef>
              <a:spcAft>
                <a:spcPts val="0"/>
              </a:spcAft>
              <a:buClr>
                <a:schemeClr val="dk1"/>
              </a:buClr>
              <a:buSzPts val="2000"/>
              <a:buFont typeface="Arial"/>
              <a:buChar char="–"/>
            </a:pPr>
            <a:r>
              <a:rPr lang="en-US" sz="2000" b="0" i="0" u="none" strike="noStrike" cap="none">
                <a:solidFill>
                  <a:schemeClr val="dk1"/>
                </a:solidFill>
                <a:latin typeface="Quattrocento Sans"/>
                <a:ea typeface="Quattrocento Sans"/>
                <a:cs typeface="Quattrocento Sans"/>
                <a:sym typeface="Quattrocento Sans"/>
              </a:rPr>
              <a:t>99.7% of the values of a normal random variable are within plus or minus three standard deviations of its mean</a:t>
            </a:r>
            <a:endParaRPr/>
          </a:p>
        </p:txBody>
      </p:sp>
      <p:grpSp>
        <p:nvGrpSpPr>
          <p:cNvPr id="238" name="Google Shape;238;p25"/>
          <p:cNvGrpSpPr/>
          <p:nvPr/>
        </p:nvGrpSpPr>
        <p:grpSpPr>
          <a:xfrm>
            <a:off x="4597156" y="3963444"/>
            <a:ext cx="5437675" cy="3785594"/>
            <a:chOff x="304800" y="976880"/>
            <a:chExt cx="8228806" cy="5728721"/>
          </a:xfrm>
        </p:grpSpPr>
        <p:pic>
          <p:nvPicPr>
            <p:cNvPr id="239" name="Google Shape;239;p25"/>
            <p:cNvPicPr preferRelativeResize="0"/>
            <p:nvPr/>
          </p:nvPicPr>
          <p:blipFill rotWithShape="1">
            <a:blip r:embed="rId3">
              <a:alphaModFix/>
            </a:blip>
            <a:srcRect/>
            <a:stretch/>
          </p:blipFill>
          <p:spPr>
            <a:xfrm>
              <a:off x="304800" y="990600"/>
              <a:ext cx="8228806" cy="5715001"/>
            </a:xfrm>
            <a:prstGeom prst="rect">
              <a:avLst/>
            </a:prstGeom>
            <a:noFill/>
            <a:ln>
              <a:noFill/>
            </a:ln>
          </p:spPr>
        </p:pic>
        <p:grpSp>
          <p:nvGrpSpPr>
            <p:cNvPr id="240" name="Google Shape;240;p25"/>
            <p:cNvGrpSpPr/>
            <p:nvPr/>
          </p:nvGrpSpPr>
          <p:grpSpPr>
            <a:xfrm>
              <a:off x="1045032" y="976880"/>
              <a:ext cx="6683725" cy="5131898"/>
              <a:chOff x="1045032" y="976880"/>
              <a:chExt cx="6683725" cy="5131898"/>
            </a:xfrm>
          </p:grpSpPr>
          <p:cxnSp>
            <p:nvCxnSpPr>
              <p:cNvPr id="241" name="Google Shape;241;p25"/>
              <p:cNvCxnSpPr/>
              <p:nvPr/>
            </p:nvCxnSpPr>
            <p:spPr>
              <a:xfrm>
                <a:off x="2409371" y="4180114"/>
                <a:ext cx="3933372" cy="1588"/>
              </a:xfrm>
              <a:prstGeom prst="straightConnector1">
                <a:avLst/>
              </a:prstGeom>
              <a:noFill/>
              <a:ln w="9525" cap="flat" cmpd="sng">
                <a:solidFill>
                  <a:schemeClr val="dk1"/>
                </a:solidFill>
                <a:prstDash val="solid"/>
                <a:round/>
                <a:headEnd type="stealth" w="med" len="med"/>
                <a:tailEnd type="stealth" w="med" len="med"/>
              </a:ln>
            </p:spPr>
          </p:cxnSp>
          <p:cxnSp>
            <p:nvCxnSpPr>
              <p:cNvPr id="242" name="Google Shape;242;p25"/>
              <p:cNvCxnSpPr/>
              <p:nvPr/>
            </p:nvCxnSpPr>
            <p:spPr>
              <a:xfrm>
                <a:off x="1378857" y="4905831"/>
                <a:ext cx="6008914" cy="1588"/>
              </a:xfrm>
              <a:prstGeom prst="straightConnector1">
                <a:avLst/>
              </a:prstGeom>
              <a:noFill/>
              <a:ln w="9525" cap="flat" cmpd="sng">
                <a:solidFill>
                  <a:schemeClr val="dk1"/>
                </a:solidFill>
                <a:prstDash val="solid"/>
                <a:round/>
                <a:headEnd type="stealth" w="med" len="med"/>
                <a:tailEnd type="stealth" w="med" len="med"/>
              </a:ln>
            </p:spPr>
          </p:cxnSp>
          <p:cxnSp>
            <p:nvCxnSpPr>
              <p:cNvPr id="243" name="Google Shape;243;p25"/>
              <p:cNvCxnSpPr/>
              <p:nvPr/>
            </p:nvCxnSpPr>
            <p:spPr>
              <a:xfrm>
                <a:off x="3410857" y="3381829"/>
                <a:ext cx="1959429" cy="1588"/>
              </a:xfrm>
              <a:prstGeom prst="straightConnector1">
                <a:avLst/>
              </a:prstGeom>
              <a:noFill/>
              <a:ln w="9525" cap="flat" cmpd="sng">
                <a:solidFill>
                  <a:schemeClr val="dk1"/>
                </a:solidFill>
                <a:prstDash val="solid"/>
                <a:round/>
                <a:headEnd type="stealth" w="med" len="med"/>
                <a:tailEnd type="stealth" w="med" len="med"/>
              </a:ln>
            </p:spPr>
          </p:cxnSp>
          <p:sp>
            <p:nvSpPr>
              <p:cNvPr id="244" name="Google Shape;244;p25"/>
              <p:cNvSpPr txBox="1"/>
              <p:nvPr/>
            </p:nvSpPr>
            <p:spPr>
              <a:xfrm>
                <a:off x="4209143" y="5689597"/>
                <a:ext cx="333828" cy="41918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Quattrocento Sans"/>
                    <a:ea typeface="Quattrocento Sans"/>
                    <a:cs typeface="Quattrocento Sans"/>
                    <a:sym typeface="Quattrocento Sans"/>
                  </a:rPr>
                  <a:t>μ</a:t>
                </a:r>
                <a:endParaRPr sz="1200">
                  <a:solidFill>
                    <a:schemeClr val="dk1"/>
                  </a:solidFill>
                  <a:latin typeface="Quattrocento Sans"/>
                  <a:ea typeface="Quattrocento Sans"/>
                  <a:cs typeface="Quattrocento Sans"/>
                  <a:sym typeface="Quattrocento Sans"/>
                </a:endParaRPr>
              </a:p>
            </p:txBody>
          </p:sp>
          <p:cxnSp>
            <p:nvCxnSpPr>
              <p:cNvPr id="245" name="Google Shape;245;p25"/>
              <p:cNvCxnSpPr/>
              <p:nvPr/>
            </p:nvCxnSpPr>
            <p:spPr>
              <a:xfrm rot="5400000">
                <a:off x="2048328" y="3314700"/>
                <a:ext cx="4648200" cy="1588"/>
              </a:xfrm>
              <a:prstGeom prst="straightConnector1">
                <a:avLst/>
              </a:prstGeom>
              <a:noFill/>
              <a:ln w="9525" cap="flat" cmpd="sng">
                <a:solidFill>
                  <a:schemeClr val="dk1"/>
                </a:solidFill>
                <a:prstDash val="solid"/>
                <a:round/>
                <a:headEnd type="none" w="sm" len="sm"/>
                <a:tailEnd type="none" w="sm" len="sm"/>
              </a:ln>
            </p:spPr>
          </p:cxnSp>
          <p:cxnSp>
            <p:nvCxnSpPr>
              <p:cNvPr id="246" name="Google Shape;246;p25"/>
              <p:cNvCxnSpPr/>
              <p:nvPr/>
            </p:nvCxnSpPr>
            <p:spPr>
              <a:xfrm rot="5400000">
                <a:off x="1090392" y="3314700"/>
                <a:ext cx="4648200" cy="1588"/>
              </a:xfrm>
              <a:prstGeom prst="straightConnector1">
                <a:avLst/>
              </a:prstGeom>
              <a:noFill/>
              <a:ln w="9525" cap="flat" cmpd="sng">
                <a:solidFill>
                  <a:srgbClr val="BFBFBF"/>
                </a:solidFill>
                <a:prstDash val="solid"/>
                <a:round/>
                <a:headEnd type="none" w="sm" len="sm"/>
                <a:tailEnd type="none" w="sm" len="sm"/>
              </a:ln>
            </p:spPr>
          </p:cxnSp>
          <p:cxnSp>
            <p:nvCxnSpPr>
              <p:cNvPr id="247" name="Google Shape;247;p25"/>
              <p:cNvCxnSpPr/>
              <p:nvPr/>
            </p:nvCxnSpPr>
            <p:spPr>
              <a:xfrm rot="5400000">
                <a:off x="3035293" y="3314701"/>
                <a:ext cx="4648200" cy="1588"/>
              </a:xfrm>
              <a:prstGeom prst="straightConnector1">
                <a:avLst/>
              </a:prstGeom>
              <a:noFill/>
              <a:ln w="9525" cap="flat" cmpd="sng">
                <a:solidFill>
                  <a:srgbClr val="BFBFBF"/>
                </a:solidFill>
                <a:prstDash val="solid"/>
                <a:round/>
                <a:headEnd type="none" w="sm" len="sm"/>
                <a:tailEnd type="none" w="sm" len="sm"/>
              </a:ln>
            </p:spPr>
          </p:cxnSp>
          <p:cxnSp>
            <p:nvCxnSpPr>
              <p:cNvPr id="248" name="Google Shape;248;p25"/>
              <p:cNvCxnSpPr/>
              <p:nvPr/>
            </p:nvCxnSpPr>
            <p:spPr>
              <a:xfrm rot="5400000">
                <a:off x="5052750" y="3314700"/>
                <a:ext cx="4648200" cy="1588"/>
              </a:xfrm>
              <a:prstGeom prst="straightConnector1">
                <a:avLst/>
              </a:prstGeom>
              <a:noFill/>
              <a:ln w="9525" cap="flat" cmpd="sng">
                <a:solidFill>
                  <a:srgbClr val="BFBFBF"/>
                </a:solidFill>
                <a:prstDash val="solid"/>
                <a:round/>
                <a:headEnd type="none" w="sm" len="sm"/>
                <a:tailEnd type="none" w="sm" len="sm"/>
              </a:ln>
            </p:spPr>
          </p:cxnSp>
          <p:cxnSp>
            <p:nvCxnSpPr>
              <p:cNvPr id="249" name="Google Shape;249;p25"/>
              <p:cNvCxnSpPr/>
              <p:nvPr/>
            </p:nvCxnSpPr>
            <p:spPr>
              <a:xfrm rot="5400000">
                <a:off x="74407" y="3300186"/>
                <a:ext cx="4648200" cy="1588"/>
              </a:xfrm>
              <a:prstGeom prst="straightConnector1">
                <a:avLst/>
              </a:prstGeom>
              <a:noFill/>
              <a:ln w="9525" cap="flat" cmpd="sng">
                <a:solidFill>
                  <a:srgbClr val="BFBFBF"/>
                </a:solidFill>
                <a:prstDash val="solid"/>
                <a:round/>
                <a:headEnd type="none" w="sm" len="sm"/>
                <a:tailEnd type="none" w="sm" len="sm"/>
              </a:ln>
            </p:spPr>
          </p:cxnSp>
          <p:cxnSp>
            <p:nvCxnSpPr>
              <p:cNvPr id="250" name="Google Shape;250;p25"/>
              <p:cNvCxnSpPr/>
              <p:nvPr/>
            </p:nvCxnSpPr>
            <p:spPr>
              <a:xfrm rot="5400000">
                <a:off x="4022251" y="3314700"/>
                <a:ext cx="4648200" cy="1588"/>
              </a:xfrm>
              <a:prstGeom prst="straightConnector1">
                <a:avLst/>
              </a:prstGeom>
              <a:noFill/>
              <a:ln w="9525" cap="flat" cmpd="sng">
                <a:solidFill>
                  <a:srgbClr val="BFBFBF"/>
                </a:solidFill>
                <a:prstDash val="solid"/>
                <a:round/>
                <a:headEnd type="none" w="sm" len="sm"/>
                <a:tailEnd type="none" w="sm" len="sm"/>
              </a:ln>
            </p:spPr>
          </p:cxnSp>
          <p:cxnSp>
            <p:nvCxnSpPr>
              <p:cNvPr id="251" name="Google Shape;251;p25"/>
              <p:cNvCxnSpPr/>
              <p:nvPr/>
            </p:nvCxnSpPr>
            <p:spPr>
              <a:xfrm rot="5400000">
                <a:off x="-941585" y="3300186"/>
                <a:ext cx="4648200" cy="1588"/>
              </a:xfrm>
              <a:prstGeom prst="straightConnector1">
                <a:avLst/>
              </a:prstGeom>
              <a:noFill/>
              <a:ln w="9525" cap="flat" cmpd="sng">
                <a:solidFill>
                  <a:srgbClr val="BFBFBF"/>
                </a:solidFill>
                <a:prstDash val="solid"/>
                <a:round/>
                <a:headEnd type="none" w="sm" len="sm"/>
                <a:tailEnd type="none" w="sm" len="sm"/>
              </a:ln>
            </p:spPr>
          </p:cxnSp>
          <p:sp>
            <p:nvSpPr>
              <p:cNvPr id="252" name="Google Shape;252;p25"/>
              <p:cNvSpPr txBox="1"/>
              <p:nvPr/>
            </p:nvSpPr>
            <p:spPr>
              <a:xfrm>
                <a:off x="1045032" y="5631541"/>
                <a:ext cx="682171" cy="41918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Quattrocento Sans"/>
                    <a:ea typeface="Quattrocento Sans"/>
                    <a:cs typeface="Quattrocento Sans"/>
                    <a:sym typeface="Quattrocento Sans"/>
                  </a:rPr>
                  <a:t>-3σ</a:t>
                </a:r>
                <a:endParaRPr sz="1200">
                  <a:solidFill>
                    <a:schemeClr val="dk1"/>
                  </a:solidFill>
                  <a:latin typeface="Quattrocento Sans"/>
                  <a:ea typeface="Quattrocento Sans"/>
                  <a:cs typeface="Quattrocento Sans"/>
                  <a:sym typeface="Quattrocento Sans"/>
                </a:endParaRPr>
              </a:p>
            </p:txBody>
          </p:sp>
          <p:sp>
            <p:nvSpPr>
              <p:cNvPr id="253" name="Google Shape;253;p25"/>
              <p:cNvSpPr txBox="1"/>
              <p:nvPr/>
            </p:nvSpPr>
            <p:spPr>
              <a:xfrm>
                <a:off x="2068272" y="5638805"/>
                <a:ext cx="682171" cy="41918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Quattrocento Sans"/>
                    <a:ea typeface="Quattrocento Sans"/>
                    <a:cs typeface="Quattrocento Sans"/>
                    <a:sym typeface="Quattrocento Sans"/>
                  </a:rPr>
                  <a:t>-2σ</a:t>
                </a:r>
                <a:endParaRPr sz="1200">
                  <a:solidFill>
                    <a:schemeClr val="dk1"/>
                  </a:solidFill>
                  <a:latin typeface="Quattrocento Sans"/>
                  <a:ea typeface="Quattrocento Sans"/>
                  <a:cs typeface="Quattrocento Sans"/>
                  <a:sym typeface="Quattrocento Sans"/>
                </a:endParaRPr>
              </a:p>
            </p:txBody>
          </p:sp>
          <p:sp>
            <p:nvSpPr>
              <p:cNvPr id="254" name="Google Shape;254;p25"/>
              <p:cNvSpPr txBox="1"/>
              <p:nvPr/>
            </p:nvSpPr>
            <p:spPr>
              <a:xfrm>
                <a:off x="3076998" y="5675091"/>
                <a:ext cx="682171" cy="41918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Quattrocento Sans"/>
                    <a:ea typeface="Quattrocento Sans"/>
                    <a:cs typeface="Quattrocento Sans"/>
                    <a:sym typeface="Quattrocento Sans"/>
                  </a:rPr>
                  <a:t>-1σ</a:t>
                </a:r>
                <a:endParaRPr sz="1200">
                  <a:solidFill>
                    <a:schemeClr val="dk1"/>
                  </a:solidFill>
                  <a:latin typeface="Quattrocento Sans"/>
                  <a:ea typeface="Quattrocento Sans"/>
                  <a:cs typeface="Quattrocento Sans"/>
                  <a:sym typeface="Quattrocento Sans"/>
                </a:endParaRPr>
              </a:p>
            </p:txBody>
          </p:sp>
          <p:sp>
            <p:nvSpPr>
              <p:cNvPr id="255" name="Google Shape;255;p25"/>
              <p:cNvSpPr txBox="1"/>
              <p:nvPr/>
            </p:nvSpPr>
            <p:spPr>
              <a:xfrm>
                <a:off x="5029134" y="5638811"/>
                <a:ext cx="682171" cy="41918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Quattrocento Sans"/>
                    <a:ea typeface="Quattrocento Sans"/>
                    <a:cs typeface="Quattrocento Sans"/>
                    <a:sym typeface="Quattrocento Sans"/>
                  </a:rPr>
                  <a:t>1σ</a:t>
                </a:r>
                <a:endParaRPr sz="1200">
                  <a:solidFill>
                    <a:schemeClr val="dk1"/>
                  </a:solidFill>
                  <a:latin typeface="Quattrocento Sans"/>
                  <a:ea typeface="Quattrocento Sans"/>
                  <a:cs typeface="Quattrocento Sans"/>
                  <a:sym typeface="Quattrocento Sans"/>
                </a:endParaRPr>
              </a:p>
            </p:txBody>
          </p:sp>
          <p:sp>
            <p:nvSpPr>
              <p:cNvPr id="256" name="Google Shape;256;p25"/>
              <p:cNvSpPr txBox="1"/>
              <p:nvPr/>
            </p:nvSpPr>
            <p:spPr>
              <a:xfrm>
                <a:off x="6008832" y="5631554"/>
                <a:ext cx="682171" cy="41918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Quattrocento Sans"/>
                    <a:ea typeface="Quattrocento Sans"/>
                    <a:cs typeface="Quattrocento Sans"/>
                    <a:sym typeface="Quattrocento Sans"/>
                  </a:rPr>
                  <a:t>2σ</a:t>
                </a:r>
                <a:endParaRPr sz="1200">
                  <a:solidFill>
                    <a:schemeClr val="dk1"/>
                  </a:solidFill>
                  <a:latin typeface="Quattrocento Sans"/>
                  <a:ea typeface="Quattrocento Sans"/>
                  <a:cs typeface="Quattrocento Sans"/>
                  <a:sym typeface="Quattrocento Sans"/>
                </a:endParaRPr>
              </a:p>
            </p:txBody>
          </p:sp>
          <p:sp>
            <p:nvSpPr>
              <p:cNvPr id="257" name="Google Shape;257;p25"/>
              <p:cNvSpPr txBox="1"/>
              <p:nvPr/>
            </p:nvSpPr>
            <p:spPr>
              <a:xfrm>
                <a:off x="7046586" y="5638817"/>
                <a:ext cx="682171" cy="41918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Quattrocento Sans"/>
                    <a:ea typeface="Quattrocento Sans"/>
                    <a:cs typeface="Quattrocento Sans"/>
                    <a:sym typeface="Quattrocento Sans"/>
                  </a:rPr>
                  <a:t>3σ</a:t>
                </a:r>
                <a:endParaRPr sz="1200">
                  <a:solidFill>
                    <a:schemeClr val="dk1"/>
                  </a:solidFill>
                  <a:latin typeface="Quattrocento Sans"/>
                  <a:ea typeface="Quattrocento Sans"/>
                  <a:cs typeface="Quattrocento Sans"/>
                  <a:sym typeface="Quattrocento Sans"/>
                </a:endParaRPr>
              </a:p>
            </p:txBody>
          </p:sp>
          <p:sp>
            <p:nvSpPr>
              <p:cNvPr id="258" name="Google Shape;258;p25"/>
              <p:cNvSpPr txBox="1"/>
              <p:nvPr/>
            </p:nvSpPr>
            <p:spPr>
              <a:xfrm>
                <a:off x="3810001" y="3947888"/>
                <a:ext cx="1066800" cy="419181"/>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Quattrocento Sans"/>
                    <a:ea typeface="Quattrocento Sans"/>
                    <a:cs typeface="Quattrocento Sans"/>
                    <a:sym typeface="Quattrocento Sans"/>
                  </a:rPr>
                  <a:t>95.5%</a:t>
                </a:r>
                <a:endParaRPr sz="1200">
                  <a:solidFill>
                    <a:schemeClr val="dk1"/>
                  </a:solidFill>
                  <a:latin typeface="Quattrocento Sans"/>
                  <a:ea typeface="Quattrocento Sans"/>
                  <a:cs typeface="Quattrocento Sans"/>
                  <a:sym typeface="Quattrocento Sans"/>
                </a:endParaRPr>
              </a:p>
            </p:txBody>
          </p:sp>
          <p:sp>
            <p:nvSpPr>
              <p:cNvPr id="259" name="Google Shape;259;p25"/>
              <p:cNvSpPr txBox="1"/>
              <p:nvPr/>
            </p:nvSpPr>
            <p:spPr>
              <a:xfrm>
                <a:off x="3962397" y="3149599"/>
                <a:ext cx="827314" cy="419181"/>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Quattrocento Sans"/>
                    <a:ea typeface="Quattrocento Sans"/>
                    <a:cs typeface="Quattrocento Sans"/>
                    <a:sym typeface="Quattrocento Sans"/>
                  </a:rPr>
                  <a:t>68%</a:t>
                </a:r>
                <a:endParaRPr sz="1200">
                  <a:solidFill>
                    <a:schemeClr val="dk1"/>
                  </a:solidFill>
                  <a:latin typeface="Quattrocento Sans"/>
                  <a:ea typeface="Quattrocento Sans"/>
                  <a:cs typeface="Quattrocento Sans"/>
                  <a:sym typeface="Quattrocento Sans"/>
                </a:endParaRPr>
              </a:p>
            </p:txBody>
          </p:sp>
          <p:sp>
            <p:nvSpPr>
              <p:cNvPr id="260" name="Google Shape;260;p25"/>
              <p:cNvSpPr txBox="1"/>
              <p:nvPr/>
            </p:nvSpPr>
            <p:spPr>
              <a:xfrm>
                <a:off x="3744752" y="4673599"/>
                <a:ext cx="1262730" cy="419181"/>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Quattrocento Sans"/>
                    <a:ea typeface="Quattrocento Sans"/>
                    <a:cs typeface="Quattrocento Sans"/>
                    <a:sym typeface="Quattrocento Sans"/>
                  </a:rPr>
                  <a:t>99.75%</a:t>
                </a:r>
                <a:endParaRPr sz="1200">
                  <a:solidFill>
                    <a:schemeClr val="dk1"/>
                  </a:solidFill>
                  <a:latin typeface="Quattrocento Sans"/>
                  <a:ea typeface="Quattrocento Sans"/>
                  <a:cs typeface="Quattrocento Sans"/>
                  <a:sym typeface="Quattrocento Sans"/>
                </a:endParaRPr>
              </a:p>
            </p:txBody>
          </p:sp>
        </p:grpSp>
      </p:grpSp>
    </p:spTree>
    <p:extLst>
      <p:ext uri="{BB962C8B-B14F-4D97-AF65-F5344CB8AC3E}">
        <p14:creationId xmlns:p14="http://schemas.microsoft.com/office/powerpoint/2010/main" val="3480481173"/>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6"/>
          <p:cNvSpPr txBox="1">
            <a:spLocks noGrp="1"/>
          </p:cNvSpPr>
          <p:nvPr>
            <p:ph type="sldNum" idx="12"/>
          </p:nvPr>
        </p:nvSpPr>
        <p:spPr>
          <a:xfrm>
            <a:off x="459423" y="7686255"/>
            <a:ext cx="250068" cy="246221"/>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fld id="{00000000-1234-1234-1234-123412341234}" type="slidenum">
              <a:rPr lang="en-US" sz="1600">
                <a:solidFill>
                  <a:srgbClr val="ED553E"/>
                </a:solidFill>
                <a:latin typeface="Quattrocento Sans"/>
                <a:ea typeface="Quattrocento Sans"/>
                <a:cs typeface="Quattrocento Sans"/>
                <a:sym typeface="Quattrocento Sans"/>
              </a:rPr>
              <a:pPr marL="0" marR="0" lvl="0" indent="0" algn="l" rtl="0">
                <a:spcBef>
                  <a:spcPts val="0"/>
                </a:spcBef>
                <a:spcAft>
                  <a:spcPts val="0"/>
                </a:spcAft>
                <a:buNone/>
              </a:pPr>
              <a:t>27</a:t>
            </a:fld>
            <a:endParaRPr sz="1600">
              <a:solidFill>
                <a:srgbClr val="ED553E"/>
              </a:solidFill>
              <a:latin typeface="Quattrocento Sans"/>
              <a:ea typeface="Quattrocento Sans"/>
              <a:cs typeface="Quattrocento Sans"/>
              <a:sym typeface="Quattrocento Sans"/>
            </a:endParaRPr>
          </a:p>
        </p:txBody>
      </p:sp>
      <p:sp>
        <p:nvSpPr>
          <p:cNvPr id="266" name="Google Shape;266;p26"/>
          <p:cNvSpPr txBox="1">
            <a:spLocks noGrp="1"/>
          </p:cNvSpPr>
          <p:nvPr>
            <p:ph type="title"/>
          </p:nvPr>
        </p:nvSpPr>
        <p:spPr>
          <a:xfrm>
            <a:off x="475234" y="150218"/>
            <a:ext cx="13715429" cy="615553"/>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Clr>
                <a:schemeClr val="lt1"/>
              </a:buClr>
              <a:buSzPts val="3600"/>
              <a:buFont typeface="Quattrocento Sans"/>
              <a:buNone/>
            </a:pPr>
            <a:r>
              <a:rPr lang="en-US" sz="3600" b="1" i="0" u="none" strike="noStrike" cap="none">
                <a:solidFill>
                  <a:schemeClr val="lt1"/>
                </a:solidFill>
                <a:latin typeface="Quattrocento Sans"/>
                <a:ea typeface="Quattrocento Sans"/>
                <a:cs typeface="Quattrocento Sans"/>
                <a:sym typeface="Quattrocento Sans"/>
              </a:rPr>
              <a:t>Standard Normal Probability Distribution</a:t>
            </a:r>
            <a:endParaRPr/>
          </a:p>
        </p:txBody>
      </p:sp>
      <p:sp>
        <p:nvSpPr>
          <p:cNvPr id="267" name="Google Shape;267;p26"/>
          <p:cNvSpPr txBox="1"/>
          <p:nvPr/>
        </p:nvSpPr>
        <p:spPr>
          <a:xfrm>
            <a:off x="475233" y="1235274"/>
            <a:ext cx="13715429" cy="6450980"/>
          </a:xfrm>
          <a:prstGeom prst="rect">
            <a:avLst/>
          </a:prstGeom>
          <a:blipFill rotWithShape="1">
            <a:blip r:embed="rId3">
              <a:alphaModFix/>
            </a:blip>
            <a:stretch>
              <a:fillRect r="-30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600">
                <a:latin typeface="Quattrocento Sans"/>
                <a:ea typeface="Quattrocento Sans"/>
                <a:cs typeface="Quattrocento Sans"/>
                <a:sym typeface="Quattrocento Sans"/>
              </a:rPr>
              <a:t> </a:t>
            </a:r>
            <a:endParaRPr/>
          </a:p>
        </p:txBody>
      </p:sp>
      <p:pic>
        <p:nvPicPr>
          <p:cNvPr id="268" name="Google Shape;268;p26"/>
          <p:cNvPicPr preferRelativeResize="0"/>
          <p:nvPr/>
        </p:nvPicPr>
        <p:blipFill rotWithShape="1">
          <a:blip r:embed="rId4">
            <a:alphaModFix/>
          </a:blip>
          <a:srcRect l="2667" r="6950"/>
          <a:stretch/>
        </p:blipFill>
        <p:spPr>
          <a:xfrm>
            <a:off x="441326" y="4886802"/>
            <a:ext cx="5141987" cy="2462719"/>
          </a:xfrm>
          <a:prstGeom prst="rect">
            <a:avLst/>
          </a:prstGeom>
          <a:noFill/>
          <a:ln>
            <a:noFill/>
          </a:ln>
        </p:spPr>
      </p:pic>
      <p:pic>
        <p:nvPicPr>
          <p:cNvPr id="269" name="Google Shape;269;p26"/>
          <p:cNvPicPr preferRelativeResize="0"/>
          <p:nvPr/>
        </p:nvPicPr>
        <p:blipFill rotWithShape="1">
          <a:blip r:embed="rId5">
            <a:alphaModFix/>
          </a:blip>
          <a:srcRect/>
          <a:stretch/>
        </p:blipFill>
        <p:spPr>
          <a:xfrm>
            <a:off x="5617220" y="4886802"/>
            <a:ext cx="4213245" cy="2462718"/>
          </a:xfrm>
          <a:prstGeom prst="rect">
            <a:avLst/>
          </a:prstGeom>
          <a:noFill/>
          <a:ln>
            <a:noFill/>
          </a:ln>
        </p:spPr>
      </p:pic>
      <p:pic>
        <p:nvPicPr>
          <p:cNvPr id="270" name="Google Shape;270;p26"/>
          <p:cNvPicPr preferRelativeResize="0"/>
          <p:nvPr/>
        </p:nvPicPr>
        <p:blipFill rotWithShape="1">
          <a:blip r:embed="rId6">
            <a:alphaModFix/>
          </a:blip>
          <a:srcRect/>
          <a:stretch/>
        </p:blipFill>
        <p:spPr>
          <a:xfrm>
            <a:off x="9864372" y="4886801"/>
            <a:ext cx="4551106" cy="2462720"/>
          </a:xfrm>
          <a:prstGeom prst="rect">
            <a:avLst/>
          </a:prstGeom>
          <a:noFill/>
          <a:ln>
            <a:noFill/>
          </a:ln>
        </p:spPr>
      </p:pic>
    </p:spTree>
    <p:extLst>
      <p:ext uri="{BB962C8B-B14F-4D97-AF65-F5344CB8AC3E}">
        <p14:creationId xmlns:p14="http://schemas.microsoft.com/office/powerpoint/2010/main" val="2244396037"/>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7"/>
          <p:cNvSpPr txBox="1">
            <a:spLocks noGrp="1"/>
          </p:cNvSpPr>
          <p:nvPr>
            <p:ph type="sldNum" idx="12"/>
          </p:nvPr>
        </p:nvSpPr>
        <p:spPr>
          <a:xfrm>
            <a:off x="459423" y="7686255"/>
            <a:ext cx="250200" cy="2463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fld id="{00000000-1234-1234-1234-123412341234}" type="slidenum">
              <a:rPr lang="en-US" sz="1600">
                <a:solidFill>
                  <a:srgbClr val="ED553E"/>
                </a:solidFill>
                <a:latin typeface="Quattrocento Sans"/>
                <a:ea typeface="Quattrocento Sans"/>
                <a:cs typeface="Quattrocento Sans"/>
                <a:sym typeface="Quattrocento Sans"/>
              </a:rPr>
              <a:pPr marL="0" marR="0" lvl="0" indent="0" algn="l" rtl="0">
                <a:spcBef>
                  <a:spcPts val="0"/>
                </a:spcBef>
                <a:spcAft>
                  <a:spcPts val="0"/>
                </a:spcAft>
                <a:buNone/>
              </a:pPr>
              <a:t>28</a:t>
            </a:fld>
            <a:endParaRPr sz="1600">
              <a:solidFill>
                <a:srgbClr val="ED553E"/>
              </a:solidFill>
              <a:latin typeface="Quattrocento Sans"/>
              <a:ea typeface="Quattrocento Sans"/>
              <a:cs typeface="Quattrocento Sans"/>
              <a:sym typeface="Quattrocento Sans"/>
            </a:endParaRPr>
          </a:p>
        </p:txBody>
      </p:sp>
      <p:sp>
        <p:nvSpPr>
          <p:cNvPr id="276" name="Google Shape;276;p27"/>
          <p:cNvSpPr txBox="1">
            <a:spLocks noGrp="1"/>
          </p:cNvSpPr>
          <p:nvPr>
            <p:ph type="title"/>
          </p:nvPr>
        </p:nvSpPr>
        <p:spPr>
          <a:xfrm>
            <a:off x="475234" y="150218"/>
            <a:ext cx="13715400" cy="6156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Clr>
                <a:schemeClr val="lt1"/>
              </a:buClr>
              <a:buSzPts val="3600"/>
              <a:buFont typeface="Quattrocento Sans"/>
              <a:buNone/>
            </a:pPr>
            <a:r>
              <a:rPr lang="en-US" sz="3600" b="1" i="0" u="none" strike="noStrike" cap="none">
                <a:solidFill>
                  <a:schemeClr val="lt1"/>
                </a:solidFill>
                <a:latin typeface="Quattrocento Sans"/>
                <a:ea typeface="Quattrocento Sans"/>
                <a:cs typeface="Quattrocento Sans"/>
                <a:sym typeface="Quattrocento Sans"/>
              </a:rPr>
              <a:t>Standard Normal Probability Distribution</a:t>
            </a:r>
            <a:endParaRPr/>
          </a:p>
        </p:txBody>
      </p:sp>
      <p:graphicFrame>
        <p:nvGraphicFramePr>
          <p:cNvPr id="277" name="Google Shape;277;p27"/>
          <p:cNvGraphicFramePr/>
          <p:nvPr/>
        </p:nvGraphicFramePr>
        <p:xfrm>
          <a:off x="690562" y="2057400"/>
          <a:ext cx="12481900" cy="4900000"/>
        </p:xfrm>
        <a:graphic>
          <a:graphicData uri="http://schemas.openxmlformats.org/drawingml/2006/table">
            <a:tbl>
              <a:tblPr>
                <a:noFill/>
              </a:tblPr>
              <a:tblGrid>
                <a:gridCol w="2848300"/>
                <a:gridCol w="9633600"/>
              </a:tblGrid>
              <a:tr h="490000">
                <a:tc>
                  <a:txBody>
                    <a:bodyPr/>
                    <a:lstStyle/>
                    <a:p>
                      <a:pPr marL="0" marR="0" lvl="0" indent="0" algn="ctr" rtl="0">
                        <a:spcBef>
                          <a:spcPts val="0"/>
                        </a:spcBef>
                        <a:spcAft>
                          <a:spcPts val="0"/>
                        </a:spcAft>
                        <a:buNone/>
                      </a:pPr>
                      <a:r>
                        <a:rPr lang="en-US" sz="1800" b="1" dirty="0"/>
                        <a:t>z</a:t>
                      </a:r>
                      <a:endParaRPr sz="1800" b="1" dirty="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t>Area = Probability</a:t>
                      </a:r>
                      <a:endParaRPr sz="1800" b="1"/>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490000">
                <a:tc>
                  <a:txBody>
                    <a:bodyPr/>
                    <a:lstStyle/>
                    <a:p>
                      <a:pPr marL="0" marR="0" lvl="0" indent="0" algn="ctr" rtl="0">
                        <a:spcBef>
                          <a:spcPts val="0"/>
                        </a:spcBef>
                        <a:spcAft>
                          <a:spcPts val="0"/>
                        </a:spcAft>
                        <a:buNone/>
                      </a:pPr>
                      <a:r>
                        <a:rPr lang="en-US" sz="1800" dirty="0"/>
                        <a:t>&lt; 1</a:t>
                      </a:r>
                      <a:endParaRPr sz="1800" dirty="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800" dirty="0"/>
                        <a:t>0.3413 + 0.5 = 0.8413</a:t>
                      </a:r>
                      <a:endParaRPr sz="1800" dirty="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490000">
                <a:tc>
                  <a:txBody>
                    <a:bodyPr/>
                    <a:lstStyle/>
                    <a:p>
                      <a:pPr marL="0" marR="0" lvl="0" indent="0" algn="ctr" rtl="0">
                        <a:spcBef>
                          <a:spcPts val="0"/>
                        </a:spcBef>
                        <a:spcAft>
                          <a:spcPts val="0"/>
                        </a:spcAft>
                        <a:buNone/>
                      </a:pPr>
                      <a:r>
                        <a:rPr lang="en-US" sz="1800"/>
                        <a:t>&gt; 2</a:t>
                      </a:r>
                      <a:endParaRPr sz="180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800"/>
                        <a:t>0.5000 – 0.4772 = 0.0228</a:t>
                      </a:r>
                      <a:endParaRPr sz="180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490000">
                <a:tc>
                  <a:txBody>
                    <a:bodyPr/>
                    <a:lstStyle/>
                    <a:p>
                      <a:pPr marL="0" marR="0" lvl="0" indent="0" algn="ctr" rtl="0">
                        <a:spcBef>
                          <a:spcPts val="0"/>
                        </a:spcBef>
                        <a:spcAft>
                          <a:spcPts val="0"/>
                        </a:spcAft>
                        <a:buNone/>
                      </a:pPr>
                      <a:r>
                        <a:rPr lang="en-US" sz="1800"/>
                        <a:t>1 &lt; z &lt; 2</a:t>
                      </a:r>
                      <a:endParaRPr sz="180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800"/>
                        <a:t>0.4772 – 0.3413 = 0.1359</a:t>
                      </a:r>
                      <a:endParaRPr sz="180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490000">
                <a:tc>
                  <a:txBody>
                    <a:bodyPr/>
                    <a:lstStyle/>
                    <a:p>
                      <a:pPr marL="0" marR="0" lvl="0" indent="0" algn="ctr" rtl="0">
                        <a:spcBef>
                          <a:spcPts val="0"/>
                        </a:spcBef>
                        <a:spcAft>
                          <a:spcPts val="0"/>
                        </a:spcAft>
                        <a:buNone/>
                      </a:pPr>
                      <a:r>
                        <a:rPr lang="en-US" sz="1800"/>
                        <a:t>&lt; -2</a:t>
                      </a:r>
                      <a:endParaRPr sz="180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800"/>
                        <a:t>= &gt; +2 = 0.5000 – 0.4772 = 0.0228</a:t>
                      </a:r>
                      <a:endParaRPr sz="180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490000">
                <a:tc>
                  <a:txBody>
                    <a:bodyPr/>
                    <a:lstStyle/>
                    <a:p>
                      <a:pPr marL="0" marR="0" lvl="0" indent="0" algn="ctr" rtl="0">
                        <a:spcBef>
                          <a:spcPts val="0"/>
                        </a:spcBef>
                        <a:spcAft>
                          <a:spcPts val="0"/>
                        </a:spcAft>
                        <a:buNone/>
                      </a:pPr>
                      <a:r>
                        <a:rPr lang="en-US" sz="1800"/>
                        <a:t>-1 &lt; z &lt; -0.5</a:t>
                      </a:r>
                      <a:endParaRPr sz="180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800"/>
                        <a:t>= 0.5 &lt; z &lt; 1 = 0.3413 – 0.1915  = 0.1498</a:t>
                      </a:r>
                      <a:endParaRPr sz="180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490000">
                <a:tc>
                  <a:txBody>
                    <a:bodyPr/>
                    <a:lstStyle/>
                    <a:p>
                      <a:pPr marL="0" marR="0" lvl="0" indent="0" algn="ctr" rtl="0">
                        <a:spcBef>
                          <a:spcPts val="0"/>
                        </a:spcBef>
                        <a:spcAft>
                          <a:spcPts val="0"/>
                        </a:spcAft>
                        <a:buNone/>
                      </a:pPr>
                      <a:r>
                        <a:rPr lang="en-US" sz="1800"/>
                        <a:t>-1 &lt; z &lt; 1.5</a:t>
                      </a:r>
                      <a:endParaRPr sz="180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800"/>
                        <a:t>= z &lt; 1  + z &lt; 1.5 = 0.3413 + 0.4332 = 0.7745</a:t>
                      </a:r>
                      <a:endParaRPr sz="180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490000">
                <a:tc>
                  <a:txBody>
                    <a:bodyPr/>
                    <a:lstStyle/>
                    <a:p>
                      <a:pPr marL="0" marR="0" lvl="0" indent="0" algn="ctr" rtl="0">
                        <a:spcBef>
                          <a:spcPts val="0"/>
                        </a:spcBef>
                        <a:spcAft>
                          <a:spcPts val="0"/>
                        </a:spcAft>
                        <a:buNone/>
                      </a:pPr>
                      <a:r>
                        <a:rPr lang="en-US" sz="1800"/>
                        <a:t>z &gt; 2.5</a:t>
                      </a:r>
                      <a:endParaRPr sz="180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endParaRPr sz="180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490000">
                <a:tc>
                  <a:txBody>
                    <a:bodyPr/>
                    <a:lstStyle/>
                    <a:p>
                      <a:pPr marL="0" marR="0" lvl="0" indent="0" algn="ctr" rtl="0">
                        <a:spcBef>
                          <a:spcPts val="0"/>
                        </a:spcBef>
                        <a:spcAft>
                          <a:spcPts val="0"/>
                        </a:spcAft>
                        <a:buNone/>
                      </a:pPr>
                      <a:r>
                        <a:rPr lang="en-US" sz="1800"/>
                        <a:t>0.5 &lt; z &lt; 2.5 </a:t>
                      </a:r>
                      <a:endParaRPr sz="180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endParaRPr sz="180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490000">
                <a:tc>
                  <a:txBody>
                    <a:bodyPr/>
                    <a:lstStyle/>
                    <a:p>
                      <a:pPr marL="0" marR="0" lvl="0" indent="0" algn="ctr" rtl="0">
                        <a:spcBef>
                          <a:spcPts val="0"/>
                        </a:spcBef>
                        <a:spcAft>
                          <a:spcPts val="0"/>
                        </a:spcAft>
                        <a:buNone/>
                      </a:pPr>
                      <a:r>
                        <a:rPr lang="en-US" sz="1800"/>
                        <a:t>-1.5 &lt; z &lt; 1.5</a:t>
                      </a:r>
                      <a:endParaRPr sz="180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endParaRPr sz="1800" dirty="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bl>
          </a:graphicData>
        </a:graphic>
      </p:graphicFrame>
      <p:sp>
        <p:nvSpPr>
          <p:cNvPr id="278" name="Google Shape;278;p27"/>
          <p:cNvSpPr txBox="1"/>
          <p:nvPr/>
        </p:nvSpPr>
        <p:spPr>
          <a:xfrm>
            <a:off x="475225" y="1049375"/>
            <a:ext cx="13231500" cy="724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2400">
                <a:solidFill>
                  <a:schemeClr val="dk1"/>
                </a:solidFill>
                <a:latin typeface="Quattrocento Sans"/>
                <a:ea typeface="Quattrocento Sans"/>
                <a:cs typeface="Quattrocento Sans"/>
                <a:sym typeface="Quattrocento Sans"/>
              </a:rPr>
              <a:t>Using standard normal distribution we can find out probability that z assumes certain value.</a:t>
            </a:r>
            <a:endParaRPr sz="2400">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221228103"/>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8"/>
          <p:cNvSpPr txBox="1">
            <a:spLocks noGrp="1"/>
          </p:cNvSpPr>
          <p:nvPr>
            <p:ph type="sldNum" idx="12"/>
          </p:nvPr>
        </p:nvSpPr>
        <p:spPr>
          <a:xfrm>
            <a:off x="459423" y="7686255"/>
            <a:ext cx="250068" cy="246221"/>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fld id="{00000000-1234-1234-1234-123412341234}" type="slidenum">
              <a:rPr lang="en-US" sz="1600">
                <a:solidFill>
                  <a:srgbClr val="ED553E"/>
                </a:solidFill>
                <a:latin typeface="Quattrocento Sans"/>
                <a:ea typeface="Quattrocento Sans"/>
                <a:cs typeface="Quattrocento Sans"/>
                <a:sym typeface="Quattrocento Sans"/>
              </a:rPr>
              <a:pPr marL="0" marR="0" lvl="0" indent="0" algn="l" rtl="0">
                <a:spcBef>
                  <a:spcPts val="0"/>
                </a:spcBef>
                <a:spcAft>
                  <a:spcPts val="0"/>
                </a:spcAft>
                <a:buNone/>
              </a:pPr>
              <a:t>29</a:t>
            </a:fld>
            <a:endParaRPr sz="1600">
              <a:solidFill>
                <a:srgbClr val="ED553E"/>
              </a:solidFill>
              <a:latin typeface="Quattrocento Sans"/>
              <a:ea typeface="Quattrocento Sans"/>
              <a:cs typeface="Quattrocento Sans"/>
              <a:sym typeface="Quattrocento Sans"/>
            </a:endParaRPr>
          </a:p>
        </p:txBody>
      </p:sp>
      <p:sp>
        <p:nvSpPr>
          <p:cNvPr id="284" name="Google Shape;284;p28"/>
          <p:cNvSpPr txBox="1">
            <a:spLocks noGrp="1"/>
          </p:cNvSpPr>
          <p:nvPr>
            <p:ph type="title"/>
          </p:nvPr>
        </p:nvSpPr>
        <p:spPr>
          <a:xfrm>
            <a:off x="475234" y="150218"/>
            <a:ext cx="13715429" cy="615553"/>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Clr>
                <a:schemeClr val="lt1"/>
              </a:buClr>
              <a:buSzPts val="3600"/>
              <a:buFont typeface="Quattrocento Sans"/>
              <a:buNone/>
            </a:pPr>
            <a:r>
              <a:rPr lang="en-US" sz="3200" b="1" i="0" u="none" strike="noStrike" cap="none" dirty="0">
                <a:solidFill>
                  <a:schemeClr val="lt1"/>
                </a:solidFill>
                <a:latin typeface="Quattrocento Sans"/>
                <a:ea typeface="Quattrocento Sans"/>
                <a:cs typeface="Quattrocento Sans"/>
                <a:sym typeface="Quattrocento Sans"/>
              </a:rPr>
              <a:t>Probabilities for any Normal Probability Distribution – z Scores</a:t>
            </a:r>
            <a:endParaRPr sz="3200" dirty="0"/>
          </a:p>
        </p:txBody>
      </p:sp>
      <p:sp>
        <p:nvSpPr>
          <p:cNvPr id="285" name="Google Shape;285;p28"/>
          <p:cNvSpPr txBox="1"/>
          <p:nvPr/>
        </p:nvSpPr>
        <p:spPr>
          <a:xfrm>
            <a:off x="475233" y="1235274"/>
            <a:ext cx="13715429" cy="6450980"/>
          </a:xfrm>
          <a:prstGeom prst="rect">
            <a:avLst/>
          </a:prstGeom>
          <a:blipFill rotWithShape="1">
            <a:blip r:embed="rId3">
              <a:alphaModFix/>
            </a:blip>
            <a:stretch>
              <a:fillRect l="-43" b="-28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600">
                <a:latin typeface="Quattrocento Sans"/>
                <a:ea typeface="Quattrocento Sans"/>
                <a:cs typeface="Quattrocento Sans"/>
                <a:sym typeface="Quattrocento Sans"/>
              </a:rPr>
              <a:t> </a:t>
            </a:r>
            <a:endParaRPr/>
          </a:p>
        </p:txBody>
      </p:sp>
    </p:spTree>
    <p:extLst>
      <p:ext uri="{BB962C8B-B14F-4D97-AF65-F5344CB8AC3E}">
        <p14:creationId xmlns:p14="http://schemas.microsoft.com/office/powerpoint/2010/main" val="283402428"/>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3</a:t>
            </a:fld>
            <a:endParaRPr lang="en-US" dirty="0"/>
          </a:p>
        </p:txBody>
      </p:sp>
      <p:sp>
        <p:nvSpPr>
          <p:cNvPr id="3" name="Title 2"/>
          <p:cNvSpPr>
            <a:spLocks noGrp="1"/>
          </p:cNvSpPr>
          <p:nvPr>
            <p:ph type="title"/>
          </p:nvPr>
        </p:nvSpPr>
        <p:spPr/>
        <p:txBody>
          <a:bodyPr/>
          <a:lstStyle/>
          <a:p>
            <a:r>
              <a:rPr lang="en-US" dirty="0" smtClean="0"/>
              <a:t>Random Variable</a:t>
            </a:r>
            <a:endParaRPr lang="en-US" dirty="0"/>
          </a:p>
        </p:txBody>
      </p:sp>
      <p:sp>
        <p:nvSpPr>
          <p:cNvPr id="4" name="TextBox 3"/>
          <p:cNvSpPr txBox="1"/>
          <p:nvPr/>
        </p:nvSpPr>
        <p:spPr>
          <a:xfrm>
            <a:off x="835274" y="1883346"/>
            <a:ext cx="9505056" cy="3293209"/>
          </a:xfrm>
          <a:prstGeom prst="rect">
            <a:avLst/>
          </a:prstGeom>
          <a:noFill/>
        </p:spPr>
        <p:txBody>
          <a:bodyPr wrap="square" rtlCol="0">
            <a:spAutoFit/>
          </a:bodyPr>
          <a:lstStyle/>
          <a:p>
            <a:pPr marL="514350" indent="-514350">
              <a:lnSpc>
                <a:spcPct val="200000"/>
              </a:lnSpc>
              <a:buAutoNum type="arabicPeriod"/>
            </a:pPr>
            <a:r>
              <a:rPr lang="en-US" dirty="0" smtClean="0"/>
              <a:t>What is Random Variable</a:t>
            </a:r>
          </a:p>
          <a:p>
            <a:pPr marL="514350" indent="-514350">
              <a:lnSpc>
                <a:spcPct val="200000"/>
              </a:lnSpc>
              <a:buAutoNum type="arabicPeriod"/>
            </a:pPr>
            <a:r>
              <a:rPr lang="en-US" dirty="0" smtClean="0"/>
              <a:t>Types of Random Variable</a:t>
            </a:r>
          </a:p>
          <a:p>
            <a:pPr marL="514350" indent="-514350">
              <a:lnSpc>
                <a:spcPct val="200000"/>
              </a:lnSpc>
              <a:buAutoNum type="arabicPeriod"/>
            </a:pPr>
            <a:r>
              <a:rPr lang="en-US" dirty="0" smtClean="0"/>
              <a:t>Discrete Random Variable</a:t>
            </a:r>
          </a:p>
          <a:p>
            <a:pPr marL="514350" indent="-514350">
              <a:lnSpc>
                <a:spcPct val="200000"/>
              </a:lnSpc>
              <a:buAutoNum type="arabicPeriod"/>
            </a:pPr>
            <a:r>
              <a:rPr lang="en-US" dirty="0" smtClean="0"/>
              <a:t>Continuous Random Variable</a:t>
            </a:r>
            <a:endParaRPr lang="en-US" dirty="0"/>
          </a:p>
        </p:txBody>
      </p:sp>
    </p:spTree>
    <p:extLst>
      <p:ext uri="{BB962C8B-B14F-4D97-AF65-F5344CB8AC3E}">
        <p14:creationId xmlns:p14="http://schemas.microsoft.com/office/powerpoint/2010/main" val="2707831229"/>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1"/>
          <p:cNvSpPr txBox="1">
            <a:spLocks noGrp="1"/>
          </p:cNvSpPr>
          <p:nvPr>
            <p:ph type="sldNum" idx="12"/>
          </p:nvPr>
        </p:nvSpPr>
        <p:spPr>
          <a:xfrm>
            <a:off x="459423" y="7686255"/>
            <a:ext cx="250200" cy="2463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fld id="{00000000-1234-1234-1234-123412341234}" type="slidenum">
              <a:rPr lang="en-US" sz="1600">
                <a:solidFill>
                  <a:srgbClr val="ED553E"/>
                </a:solidFill>
                <a:latin typeface="Quattrocento Sans"/>
                <a:ea typeface="Quattrocento Sans"/>
                <a:cs typeface="Quattrocento Sans"/>
                <a:sym typeface="Quattrocento Sans"/>
              </a:rPr>
              <a:pPr marL="0" marR="0" lvl="0" indent="0" algn="l" rtl="0">
                <a:spcBef>
                  <a:spcPts val="0"/>
                </a:spcBef>
                <a:spcAft>
                  <a:spcPts val="0"/>
                </a:spcAft>
                <a:buNone/>
              </a:pPr>
              <a:t>30</a:t>
            </a:fld>
            <a:endParaRPr sz="1600">
              <a:solidFill>
                <a:srgbClr val="ED553E"/>
              </a:solidFill>
              <a:latin typeface="Quattrocento Sans"/>
              <a:ea typeface="Quattrocento Sans"/>
              <a:cs typeface="Quattrocento Sans"/>
              <a:sym typeface="Quattrocento Sans"/>
            </a:endParaRPr>
          </a:p>
        </p:txBody>
      </p:sp>
      <p:sp>
        <p:nvSpPr>
          <p:cNvPr id="306" name="Google Shape;306;p31"/>
          <p:cNvSpPr txBox="1">
            <a:spLocks noGrp="1"/>
          </p:cNvSpPr>
          <p:nvPr>
            <p:ph type="title"/>
          </p:nvPr>
        </p:nvSpPr>
        <p:spPr>
          <a:xfrm>
            <a:off x="475234" y="150218"/>
            <a:ext cx="13715400" cy="6156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Clr>
                <a:schemeClr val="lt1"/>
              </a:buClr>
              <a:buSzPts val="3600"/>
              <a:buFont typeface="Quattrocento Sans"/>
              <a:buNone/>
            </a:pPr>
            <a:r>
              <a:rPr lang="en-US" sz="3600" b="1" i="0" u="none" strike="noStrike" cap="none" dirty="0">
                <a:solidFill>
                  <a:schemeClr val="lt1"/>
                </a:solidFill>
                <a:latin typeface="Quattrocento Sans"/>
                <a:ea typeface="Quattrocento Sans"/>
                <a:cs typeface="Quattrocento Sans"/>
                <a:sym typeface="Quattrocento Sans"/>
              </a:rPr>
              <a:t>Normal </a:t>
            </a:r>
            <a:r>
              <a:rPr lang="en-US" sz="3600" b="1" i="0" u="none" strike="noStrike" cap="none" dirty="0" smtClean="0">
                <a:solidFill>
                  <a:schemeClr val="lt1"/>
                </a:solidFill>
                <a:latin typeface="Quattrocento Sans"/>
                <a:ea typeface="Quattrocento Sans"/>
                <a:cs typeface="Quattrocento Sans"/>
                <a:sym typeface="Quattrocento Sans"/>
              </a:rPr>
              <a:t>Distribution Table</a:t>
            </a:r>
            <a:endParaRP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9490" y="1098188"/>
            <a:ext cx="8352928" cy="659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2892895"/>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95158" y="3107482"/>
            <a:ext cx="6841672" cy="677108"/>
          </a:xfrm>
        </p:spPr>
        <p:txBody>
          <a:bodyPr/>
          <a:lstStyle/>
          <a:p>
            <a:r>
              <a:rPr lang="en-US" dirty="0"/>
              <a:t>Thank You</a:t>
            </a:r>
            <a:br>
              <a:rPr lang="en-US" dirty="0"/>
            </a:br>
            <a:r>
              <a:rPr lang="en-US" sz="2400" b="1" dirty="0"/>
              <a:t/>
            </a:r>
            <a:br>
              <a:rPr lang="en-US" sz="2400" b="1" dirty="0"/>
            </a:br>
            <a:endParaRPr lang="en-US" b="1" dirty="0"/>
          </a:p>
        </p:txBody>
      </p:sp>
    </p:spTree>
    <p:extLst>
      <p:ext uri="{BB962C8B-B14F-4D97-AF65-F5344CB8AC3E}">
        <p14:creationId xmlns:p14="http://schemas.microsoft.com/office/powerpoint/2010/main" val="366333046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4</a:t>
            </a:fld>
            <a:endParaRPr lang="en-US" dirty="0"/>
          </a:p>
        </p:txBody>
      </p:sp>
      <p:sp>
        <p:nvSpPr>
          <p:cNvPr id="3" name="Title 2"/>
          <p:cNvSpPr>
            <a:spLocks noGrp="1"/>
          </p:cNvSpPr>
          <p:nvPr>
            <p:ph type="title"/>
          </p:nvPr>
        </p:nvSpPr>
        <p:spPr/>
        <p:txBody>
          <a:bodyPr/>
          <a:lstStyle/>
          <a:p>
            <a:r>
              <a:rPr lang="en-US" dirty="0" smtClean="0"/>
              <a:t>Random Variable</a:t>
            </a:r>
            <a:endParaRPr lang="en-US" dirty="0"/>
          </a:p>
        </p:txBody>
      </p:sp>
      <p:sp>
        <p:nvSpPr>
          <p:cNvPr id="5" name="TextBox 1"/>
          <p:cNvSpPr txBox="1"/>
          <p:nvPr/>
        </p:nvSpPr>
        <p:spPr>
          <a:xfrm>
            <a:off x="763266" y="1091258"/>
            <a:ext cx="12241360" cy="6617196"/>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292100" lvl="1" indent="-285750">
              <a:spcAft>
                <a:spcPts val="1200"/>
              </a:spcAft>
              <a:buFont typeface="Arial" pitchFamily="34" charset="0"/>
              <a:buChar char="•"/>
            </a:pPr>
            <a:r>
              <a:rPr lang="en-US" dirty="0" smtClean="0"/>
              <a:t>A random variable is a numerical description of the outcome of an experiment.</a:t>
            </a:r>
            <a:endParaRPr lang="en-US" dirty="0"/>
          </a:p>
          <a:p>
            <a:pPr marL="292100" lvl="1" indent="-285750">
              <a:spcAft>
                <a:spcPts val="1200"/>
              </a:spcAft>
              <a:buFont typeface="Arial" pitchFamily="34" charset="0"/>
              <a:buChar char="•"/>
            </a:pPr>
            <a:r>
              <a:rPr lang="en-US" dirty="0" smtClean="0"/>
              <a:t>An experiment’s outcome may or may not be a numerical value</a:t>
            </a:r>
          </a:p>
          <a:p>
            <a:pPr marL="292100" lvl="1" indent="-285750">
              <a:spcAft>
                <a:spcPts val="1200"/>
              </a:spcAft>
              <a:buFont typeface="Arial" pitchFamily="34" charset="0"/>
              <a:buChar char="•"/>
            </a:pPr>
            <a:r>
              <a:rPr lang="en-US" dirty="0" smtClean="0"/>
              <a:t>Random variable is a method to transform the outcome of an experiment into a numerical value.</a:t>
            </a:r>
          </a:p>
          <a:p>
            <a:pPr marL="292100" lvl="1" indent="-285750">
              <a:spcAft>
                <a:spcPts val="1200"/>
              </a:spcAft>
              <a:buFont typeface="Arial" pitchFamily="34" charset="0"/>
              <a:buChar char="•"/>
            </a:pPr>
            <a:r>
              <a:rPr lang="en-US" dirty="0" smtClean="0"/>
              <a:t>The outcome of throwing a die is already in numerical form.  The number so obtained {0,1,2,3,4,5,6} is a random variable.</a:t>
            </a:r>
          </a:p>
          <a:p>
            <a:pPr marL="292100" lvl="1" indent="-285750">
              <a:spcAft>
                <a:spcPts val="1200"/>
              </a:spcAft>
              <a:buFont typeface="Arial" pitchFamily="34" charset="0"/>
              <a:buChar char="•"/>
            </a:pPr>
            <a:r>
              <a:rPr lang="en-US" dirty="0" smtClean="0"/>
              <a:t>A successful or unsuccessful sales call resulting in an order or no order may not be readily expressed in numerical terms. In such case we transform x=0 as failure to secure an order and x=1 as successfully securing an order. </a:t>
            </a:r>
          </a:p>
          <a:p>
            <a:pPr marL="292100" lvl="1" indent="-285750">
              <a:spcAft>
                <a:spcPts val="1200"/>
              </a:spcAft>
              <a:buFont typeface="Arial" pitchFamily="34" charset="0"/>
              <a:buChar char="•"/>
            </a:pPr>
            <a:r>
              <a:rPr lang="en-US" dirty="0" smtClean="0"/>
              <a:t>A discrete random variable can assume only finite number of numerical values. </a:t>
            </a:r>
            <a:r>
              <a:rPr lang="en-US" dirty="0" err="1" smtClean="0"/>
              <a:t>Eg</a:t>
            </a:r>
            <a:r>
              <a:rPr lang="en-US" dirty="0" smtClean="0"/>
              <a:t>: Number of questions answered by a student in an examination. </a:t>
            </a:r>
          </a:p>
          <a:p>
            <a:pPr marL="292100" lvl="1" indent="-285750">
              <a:spcAft>
                <a:spcPts val="1200"/>
              </a:spcAft>
              <a:buFont typeface="Arial" pitchFamily="34" charset="0"/>
              <a:buChar char="•"/>
            </a:pPr>
            <a:r>
              <a:rPr lang="en-US" dirty="0" smtClean="0"/>
              <a:t>A continuous random variable can assume infinite number of numerical values. These experimental outcomes are based on interval or </a:t>
            </a:r>
            <a:r>
              <a:rPr lang="en-US" dirty="0"/>
              <a:t>r</a:t>
            </a:r>
            <a:r>
              <a:rPr lang="en-US" dirty="0" smtClean="0"/>
              <a:t>atio </a:t>
            </a:r>
            <a:r>
              <a:rPr lang="en-US" dirty="0"/>
              <a:t>s</a:t>
            </a:r>
            <a:r>
              <a:rPr lang="en-US" dirty="0" smtClean="0"/>
              <a:t>cale. </a:t>
            </a:r>
            <a:r>
              <a:rPr lang="en-US" dirty="0" err="1" smtClean="0"/>
              <a:t>Eg</a:t>
            </a:r>
            <a:r>
              <a:rPr lang="en-US" dirty="0" smtClean="0"/>
              <a:t>: flight time to Delhi. </a:t>
            </a:r>
          </a:p>
        </p:txBody>
      </p:sp>
    </p:spTree>
    <p:extLst>
      <p:ext uri="{BB962C8B-B14F-4D97-AF65-F5344CB8AC3E}">
        <p14:creationId xmlns:p14="http://schemas.microsoft.com/office/powerpoint/2010/main" val="307572130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5</a:t>
            </a:fld>
            <a:endParaRPr lang="en-US" dirty="0"/>
          </a:p>
        </p:txBody>
      </p:sp>
      <p:sp>
        <p:nvSpPr>
          <p:cNvPr id="3" name="Title 2"/>
          <p:cNvSpPr>
            <a:spLocks noGrp="1"/>
          </p:cNvSpPr>
          <p:nvPr>
            <p:ph type="title"/>
          </p:nvPr>
        </p:nvSpPr>
        <p:spPr/>
        <p:txBody>
          <a:bodyPr/>
          <a:lstStyle/>
          <a:p>
            <a:r>
              <a:rPr lang="en-US" dirty="0" smtClean="0"/>
              <a:t>Random Variable Examples</a:t>
            </a:r>
            <a:endParaRPr lang="en-US" dirty="0"/>
          </a:p>
        </p:txBody>
      </p:sp>
      <p:pic>
        <p:nvPicPr>
          <p:cNvPr id="4" name="table"/>
          <p:cNvPicPr>
            <a:picLocks noChangeAspect="1"/>
          </p:cNvPicPr>
          <p:nvPr/>
        </p:nvPicPr>
        <p:blipFill>
          <a:blip r:embed="rId2"/>
          <a:stretch>
            <a:fillRect/>
          </a:stretch>
        </p:blipFill>
        <p:spPr>
          <a:xfrm>
            <a:off x="1627362" y="1667322"/>
            <a:ext cx="10483560" cy="5415446"/>
          </a:xfrm>
          <a:prstGeom prst="rect">
            <a:avLst/>
          </a:prstGeom>
        </p:spPr>
      </p:pic>
    </p:spTree>
    <p:extLst>
      <p:ext uri="{BB962C8B-B14F-4D97-AF65-F5344CB8AC3E}">
        <p14:creationId xmlns:p14="http://schemas.microsoft.com/office/powerpoint/2010/main" val="322827493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6</a:t>
            </a:fld>
            <a:endParaRPr lang="en-US" dirty="0"/>
          </a:p>
        </p:txBody>
      </p:sp>
      <p:sp>
        <p:nvSpPr>
          <p:cNvPr id="3" name="Title 2"/>
          <p:cNvSpPr>
            <a:spLocks noGrp="1"/>
          </p:cNvSpPr>
          <p:nvPr>
            <p:ph type="title"/>
          </p:nvPr>
        </p:nvSpPr>
        <p:spPr/>
        <p:txBody>
          <a:bodyPr/>
          <a:lstStyle/>
          <a:p>
            <a:pPr>
              <a:defRPr/>
            </a:pPr>
            <a:r>
              <a:rPr lang="en-US" dirty="0"/>
              <a:t>Discrete Probability Distribution</a:t>
            </a:r>
          </a:p>
        </p:txBody>
      </p:sp>
      <p:sp>
        <p:nvSpPr>
          <p:cNvPr id="4" name="TextBox 3"/>
          <p:cNvSpPr txBox="1"/>
          <p:nvPr/>
        </p:nvSpPr>
        <p:spPr>
          <a:xfrm>
            <a:off x="403226" y="947242"/>
            <a:ext cx="12961440" cy="4893647"/>
          </a:xfrm>
          <a:prstGeom prst="rect">
            <a:avLst/>
          </a:prstGeom>
          <a:noFill/>
        </p:spPr>
        <p:txBody>
          <a:bodyPr wrap="square" rtlCol="0">
            <a:spAutoFit/>
          </a:bodyPr>
          <a:lstStyle/>
          <a:p>
            <a:pPr marL="457200" indent="-457200">
              <a:lnSpc>
                <a:spcPct val="150000"/>
              </a:lnSpc>
              <a:buFont typeface="Arial" pitchFamily="34" charset="0"/>
              <a:buChar char="•"/>
            </a:pPr>
            <a:r>
              <a:rPr lang="en-US" dirty="0"/>
              <a:t>A probability distribution for a random variable describes how probabilities are distributed for different values assumed by the random variable. </a:t>
            </a:r>
            <a:endParaRPr lang="en-US" dirty="0" smtClean="0"/>
          </a:p>
          <a:p>
            <a:pPr marL="457200" indent="-457200">
              <a:lnSpc>
                <a:spcPct val="150000"/>
              </a:lnSpc>
              <a:buFont typeface="Arial" pitchFamily="34" charset="0"/>
              <a:buChar char="•"/>
            </a:pPr>
            <a:r>
              <a:rPr lang="en-US" dirty="0"/>
              <a:t>For a discrete random variable it is defined by a probability function denoted by f(x</a:t>
            </a:r>
            <a:r>
              <a:rPr lang="en-US" dirty="0" smtClean="0"/>
              <a:t>).</a:t>
            </a:r>
          </a:p>
          <a:p>
            <a:pPr marL="457200" indent="-457200">
              <a:lnSpc>
                <a:spcPct val="150000"/>
              </a:lnSpc>
              <a:buFont typeface="Arial" pitchFamily="34" charset="0"/>
              <a:buChar char="•"/>
            </a:pPr>
            <a:r>
              <a:rPr lang="en-US" dirty="0"/>
              <a:t>A </a:t>
            </a:r>
            <a:r>
              <a:rPr lang="en-US" b="1" dirty="0"/>
              <a:t>car dealer </a:t>
            </a:r>
            <a:r>
              <a:rPr lang="en-US" dirty="0"/>
              <a:t>worked for </a:t>
            </a:r>
            <a:r>
              <a:rPr lang="en-US" b="1" dirty="0"/>
              <a:t>300</a:t>
            </a:r>
            <a:r>
              <a:rPr lang="en-US" dirty="0"/>
              <a:t> days last year. The number of cars sold each day is given below:</a:t>
            </a:r>
          </a:p>
          <a:p>
            <a:pPr marL="457200" indent="-457200">
              <a:lnSpc>
                <a:spcPct val="150000"/>
              </a:lnSpc>
              <a:buFont typeface="Arial" pitchFamily="34" charset="0"/>
              <a:buChar char="•"/>
            </a:pPr>
            <a:endParaRPr lang="en-US" dirty="0"/>
          </a:p>
          <a:p>
            <a:pPr marL="457200" indent="-457200">
              <a:lnSpc>
                <a:spcPct val="150000"/>
              </a:lnSpc>
              <a:buFont typeface="Arial" pitchFamily="34" charset="0"/>
              <a:buChar char="•"/>
            </a:pPr>
            <a:endParaRPr lang="en-US" dirty="0"/>
          </a:p>
          <a:p>
            <a:pPr marL="457200" indent="-457200">
              <a:lnSpc>
                <a:spcPct val="150000"/>
              </a:lnSpc>
              <a:buFont typeface="Arial" pitchFamily="34" charset="0"/>
              <a:buChar char="•"/>
            </a:pPr>
            <a:endParaRPr lang="en-US" dirty="0"/>
          </a:p>
        </p:txBody>
      </p:sp>
      <p:pic>
        <p:nvPicPr>
          <p:cNvPr id="5" name="table"/>
          <p:cNvPicPr>
            <a:picLocks noChangeAspect="1"/>
          </p:cNvPicPr>
          <p:nvPr/>
        </p:nvPicPr>
        <p:blipFill>
          <a:blip r:embed="rId2"/>
          <a:stretch>
            <a:fillRect/>
          </a:stretch>
        </p:blipFill>
        <p:spPr>
          <a:xfrm>
            <a:off x="3139530" y="3943285"/>
            <a:ext cx="2726432" cy="3203558"/>
          </a:xfrm>
          <a:prstGeom prst="rect">
            <a:avLst/>
          </a:prstGeom>
        </p:spPr>
      </p:pic>
      <p:pic>
        <p:nvPicPr>
          <p:cNvPr id="6" name="table"/>
          <p:cNvPicPr>
            <a:picLocks noChangeAspect="1"/>
          </p:cNvPicPr>
          <p:nvPr/>
        </p:nvPicPr>
        <p:blipFill>
          <a:blip r:embed="rId3"/>
          <a:stretch>
            <a:fillRect/>
          </a:stretch>
        </p:blipFill>
        <p:spPr>
          <a:xfrm>
            <a:off x="7999562" y="3795588"/>
            <a:ext cx="2916832" cy="3992414"/>
          </a:xfrm>
          <a:prstGeom prst="rect">
            <a:avLst/>
          </a:prstGeom>
        </p:spPr>
      </p:pic>
    </p:spTree>
    <p:extLst>
      <p:ext uri="{BB962C8B-B14F-4D97-AF65-F5344CB8AC3E}">
        <p14:creationId xmlns:p14="http://schemas.microsoft.com/office/powerpoint/2010/main" val="342060989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7</a:t>
            </a:fld>
            <a:endParaRPr lang="en-US" dirty="0"/>
          </a:p>
        </p:txBody>
      </p:sp>
      <p:sp>
        <p:nvSpPr>
          <p:cNvPr id="3" name="Title 2"/>
          <p:cNvSpPr>
            <a:spLocks noGrp="1"/>
          </p:cNvSpPr>
          <p:nvPr>
            <p:ph type="title"/>
          </p:nvPr>
        </p:nvSpPr>
        <p:spPr/>
        <p:txBody>
          <a:bodyPr/>
          <a:lstStyle/>
          <a:p>
            <a:r>
              <a:rPr lang="en-US" dirty="0"/>
              <a:t>Graphical Representation of Discrete Probability </a:t>
            </a:r>
            <a:r>
              <a:rPr lang="en-US" dirty="0" smtClean="0"/>
              <a:t>Distribution</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325596762"/>
              </p:ext>
            </p:extLst>
          </p:nvPr>
        </p:nvGraphicFramePr>
        <p:xfrm>
          <a:off x="2131418" y="1711832"/>
          <a:ext cx="9001000" cy="5068058"/>
        </p:xfrm>
        <a:graphic>
          <a:graphicData uri="http://schemas.openxmlformats.org/drawingml/2006/chart">
            <c:chart xmlns:c="http://schemas.openxmlformats.org/drawingml/2006/chart" xmlns:r="http://schemas.openxmlformats.org/officeDocument/2006/relationships" r:id="rId2"/>
          </a:graphicData>
        </a:graphic>
      </p:graphicFrame>
      <p:sp>
        <p:nvSpPr>
          <p:cNvPr id="6" name="Title 1"/>
          <p:cNvSpPr txBox="1">
            <a:spLocks/>
          </p:cNvSpPr>
          <p:nvPr/>
        </p:nvSpPr>
        <p:spPr>
          <a:xfrm>
            <a:off x="2743994" y="1368931"/>
            <a:ext cx="9144000" cy="685800"/>
          </a:xfrm>
          <a:prstGeom prst="rect">
            <a:avLst/>
          </a:prstGeom>
        </p:spPr>
        <p:txBody>
          <a:bodyPr rtlCol="0">
            <a:normAutofit fontScale="97500"/>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fontAlgn="auto" hangingPunct="1">
              <a:spcAft>
                <a:spcPts val="0"/>
              </a:spcAft>
              <a:defRPr/>
            </a:pPr>
            <a:endParaRPr lang="en-US" sz="4000" dirty="0"/>
          </a:p>
        </p:txBody>
      </p:sp>
      <p:cxnSp>
        <p:nvCxnSpPr>
          <p:cNvPr id="7" name="Straight Connector 6"/>
          <p:cNvCxnSpPr/>
          <p:nvPr/>
        </p:nvCxnSpPr>
        <p:spPr>
          <a:xfrm>
            <a:off x="4919158" y="4576258"/>
            <a:ext cx="0" cy="1371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795458" y="2899858"/>
            <a:ext cx="0" cy="304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662233" y="4042858"/>
            <a:ext cx="0" cy="1905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529008" y="4881058"/>
            <a:ext cx="0" cy="1066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414833" y="5643058"/>
            <a:ext cx="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262558" y="5881183"/>
            <a:ext cx="0" cy="76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65803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z="1400" smtClean="0"/>
              <a:pPr/>
              <a:t>8</a:t>
            </a:fld>
            <a:endParaRPr lang="en-US" sz="1400" dirty="0"/>
          </a:p>
        </p:txBody>
      </p:sp>
      <p:sp>
        <p:nvSpPr>
          <p:cNvPr id="3" name="Title 2"/>
          <p:cNvSpPr>
            <a:spLocks noGrp="1"/>
          </p:cNvSpPr>
          <p:nvPr>
            <p:ph type="title"/>
          </p:nvPr>
        </p:nvSpPr>
        <p:spPr/>
        <p:txBody>
          <a:bodyPr/>
          <a:lstStyle/>
          <a:p>
            <a:r>
              <a:rPr lang="en-US" sz="3200" dirty="0" smtClean="0"/>
              <a:t>Conditions for Discrete Probability Distribution</a:t>
            </a:r>
            <a:endParaRPr lang="en-US" sz="3200" dirty="0"/>
          </a:p>
        </p:txBody>
      </p:sp>
      <p:sp>
        <p:nvSpPr>
          <p:cNvPr id="4" name="TextBox 1"/>
          <p:cNvSpPr txBox="1"/>
          <p:nvPr/>
        </p:nvSpPr>
        <p:spPr>
          <a:xfrm>
            <a:off x="1339330" y="1207105"/>
            <a:ext cx="9977164" cy="624786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285750" indent="-285750">
              <a:spcAft>
                <a:spcPts val="1200"/>
              </a:spcAft>
              <a:buFont typeface="Arial" pitchFamily="34" charset="0"/>
              <a:buChar char="•"/>
            </a:pPr>
            <a:r>
              <a:rPr lang="en-US" sz="2000" dirty="0" smtClean="0"/>
              <a:t>f(x) </a:t>
            </a:r>
            <a:r>
              <a:rPr lang="en-US" sz="2000" dirty="0" smtClean="0">
                <a:sym typeface="Symbol"/>
              </a:rPr>
              <a:t> 0</a:t>
            </a:r>
          </a:p>
          <a:p>
            <a:pPr marL="285750" indent="-285750">
              <a:spcAft>
                <a:spcPts val="1200"/>
              </a:spcAft>
              <a:buFont typeface="Arial" pitchFamily="34" charset="0"/>
              <a:buChar char="•"/>
            </a:pPr>
            <a:r>
              <a:rPr lang="en-US" sz="2000" dirty="0" smtClean="0">
                <a:sym typeface="Symbol"/>
              </a:rPr>
              <a:t> f(x) = 1</a:t>
            </a:r>
          </a:p>
          <a:p>
            <a:pPr marL="285750" indent="-285750">
              <a:spcAft>
                <a:spcPts val="1200"/>
              </a:spcAft>
              <a:buFont typeface="Arial" pitchFamily="34" charset="0"/>
              <a:buChar char="•"/>
            </a:pPr>
            <a:r>
              <a:rPr lang="en-US" sz="2000" dirty="0" smtClean="0">
                <a:sym typeface="Symbol"/>
              </a:rPr>
              <a:t>For a Discrete uniform probability distribution</a:t>
            </a:r>
          </a:p>
          <a:p>
            <a:pPr marL="742950" lvl="1" indent="-285750">
              <a:spcAft>
                <a:spcPts val="1200"/>
              </a:spcAft>
              <a:buFont typeface="Arial" pitchFamily="34" charset="0"/>
              <a:buChar char="•"/>
            </a:pPr>
            <a:r>
              <a:rPr lang="en-US" sz="2000" dirty="0" smtClean="0">
                <a:sym typeface="Symbol"/>
              </a:rPr>
              <a:t>f(x) = 1/n	for x = 1,2, …, n</a:t>
            </a:r>
          </a:p>
          <a:p>
            <a:pPr marL="285750" indent="-285750">
              <a:spcAft>
                <a:spcPts val="1200"/>
              </a:spcAft>
              <a:buFont typeface="Arial" pitchFamily="34" charset="0"/>
              <a:buChar char="•"/>
            </a:pPr>
            <a:r>
              <a:rPr lang="en-US" sz="2000" dirty="0" smtClean="0">
                <a:sym typeface="Symbol"/>
              </a:rPr>
              <a:t>Discrete probability distribution may be described by a formula that satisfies conditions above.</a:t>
            </a:r>
          </a:p>
          <a:p>
            <a:pPr marL="285750" indent="-285750">
              <a:spcAft>
                <a:spcPts val="1200"/>
              </a:spcAft>
              <a:buFont typeface="Arial" pitchFamily="34" charset="0"/>
              <a:buChar char="•"/>
            </a:pPr>
            <a:r>
              <a:rPr lang="en-US" sz="2000" dirty="0" smtClean="0">
                <a:sym typeface="Symbol"/>
              </a:rPr>
              <a:t>f(x) = x/10 	for x = 1,2,3,4</a:t>
            </a:r>
          </a:p>
          <a:p>
            <a:pPr marL="285750" indent="-285750">
              <a:spcAft>
                <a:spcPts val="1200"/>
              </a:spcAft>
              <a:buFont typeface="Arial" pitchFamily="34" charset="0"/>
              <a:buChar char="•"/>
            </a:pPr>
            <a:r>
              <a:rPr lang="en-US" sz="2000" dirty="0" smtClean="0">
                <a:sym typeface="Symbol"/>
              </a:rPr>
              <a:t>Examples of discrete probability distributions</a:t>
            </a:r>
          </a:p>
          <a:p>
            <a:pPr marL="742950" lvl="1" indent="-285750">
              <a:spcAft>
                <a:spcPts val="1200"/>
              </a:spcAft>
              <a:buFont typeface="Arial" pitchFamily="34" charset="0"/>
              <a:buChar char="•"/>
            </a:pPr>
            <a:r>
              <a:rPr lang="en-US" sz="2000" b="1" dirty="0" smtClean="0">
                <a:sym typeface="Symbol"/>
              </a:rPr>
              <a:t>Binomial distribution</a:t>
            </a:r>
          </a:p>
          <a:p>
            <a:pPr marL="742950" lvl="1" indent="-285750">
              <a:spcAft>
                <a:spcPts val="1200"/>
              </a:spcAft>
              <a:buFont typeface="Arial" pitchFamily="34" charset="0"/>
              <a:buChar char="•"/>
            </a:pPr>
            <a:r>
              <a:rPr lang="en-US" sz="2000" b="1" dirty="0" smtClean="0">
                <a:sym typeface="Symbol"/>
              </a:rPr>
              <a:t>Poisson distribution </a:t>
            </a:r>
          </a:p>
          <a:p>
            <a:pPr marL="285750" indent="-285750">
              <a:spcAft>
                <a:spcPts val="1200"/>
              </a:spcAft>
              <a:buFont typeface="Arial" pitchFamily="34" charset="0"/>
              <a:buChar char="•"/>
            </a:pPr>
            <a:r>
              <a:rPr lang="en-US" sz="2000" dirty="0" smtClean="0">
                <a:sym typeface="Symbol"/>
              </a:rPr>
              <a:t>Mean or Expected value of a discrete random variable </a:t>
            </a:r>
          </a:p>
          <a:p>
            <a:pPr marL="742950" lvl="1" indent="-285750">
              <a:spcAft>
                <a:spcPts val="1200"/>
              </a:spcAft>
              <a:buFont typeface="Arial" pitchFamily="34" charset="0"/>
              <a:buChar char="•"/>
            </a:pPr>
            <a:r>
              <a:rPr lang="en-US" sz="2000" b="1" dirty="0" smtClean="0">
                <a:sym typeface="Symbol"/>
              </a:rPr>
              <a:t>E(x) =  =  </a:t>
            </a:r>
            <a:r>
              <a:rPr lang="en-US" sz="2000" b="1" dirty="0" err="1" smtClean="0">
                <a:sym typeface="Symbol"/>
              </a:rPr>
              <a:t>xf</a:t>
            </a:r>
            <a:r>
              <a:rPr lang="en-US" sz="2000" b="1" dirty="0" smtClean="0">
                <a:sym typeface="Symbol"/>
              </a:rPr>
              <a:t>(x)</a:t>
            </a:r>
          </a:p>
          <a:p>
            <a:pPr marL="285750" indent="-285750">
              <a:spcAft>
                <a:spcPts val="1200"/>
              </a:spcAft>
              <a:buFont typeface="Arial" pitchFamily="34" charset="0"/>
              <a:buChar char="•"/>
            </a:pPr>
            <a:r>
              <a:rPr lang="en-US" sz="2000" dirty="0" smtClean="0">
                <a:sym typeface="Symbol"/>
              </a:rPr>
              <a:t>Variance of a discrete random variable </a:t>
            </a:r>
          </a:p>
          <a:p>
            <a:pPr marL="742950" lvl="1" indent="-285750">
              <a:spcAft>
                <a:spcPts val="1200"/>
              </a:spcAft>
              <a:buFont typeface="Arial" pitchFamily="34" charset="0"/>
              <a:buChar char="•"/>
            </a:pPr>
            <a:r>
              <a:rPr lang="en-US" sz="2000" b="1" dirty="0" err="1" smtClean="0">
                <a:sym typeface="Symbol"/>
              </a:rPr>
              <a:t>Var</a:t>
            </a:r>
            <a:r>
              <a:rPr lang="en-US" sz="2000" b="1" dirty="0" smtClean="0">
                <a:sym typeface="Symbol"/>
              </a:rPr>
              <a:t>(x) = </a:t>
            </a:r>
            <a:r>
              <a:rPr lang="en-US" sz="2000" b="1" baseline="30000" dirty="0" smtClean="0">
                <a:sym typeface="Symbol"/>
              </a:rPr>
              <a:t>2</a:t>
            </a:r>
            <a:r>
              <a:rPr lang="en-US" sz="2000" b="1" dirty="0" smtClean="0">
                <a:sym typeface="Symbol"/>
              </a:rPr>
              <a:t> =  (x- )</a:t>
            </a:r>
            <a:r>
              <a:rPr lang="en-US" sz="2000" b="1" baseline="30000" dirty="0" smtClean="0">
                <a:sym typeface="Symbol"/>
              </a:rPr>
              <a:t>2</a:t>
            </a:r>
            <a:r>
              <a:rPr lang="en-US" sz="2000" b="1" dirty="0" smtClean="0">
                <a:sym typeface="Symbol"/>
              </a:rPr>
              <a:t>f(x)</a:t>
            </a:r>
          </a:p>
        </p:txBody>
      </p:sp>
      <p:pic>
        <p:nvPicPr>
          <p:cNvPr id="5" name="table"/>
          <p:cNvPicPr>
            <a:picLocks noChangeAspect="1"/>
          </p:cNvPicPr>
          <p:nvPr/>
        </p:nvPicPr>
        <p:blipFill>
          <a:blip r:embed="rId2"/>
          <a:stretch>
            <a:fillRect/>
          </a:stretch>
        </p:blipFill>
        <p:spPr>
          <a:xfrm>
            <a:off x="10916394" y="1595314"/>
            <a:ext cx="2916832" cy="3992414"/>
          </a:xfrm>
          <a:prstGeom prst="rect">
            <a:avLst/>
          </a:prstGeom>
        </p:spPr>
      </p:pic>
    </p:spTree>
    <p:extLst>
      <p:ext uri="{BB962C8B-B14F-4D97-AF65-F5344CB8AC3E}">
        <p14:creationId xmlns:p14="http://schemas.microsoft.com/office/powerpoint/2010/main" val="404110662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9</a:t>
            </a:fld>
            <a:endParaRPr lang="en-US" dirty="0"/>
          </a:p>
        </p:txBody>
      </p:sp>
      <p:sp>
        <p:nvSpPr>
          <p:cNvPr id="3" name="Title 2"/>
          <p:cNvSpPr>
            <a:spLocks noGrp="1"/>
          </p:cNvSpPr>
          <p:nvPr>
            <p:ph type="title"/>
          </p:nvPr>
        </p:nvSpPr>
        <p:spPr/>
        <p:txBody>
          <a:bodyPr/>
          <a:lstStyle/>
          <a:p>
            <a:r>
              <a:rPr lang="en-US" dirty="0" smtClean="0"/>
              <a:t>Continuous Random Probability</a:t>
            </a:r>
            <a:endParaRPr lang="en-US" dirty="0"/>
          </a:p>
        </p:txBody>
      </p:sp>
      <p:sp>
        <p:nvSpPr>
          <p:cNvPr id="4" name="TextBox 3"/>
          <p:cNvSpPr txBox="1"/>
          <p:nvPr/>
        </p:nvSpPr>
        <p:spPr>
          <a:xfrm>
            <a:off x="691258" y="1307282"/>
            <a:ext cx="12457384" cy="5078313"/>
          </a:xfrm>
          <a:prstGeom prst="rect">
            <a:avLst/>
          </a:prstGeom>
          <a:noFill/>
        </p:spPr>
        <p:txBody>
          <a:bodyPr wrap="square" rtlCol="0">
            <a:spAutoFit/>
          </a:bodyPr>
          <a:lstStyle/>
          <a:p>
            <a:pPr marL="342900" indent="-342900">
              <a:buFont typeface="Arial" pitchFamily="34" charset="0"/>
              <a:buChar char="•"/>
            </a:pPr>
            <a:r>
              <a:rPr lang="en-US" sz="2000" dirty="0"/>
              <a:t>A random variable that may assume any numerical value in an interval or collection of intervals is</a:t>
            </a:r>
          </a:p>
          <a:p>
            <a:pPr marL="342900" indent="-342900">
              <a:buFont typeface="Arial" pitchFamily="34" charset="0"/>
              <a:buChar char="•"/>
            </a:pPr>
            <a:r>
              <a:rPr lang="en-US" sz="2000" dirty="0"/>
              <a:t>called a continuous random variable.</a:t>
            </a:r>
          </a:p>
          <a:p>
            <a:pPr marL="342900" indent="-342900">
              <a:buFont typeface="Arial" pitchFamily="34" charset="0"/>
              <a:buChar char="•"/>
            </a:pPr>
            <a:endParaRPr lang="en-US" sz="2000" dirty="0"/>
          </a:p>
          <a:p>
            <a:pPr marL="342900" indent="-342900">
              <a:buFont typeface="Arial" pitchFamily="34" charset="0"/>
              <a:buChar char="•"/>
            </a:pPr>
            <a:r>
              <a:rPr lang="en-US" sz="2000" dirty="0"/>
              <a:t>For a continuous random variable</a:t>
            </a:r>
          </a:p>
          <a:p>
            <a:endParaRPr lang="en-US" sz="2400" dirty="0"/>
          </a:p>
          <a:p>
            <a:pPr marL="996102" lvl="1" indent="-342900">
              <a:buFont typeface="Arial" pitchFamily="34" charset="0"/>
              <a:buChar char="•"/>
            </a:pPr>
            <a:r>
              <a:rPr lang="en-US" sz="2000" dirty="0"/>
              <a:t>The probability at any point is 0. (Area under curve only makes sense)</a:t>
            </a:r>
          </a:p>
          <a:p>
            <a:pPr marL="996102" lvl="1" indent="-342900">
              <a:buFont typeface="Arial" pitchFamily="34" charset="0"/>
              <a:buChar char="•"/>
            </a:pPr>
            <a:endParaRPr lang="en-US" sz="2000" dirty="0"/>
          </a:p>
          <a:p>
            <a:pPr marL="996102" lvl="1" indent="-342900">
              <a:buFont typeface="Arial" pitchFamily="34" charset="0"/>
              <a:buChar char="•"/>
            </a:pPr>
            <a:r>
              <a:rPr lang="en-US" sz="2000" dirty="0" smtClean="0"/>
              <a:t>probability </a:t>
            </a:r>
            <a:r>
              <a:rPr lang="en-US" sz="2000" dirty="0"/>
              <a:t>for a given interval.</a:t>
            </a:r>
          </a:p>
          <a:p>
            <a:pPr lvl="1"/>
            <a:endParaRPr lang="en-US" sz="2000" dirty="0"/>
          </a:p>
          <a:p>
            <a:pPr marL="996102" lvl="1" indent="-342900">
              <a:buFont typeface="Arial" pitchFamily="34" charset="0"/>
              <a:buChar char="•"/>
            </a:pPr>
            <a:r>
              <a:rPr lang="en-US" sz="2000" dirty="0"/>
              <a:t>The cumulative probability is equal to 1 i.e. sample space.</a:t>
            </a:r>
          </a:p>
          <a:p>
            <a:pPr marL="996102" lvl="1" indent="-342900">
              <a:buFont typeface="Arial" pitchFamily="34" charset="0"/>
              <a:buChar char="•"/>
            </a:pPr>
            <a:endParaRPr lang="en-US" sz="2000" dirty="0"/>
          </a:p>
          <a:p>
            <a:pPr marL="996102" lvl="1" indent="-342900">
              <a:buFont typeface="Arial" pitchFamily="34" charset="0"/>
              <a:buChar char="•"/>
            </a:pPr>
            <a:r>
              <a:rPr lang="en-US" sz="2000" dirty="0"/>
              <a:t>The probability density can never be negative.</a:t>
            </a:r>
          </a:p>
          <a:p>
            <a:pPr marL="996102" lvl="1" indent="-342900">
              <a:buFont typeface="Arial" pitchFamily="34" charset="0"/>
              <a:buChar char="•"/>
            </a:pPr>
            <a:endParaRPr lang="en-US" sz="2000" dirty="0"/>
          </a:p>
          <a:p>
            <a:pPr marL="996102" lvl="1" indent="-342900">
              <a:buFont typeface="Arial" pitchFamily="34" charset="0"/>
              <a:buChar char="•"/>
            </a:pPr>
            <a:r>
              <a:rPr lang="en-US" sz="2000" dirty="0"/>
              <a:t>The probability density can exceed 1.</a:t>
            </a:r>
          </a:p>
          <a:p>
            <a:pPr marL="996102" lvl="1" indent="-342900">
              <a:buFont typeface="Arial" pitchFamily="34" charset="0"/>
              <a:buChar char="•"/>
            </a:pPr>
            <a:endParaRPr lang="en-US" sz="2000" dirty="0"/>
          </a:p>
          <a:p>
            <a:pPr marL="996102" lvl="1" indent="-342900">
              <a:buFont typeface="Arial" pitchFamily="34" charset="0"/>
              <a:buChar char="•"/>
            </a:pPr>
            <a:r>
              <a:rPr lang="en-US" sz="2000" dirty="0"/>
              <a:t>Area is a measure of probability.</a:t>
            </a:r>
          </a:p>
        </p:txBody>
      </p:sp>
    </p:spTree>
    <p:extLst>
      <p:ext uri="{BB962C8B-B14F-4D97-AF65-F5344CB8AC3E}">
        <p14:creationId xmlns:p14="http://schemas.microsoft.com/office/powerpoint/2010/main" val="3208428829"/>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6830</TotalTime>
  <Words>1387</Words>
  <Application>Microsoft Office PowerPoint</Application>
  <PresentationFormat>Custom</PresentationFormat>
  <Paragraphs>252</Paragraphs>
  <Slides>31</Slides>
  <Notes>13</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Distributions</vt:lpstr>
      <vt:lpstr>PowerPoint Presentation</vt:lpstr>
      <vt:lpstr>Random Variable</vt:lpstr>
      <vt:lpstr>Random Variable</vt:lpstr>
      <vt:lpstr>Random Variable Examples</vt:lpstr>
      <vt:lpstr>Discrete Probability Distribution</vt:lpstr>
      <vt:lpstr>Graphical Representation of Discrete Probability Distribution</vt:lpstr>
      <vt:lpstr>Conditions for Discrete Probability Distribution</vt:lpstr>
      <vt:lpstr>Continuous Random Probability</vt:lpstr>
      <vt:lpstr>Discrete Vs Continous</vt:lpstr>
      <vt:lpstr>Discrete Random Variable</vt:lpstr>
      <vt:lpstr>Binomial Probability Distribution</vt:lpstr>
      <vt:lpstr>Binomial probabilities for 5 trial experiment</vt:lpstr>
      <vt:lpstr>Martin Cloth store problem</vt:lpstr>
      <vt:lpstr>Binomial Probability Function</vt:lpstr>
      <vt:lpstr>Bernoulli Process</vt:lpstr>
      <vt:lpstr>Bernoulli Process</vt:lpstr>
      <vt:lpstr>Poisson Probability Distribution</vt:lpstr>
      <vt:lpstr>Poisson Probability Distribution</vt:lpstr>
      <vt:lpstr>Poisson Probability Distribution - Example</vt:lpstr>
      <vt:lpstr>Uniform</vt:lpstr>
      <vt:lpstr>PowerPoint Presentation</vt:lpstr>
      <vt:lpstr>Continuous Random variable</vt:lpstr>
      <vt:lpstr>Normal Probability Distribution</vt:lpstr>
      <vt:lpstr>Normal Curve</vt:lpstr>
      <vt:lpstr>Normal Curve</vt:lpstr>
      <vt:lpstr>Standard Normal Probability Distribution</vt:lpstr>
      <vt:lpstr>Standard Normal Probability Distribution</vt:lpstr>
      <vt:lpstr>Probabilities for any Normal Probability Distribution – z Scores</vt:lpstr>
      <vt:lpstr>Normal Distribution Table</vt:lpstr>
      <vt:lpstr>Thank You  </vt:lpstr>
    </vt:vector>
  </TitlesOfParts>
  <Company>Cognizant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Admin</cp:lastModifiedBy>
  <cp:revision>486</cp:revision>
  <dcterms:created xsi:type="dcterms:W3CDTF">2014-08-20T12:25:06Z</dcterms:created>
  <dcterms:modified xsi:type="dcterms:W3CDTF">2019-03-18T14:45:12Z</dcterms:modified>
</cp:coreProperties>
</file>