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402" r:id="rId2"/>
    <p:sldId id="418" r:id="rId3"/>
    <p:sldId id="445" r:id="rId4"/>
    <p:sldId id="459" r:id="rId5"/>
    <p:sldId id="458" r:id="rId6"/>
    <p:sldId id="446" r:id="rId7"/>
    <p:sldId id="455" r:id="rId8"/>
    <p:sldId id="457" r:id="rId9"/>
    <p:sldId id="456" r:id="rId10"/>
    <p:sldId id="447" r:id="rId11"/>
    <p:sldId id="448" r:id="rId12"/>
    <p:sldId id="471" r:id="rId13"/>
    <p:sldId id="470" r:id="rId14"/>
    <p:sldId id="486" r:id="rId15"/>
    <p:sldId id="487" r:id="rId16"/>
    <p:sldId id="477" r:id="rId17"/>
    <p:sldId id="478" r:id="rId18"/>
    <p:sldId id="479" r:id="rId19"/>
    <p:sldId id="480" r:id="rId20"/>
    <p:sldId id="426" r:id="rId21"/>
    <p:sldId id="476" r:id="rId22"/>
    <p:sldId id="483" r:id="rId23"/>
    <p:sldId id="484" r:id="rId24"/>
    <p:sldId id="482" r:id="rId25"/>
    <p:sldId id="485" r:id="rId26"/>
    <p:sldId id="472" r:id="rId27"/>
    <p:sldId id="473" r:id="rId28"/>
    <p:sldId id="465" r:id="rId29"/>
    <p:sldId id="466" r:id="rId30"/>
    <p:sldId id="467" r:id="rId31"/>
    <p:sldId id="488" r:id="rId32"/>
    <p:sldId id="428" r:id="rId33"/>
    <p:sldId id="469" r:id="rId34"/>
    <p:sldId id="395" r:id="rId35"/>
  </p:sldIdLst>
  <p:sldSz cx="14631988" cy="8231188"/>
  <p:notesSz cx="6858000" cy="9144000"/>
  <p:defaultTextStyle>
    <a:defPPr>
      <a:defRPr lang="en-US"/>
    </a:defPPr>
    <a:lvl1pPr marL="0" algn="l" defTabSz="1306403" rtl="0" eaLnBrk="1" latinLnBrk="0" hangingPunct="1">
      <a:defRPr sz="2600" kern="1200">
        <a:solidFill>
          <a:schemeClr val="tx1"/>
        </a:solidFill>
        <a:latin typeface="+mn-lt"/>
        <a:ea typeface="+mn-ea"/>
        <a:cs typeface="+mn-cs"/>
      </a:defRPr>
    </a:lvl1pPr>
    <a:lvl2pPr marL="653202" algn="l" defTabSz="1306403" rtl="0" eaLnBrk="1" latinLnBrk="0" hangingPunct="1">
      <a:defRPr sz="2600" kern="1200">
        <a:solidFill>
          <a:schemeClr val="tx1"/>
        </a:solidFill>
        <a:latin typeface="+mn-lt"/>
        <a:ea typeface="+mn-ea"/>
        <a:cs typeface="+mn-cs"/>
      </a:defRPr>
    </a:lvl2pPr>
    <a:lvl3pPr marL="1306403" algn="l" defTabSz="1306403" rtl="0" eaLnBrk="1" latinLnBrk="0" hangingPunct="1">
      <a:defRPr sz="2600" kern="1200">
        <a:solidFill>
          <a:schemeClr val="tx1"/>
        </a:solidFill>
        <a:latin typeface="+mn-lt"/>
        <a:ea typeface="+mn-ea"/>
        <a:cs typeface="+mn-cs"/>
      </a:defRPr>
    </a:lvl3pPr>
    <a:lvl4pPr marL="1959605" algn="l" defTabSz="1306403" rtl="0" eaLnBrk="1" latinLnBrk="0" hangingPunct="1">
      <a:defRPr sz="2600" kern="1200">
        <a:solidFill>
          <a:schemeClr val="tx1"/>
        </a:solidFill>
        <a:latin typeface="+mn-lt"/>
        <a:ea typeface="+mn-ea"/>
        <a:cs typeface="+mn-cs"/>
      </a:defRPr>
    </a:lvl4pPr>
    <a:lvl5pPr marL="2612807" algn="l" defTabSz="1306403" rtl="0" eaLnBrk="1" latinLnBrk="0" hangingPunct="1">
      <a:defRPr sz="2600" kern="1200">
        <a:solidFill>
          <a:schemeClr val="tx1"/>
        </a:solidFill>
        <a:latin typeface="+mn-lt"/>
        <a:ea typeface="+mn-ea"/>
        <a:cs typeface="+mn-cs"/>
      </a:defRPr>
    </a:lvl5pPr>
    <a:lvl6pPr marL="3266008" algn="l" defTabSz="1306403" rtl="0" eaLnBrk="1" latinLnBrk="0" hangingPunct="1">
      <a:defRPr sz="2600" kern="1200">
        <a:solidFill>
          <a:schemeClr val="tx1"/>
        </a:solidFill>
        <a:latin typeface="+mn-lt"/>
        <a:ea typeface="+mn-ea"/>
        <a:cs typeface="+mn-cs"/>
      </a:defRPr>
    </a:lvl6pPr>
    <a:lvl7pPr marL="3919210" algn="l" defTabSz="1306403" rtl="0" eaLnBrk="1" latinLnBrk="0" hangingPunct="1">
      <a:defRPr sz="2600" kern="1200">
        <a:solidFill>
          <a:schemeClr val="tx1"/>
        </a:solidFill>
        <a:latin typeface="+mn-lt"/>
        <a:ea typeface="+mn-ea"/>
        <a:cs typeface="+mn-cs"/>
      </a:defRPr>
    </a:lvl7pPr>
    <a:lvl8pPr marL="4572411" algn="l" defTabSz="1306403" rtl="0" eaLnBrk="1" latinLnBrk="0" hangingPunct="1">
      <a:defRPr sz="2600" kern="1200">
        <a:solidFill>
          <a:schemeClr val="tx1"/>
        </a:solidFill>
        <a:latin typeface="+mn-lt"/>
        <a:ea typeface="+mn-ea"/>
        <a:cs typeface="+mn-cs"/>
      </a:defRPr>
    </a:lvl8pPr>
    <a:lvl9pPr marL="5225613" algn="l" defTabSz="1306403" rtl="0" eaLnBrk="1" latinLnBrk="0" hangingPunct="1">
      <a:defRPr sz="2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596">
          <p15:clr>
            <a:srgbClr val="A4A3A4"/>
          </p15:clr>
        </p15:guide>
        <p15:guide id="2" orient="horz" pos="1050">
          <p15:clr>
            <a:srgbClr val="A4A3A4"/>
          </p15:clr>
        </p15:guide>
        <p15:guide id="3" orient="horz" pos="5087">
          <p15:clr>
            <a:srgbClr val="A4A3A4"/>
          </p15:clr>
        </p15:guide>
        <p15:guide id="4" orient="horz" pos="324">
          <p15:clr>
            <a:srgbClr val="A4A3A4"/>
          </p15:clr>
        </p15:guide>
        <p15:guide id="5" orient="horz" pos="3454">
          <p15:clr>
            <a:srgbClr val="A4A3A4"/>
          </p15:clr>
        </p15:guide>
        <p15:guide id="6" orient="horz" pos="4225">
          <p15:clr>
            <a:srgbClr val="A4A3A4"/>
          </p15:clr>
        </p15:guide>
        <p15:guide id="7" orient="horz" pos="3182">
          <p15:clr>
            <a:srgbClr val="A4A3A4"/>
          </p15:clr>
        </p15:guide>
        <p15:guide id="8" orient="horz" pos="4316">
          <p15:clr>
            <a:srgbClr val="A4A3A4"/>
          </p15:clr>
        </p15:guide>
        <p15:guide id="9" pos="299">
          <p15:clr>
            <a:srgbClr val="A4A3A4"/>
          </p15:clr>
        </p15:guide>
        <p15:guide id="10" pos="8917">
          <p15:clr>
            <a:srgbClr val="A4A3A4"/>
          </p15:clr>
        </p15:guide>
        <p15:guide id="11" pos="4608">
          <p15:clr>
            <a:srgbClr val="A4A3A4"/>
          </p15:clr>
        </p15:guide>
        <p15:guide id="12" pos="4779">
          <p15:clr>
            <a:srgbClr val="A4A3A4"/>
          </p15:clr>
        </p15:guide>
        <p15:guide id="13" pos="3474">
          <p15:clr>
            <a:srgbClr val="A4A3A4"/>
          </p15:clr>
        </p15:guide>
        <p15:guide id="14" pos="4427">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53E"/>
    <a:srgbClr val="F6ACA0"/>
    <a:srgbClr val="F49E90"/>
    <a:srgbClr val="F47264"/>
    <a:srgbClr val="F07F6C"/>
    <a:srgbClr val="FFFFFF"/>
    <a:srgbClr val="ED1B24"/>
    <a:srgbClr val="C79A09"/>
    <a:srgbClr val="7ABBEB"/>
    <a:srgbClr val="7ABB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3486" autoAdjust="0"/>
  </p:normalViewPr>
  <p:slideViewPr>
    <p:cSldViewPr>
      <p:cViewPr varScale="1">
        <p:scale>
          <a:sx n="58" d="100"/>
          <a:sy n="58" d="100"/>
        </p:scale>
        <p:origin x="-522" y="-90"/>
      </p:cViewPr>
      <p:guideLst>
        <p:guide orient="horz" pos="596"/>
        <p:guide orient="horz" pos="1050"/>
        <p:guide orient="horz" pos="5087"/>
        <p:guide orient="horz" pos="324"/>
        <p:guide orient="horz" pos="3454"/>
        <p:guide orient="horz" pos="4225"/>
        <p:guide orient="horz" pos="3182"/>
        <p:guide orient="horz" pos="4316"/>
        <p:guide pos="299"/>
        <p:guide pos="8917"/>
        <p:guide pos="4608"/>
        <p:guide pos="4779"/>
        <p:guide pos="3474"/>
        <p:guide pos="4427"/>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howGuides="1">
      <p:cViewPr varScale="1">
        <p:scale>
          <a:sx n="56" d="100"/>
          <a:sy n="56"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EC3D0C-4AB7-48D8-AB29-100C8C9E29CB}" type="datetimeFigureOut">
              <a:rPr lang="en-US" smtClean="0"/>
              <a:pPr/>
              <a:t>16-Mar-19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F3AA8B-2986-41D3-8E41-168139DC7ACC}" type="slidenum">
              <a:rPr lang="en-US" smtClean="0"/>
              <a:pPr/>
              <a:t>‹#›</a:t>
            </a:fld>
            <a:endParaRPr lang="en-US"/>
          </a:p>
        </p:txBody>
      </p:sp>
    </p:spTree>
    <p:extLst>
      <p:ext uri="{BB962C8B-B14F-4D97-AF65-F5344CB8AC3E}">
        <p14:creationId xmlns:p14="http://schemas.microsoft.com/office/powerpoint/2010/main" val="2583660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A2813-805D-4956-B6E7-BFDE9B3E4566}" type="datetimeFigureOut">
              <a:rPr lang="en-US" smtClean="0"/>
              <a:pPr/>
              <a:t>16-Mar-19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DE8342-5404-47F0-8FEC-CE3CDBE83D72}" type="slidenum">
              <a:rPr lang="en-US" smtClean="0"/>
              <a:pPr/>
              <a:t>‹#›</a:t>
            </a:fld>
            <a:endParaRPr lang="en-US"/>
          </a:p>
        </p:txBody>
      </p:sp>
    </p:spTree>
    <p:extLst>
      <p:ext uri="{BB962C8B-B14F-4D97-AF65-F5344CB8AC3E}">
        <p14:creationId xmlns:p14="http://schemas.microsoft.com/office/powerpoint/2010/main" val="3605792823"/>
      </p:ext>
    </p:extLst>
  </p:cSld>
  <p:clrMap bg1="lt1" tx1="dk1" bg2="lt2" tx2="dk2" accent1="accent1" accent2="accent2" accent3="accent3" accent4="accent4" accent5="accent5" accent6="accent6" hlink="hlink" folHlink="folHlink"/>
  <p:notesStyle>
    <a:lvl1pPr marL="0" algn="l" defTabSz="1306403" rtl="0" eaLnBrk="1" latinLnBrk="0" hangingPunct="1">
      <a:defRPr sz="1700" kern="1200">
        <a:solidFill>
          <a:schemeClr val="tx1"/>
        </a:solidFill>
        <a:latin typeface="+mn-lt"/>
        <a:ea typeface="+mn-ea"/>
        <a:cs typeface="+mn-cs"/>
      </a:defRPr>
    </a:lvl1pPr>
    <a:lvl2pPr marL="653202" algn="l" defTabSz="1306403" rtl="0" eaLnBrk="1" latinLnBrk="0" hangingPunct="1">
      <a:defRPr sz="1700" kern="1200">
        <a:solidFill>
          <a:schemeClr val="tx1"/>
        </a:solidFill>
        <a:latin typeface="+mn-lt"/>
        <a:ea typeface="+mn-ea"/>
        <a:cs typeface="+mn-cs"/>
      </a:defRPr>
    </a:lvl2pPr>
    <a:lvl3pPr marL="1306403" algn="l" defTabSz="1306403" rtl="0" eaLnBrk="1" latinLnBrk="0" hangingPunct="1">
      <a:defRPr sz="1700" kern="1200">
        <a:solidFill>
          <a:schemeClr val="tx1"/>
        </a:solidFill>
        <a:latin typeface="+mn-lt"/>
        <a:ea typeface="+mn-ea"/>
        <a:cs typeface="+mn-cs"/>
      </a:defRPr>
    </a:lvl3pPr>
    <a:lvl4pPr marL="1959605" algn="l" defTabSz="1306403" rtl="0" eaLnBrk="1" latinLnBrk="0" hangingPunct="1">
      <a:defRPr sz="1700" kern="1200">
        <a:solidFill>
          <a:schemeClr val="tx1"/>
        </a:solidFill>
        <a:latin typeface="+mn-lt"/>
        <a:ea typeface="+mn-ea"/>
        <a:cs typeface="+mn-cs"/>
      </a:defRPr>
    </a:lvl4pPr>
    <a:lvl5pPr marL="2612807" algn="l" defTabSz="1306403" rtl="0" eaLnBrk="1" latinLnBrk="0" hangingPunct="1">
      <a:defRPr sz="1700" kern="1200">
        <a:solidFill>
          <a:schemeClr val="tx1"/>
        </a:solidFill>
        <a:latin typeface="+mn-lt"/>
        <a:ea typeface="+mn-ea"/>
        <a:cs typeface="+mn-cs"/>
      </a:defRPr>
    </a:lvl5pPr>
    <a:lvl6pPr marL="3266008" algn="l" defTabSz="1306403" rtl="0" eaLnBrk="1" latinLnBrk="0" hangingPunct="1">
      <a:defRPr sz="1700" kern="1200">
        <a:solidFill>
          <a:schemeClr val="tx1"/>
        </a:solidFill>
        <a:latin typeface="+mn-lt"/>
        <a:ea typeface="+mn-ea"/>
        <a:cs typeface="+mn-cs"/>
      </a:defRPr>
    </a:lvl6pPr>
    <a:lvl7pPr marL="3919210" algn="l" defTabSz="1306403" rtl="0" eaLnBrk="1" latinLnBrk="0" hangingPunct="1">
      <a:defRPr sz="1700" kern="1200">
        <a:solidFill>
          <a:schemeClr val="tx1"/>
        </a:solidFill>
        <a:latin typeface="+mn-lt"/>
        <a:ea typeface="+mn-ea"/>
        <a:cs typeface="+mn-cs"/>
      </a:defRPr>
    </a:lvl7pPr>
    <a:lvl8pPr marL="4572411" algn="l" defTabSz="1306403" rtl="0" eaLnBrk="1" latinLnBrk="0" hangingPunct="1">
      <a:defRPr sz="1700" kern="1200">
        <a:solidFill>
          <a:schemeClr val="tx1"/>
        </a:solidFill>
        <a:latin typeface="+mn-lt"/>
        <a:ea typeface="+mn-ea"/>
        <a:cs typeface="+mn-cs"/>
      </a:defRPr>
    </a:lvl8pPr>
    <a:lvl9pPr marL="5225613" algn="l" defTabSz="1306403" rtl="0" eaLnBrk="1" latinLnBrk="0" hangingPunct="1">
      <a:defRPr sz="1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354013" y="3458950"/>
            <a:ext cx="6841672" cy="677108"/>
          </a:xfrm>
        </p:spPr>
        <p:txBody>
          <a:bodyPr wrap="square">
            <a:noAutofit/>
          </a:bodyPr>
          <a:lstStyle>
            <a:lvl1pPr algn="ctr">
              <a:defRPr>
                <a:solidFill>
                  <a:schemeClr val="bg1"/>
                </a:solidFill>
              </a:defRPr>
            </a:lvl1pPr>
          </a:lstStyle>
          <a:p>
            <a:r>
              <a:rPr lang="en-US" dirty="0"/>
              <a:t>Click to edit Master title style</a:t>
            </a:r>
          </a:p>
        </p:txBody>
      </p:sp>
      <p:sp>
        <p:nvSpPr>
          <p:cNvPr id="17" name="Rectangle 16"/>
          <p:cNvSpPr/>
          <p:nvPr userDrawn="1"/>
        </p:nvSpPr>
        <p:spPr>
          <a:xfrm>
            <a:off x="0" y="0"/>
            <a:ext cx="14631987" cy="5843786"/>
          </a:xfrm>
          <a:prstGeom prst="rect">
            <a:avLst/>
          </a:prstGeom>
          <a:solidFill>
            <a:srgbClr val="F4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8" name="Group 17"/>
          <p:cNvGrpSpPr/>
          <p:nvPr userDrawn="1"/>
        </p:nvGrpSpPr>
        <p:grpSpPr>
          <a:xfrm>
            <a:off x="166078" y="3758030"/>
            <a:ext cx="14278708" cy="2063242"/>
            <a:chOff x="166078" y="3780954"/>
            <a:chExt cx="14278708" cy="2063242"/>
          </a:xfrm>
        </p:grpSpPr>
        <p:sp>
          <p:nvSpPr>
            <p:cNvPr id="19" name="Freeform 18"/>
            <p:cNvSpPr/>
            <p:nvPr/>
          </p:nvSpPr>
          <p:spPr>
            <a:xfrm flipH="1">
              <a:off x="1522307"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816406"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166078" y="4333015"/>
              <a:ext cx="618987" cy="1511181"/>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2370939" y="3780954"/>
              <a:ext cx="845114" cy="206324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3216053"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5400000">
              <a:off x="3826059" y="5234189"/>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a:off x="4521662" y="4573042"/>
              <a:ext cx="819459" cy="127115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F07F6C"/>
            </a:solid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flipH="1">
              <a:off x="6783723"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6077822"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5427494" y="4333015"/>
              <a:ext cx="618987" cy="1511181"/>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F07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flipH="1">
              <a:off x="7581555" y="3780954"/>
              <a:ext cx="845114" cy="206324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8477469"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rot="5400000">
              <a:off x="9087475" y="5234189"/>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flipH="1">
              <a:off x="9783079"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F07F6C"/>
            </a:solid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flipH="1">
              <a:off x="12045139"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11339238"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10688910" y="4333015"/>
              <a:ext cx="618987" cy="1511181"/>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12893771" y="3780954"/>
              <a:ext cx="845114" cy="206324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13738885"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166404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Rectangle 5"/>
          <p:cNvSpPr/>
          <p:nvPr userDrawn="1"/>
        </p:nvSpPr>
        <p:spPr>
          <a:xfrm>
            <a:off x="0" y="0"/>
            <a:ext cx="14631987" cy="8231188"/>
          </a:xfrm>
          <a:prstGeom prst="rect">
            <a:avLst/>
          </a:prstGeom>
          <a:solidFill>
            <a:srgbClr val="F4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7335268" y="4256540"/>
            <a:ext cx="6841672" cy="677108"/>
          </a:xfrm>
        </p:spPr>
        <p:txBody>
          <a:bodyPr wrap="square" anchor="b">
            <a:noAutofit/>
          </a:bodyPr>
          <a:lstStyle>
            <a:lvl1pPr algn="r">
              <a:defRPr sz="5400">
                <a:solidFill>
                  <a:schemeClr val="bg1"/>
                </a:solidFill>
              </a:defRPr>
            </a:lvl1pPr>
          </a:lstStyle>
          <a:p>
            <a:r>
              <a:rPr lang="en-US" dirty="0"/>
              <a:t>Click to edit Master title style</a:t>
            </a:r>
          </a:p>
        </p:txBody>
      </p:sp>
      <p:cxnSp>
        <p:nvCxnSpPr>
          <p:cNvPr id="5" name="Straight Connector 4"/>
          <p:cNvCxnSpPr/>
          <p:nvPr userDrawn="1"/>
        </p:nvCxnSpPr>
        <p:spPr>
          <a:xfrm flipH="1">
            <a:off x="4914900" y="4963893"/>
            <a:ext cx="9731829" cy="0"/>
          </a:xfrm>
          <a:prstGeom prst="line">
            <a:avLst/>
          </a:prstGeom>
          <a:ln w="3175">
            <a:gradFill flip="none" rotWithShape="1">
              <a:gsLst>
                <a:gs pos="51000">
                  <a:srgbClr val="FFFFFF">
                    <a:alpha val="21000"/>
                  </a:srgbClr>
                </a:gs>
                <a:gs pos="0">
                  <a:schemeClr val="bg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12"/>
          </p:nvPr>
        </p:nvSpPr>
        <p:spPr>
          <a:xfrm>
            <a:off x="459423" y="7686255"/>
            <a:ext cx="250068" cy="246221"/>
          </a:xfrm>
        </p:spPr>
        <p:txBody>
          <a:bodyPr/>
          <a:lstStyle>
            <a:lvl1pPr algn="l">
              <a:defRPr>
                <a:solidFill>
                  <a:schemeClr val="bg1"/>
                </a:solidFill>
              </a:defRPr>
            </a:lvl1pPr>
          </a:lstStyle>
          <a:p>
            <a:fld id="{8A327F09-5727-42F3-8CEF-8204D4C57556}" type="slidenum">
              <a:rPr lang="en-US" smtClean="0"/>
              <a:pPr/>
              <a:t>‹#›</a:t>
            </a:fld>
            <a:endParaRPr lang="en-US" dirty="0"/>
          </a:p>
        </p:txBody>
      </p:sp>
      <p:sp>
        <p:nvSpPr>
          <p:cNvPr id="9" name="Rounded Rectangle 8"/>
          <p:cNvSpPr/>
          <p:nvPr userDrawn="1"/>
        </p:nvSpPr>
        <p:spPr>
          <a:xfrm>
            <a:off x="89738" y="286"/>
            <a:ext cx="5210032" cy="8236259"/>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userDrawn="1"/>
        </p:nvSpPr>
        <p:spPr>
          <a:xfrm>
            <a:off x="766988" y="648711"/>
            <a:ext cx="3789681" cy="6986485"/>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66274" y="0"/>
            <a:ext cx="3373729" cy="823654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53354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59423" y="7686255"/>
            <a:ext cx="250068" cy="246221"/>
          </a:xfrm>
        </p:spPr>
        <p:txBody>
          <a:bodyPr/>
          <a:lstStyle>
            <a:lvl1pPr algn="l">
              <a:defRPr>
                <a:solidFill>
                  <a:srgbClr val="ED553E"/>
                </a:solidFill>
              </a:defRPr>
            </a:lvl1pPr>
          </a:lstStyle>
          <a:p>
            <a:fld id="{8A327F09-5727-42F3-8CEF-8204D4C57556}" type="slidenum">
              <a:rPr lang="en-US" smtClean="0"/>
              <a:pPr/>
              <a:t>‹#›</a:t>
            </a:fld>
            <a:endParaRPr lang="en-US" dirty="0"/>
          </a:p>
        </p:txBody>
      </p:sp>
      <p:sp>
        <p:nvSpPr>
          <p:cNvPr id="36" name="TextBox 35"/>
          <p:cNvSpPr txBox="1"/>
          <p:nvPr userDrawn="1"/>
        </p:nvSpPr>
        <p:spPr>
          <a:xfrm>
            <a:off x="781335" y="7556204"/>
            <a:ext cx="2214179" cy="375691"/>
          </a:xfrm>
          <a:prstGeom prst="rect">
            <a:avLst/>
          </a:prstGeom>
          <a:noFill/>
        </p:spPr>
        <p:txBody>
          <a:bodyPr wrap="square" lIns="67259" tIns="33629" rIns="67259" bIns="33629">
            <a:spAutoFit/>
          </a:bodyPr>
          <a:lstStyle/>
          <a:p>
            <a:pPr marL="0" algn="l" defTabSz="914400" rtl="0" eaLnBrk="0" fontAlgn="auto" latinLnBrk="0" hangingPunct="0">
              <a:spcBef>
                <a:spcPts val="0"/>
              </a:spcBef>
              <a:spcAft>
                <a:spcPts val="0"/>
              </a:spcAft>
              <a:defRPr/>
            </a:pPr>
            <a:endParaRPr lang="en-US" sz="1000" i="0" kern="1200" dirty="0">
              <a:solidFill>
                <a:schemeClr val="tx1"/>
              </a:solidFill>
              <a:latin typeface="+mj-lt"/>
              <a:ea typeface="+mn-ea"/>
              <a:cs typeface="+mn-cs"/>
            </a:endParaRPr>
          </a:p>
          <a:p>
            <a:pPr marL="0" algn="l" defTabSz="914400" rtl="0" eaLnBrk="0" fontAlgn="auto" latinLnBrk="0" hangingPunct="0">
              <a:spcBef>
                <a:spcPts val="0"/>
              </a:spcBef>
              <a:spcAft>
                <a:spcPts val="0"/>
              </a:spcAft>
              <a:defRPr/>
            </a:pPr>
            <a:r>
              <a:rPr lang="en-US" sz="1000" i="0" kern="1200" dirty="0">
                <a:solidFill>
                  <a:schemeClr val="tx1"/>
                </a:solidFill>
                <a:latin typeface="+mj-lt"/>
                <a:ea typeface="+mn-ea"/>
                <a:cs typeface="+mn-cs"/>
              </a:rPr>
              <a:t>Copyright © 2018</a:t>
            </a:r>
            <a:r>
              <a:rPr lang="en-US" sz="1000" i="0" kern="1200" baseline="0" dirty="0">
                <a:solidFill>
                  <a:schemeClr val="tx1"/>
                </a:solidFill>
                <a:latin typeface="+mj-lt"/>
                <a:ea typeface="+mn-ea"/>
                <a:cs typeface="+mn-cs"/>
              </a:rPr>
              <a:t> annworks</a:t>
            </a:r>
            <a:endParaRPr lang="en-US" sz="1000" i="0" kern="1200" dirty="0">
              <a:solidFill>
                <a:schemeClr val="tx1"/>
              </a:solidFill>
              <a:latin typeface="+mj-lt"/>
              <a:ea typeface="+mn-ea"/>
              <a:cs typeface="+mn-cs"/>
            </a:endParaRPr>
          </a:p>
        </p:txBody>
      </p:sp>
      <p:cxnSp>
        <p:nvCxnSpPr>
          <p:cNvPr id="37" name="Straight Connector 36"/>
          <p:cNvCxnSpPr/>
          <p:nvPr userDrawn="1"/>
        </p:nvCxnSpPr>
        <p:spPr>
          <a:xfrm rot="5400000">
            <a:off x="622707" y="7809365"/>
            <a:ext cx="303213"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75234" y="150218"/>
            <a:ext cx="13715429" cy="615553"/>
          </a:xfrm>
        </p:spPr>
        <p:txBody>
          <a:bodyPr/>
          <a:lstStyle>
            <a:lvl1pPr>
              <a:defRPr sz="3600">
                <a:solidFill>
                  <a:schemeClr val="bg1"/>
                </a:solidFill>
              </a:defRPr>
            </a:lvl1pPr>
          </a:lstStyle>
          <a:p>
            <a:r>
              <a:rPr lang="en-US" dirty="0"/>
              <a:t>Click to edit Master title style</a:t>
            </a:r>
          </a:p>
        </p:txBody>
      </p:sp>
      <p:sp>
        <p:nvSpPr>
          <p:cNvPr id="9" name="Rectangle 3"/>
          <p:cNvSpPr/>
          <p:nvPr userDrawn="1"/>
        </p:nvSpPr>
        <p:spPr>
          <a:xfrm flipV="1">
            <a:off x="206" y="7464"/>
            <a:ext cx="13724706" cy="915988"/>
          </a:xfrm>
          <a:custGeom>
            <a:avLst/>
            <a:gdLst>
              <a:gd name="connsiteX0" fmla="*/ 0 w 13724706"/>
              <a:gd name="connsiteY0" fmla="*/ 0 h 915988"/>
              <a:gd name="connsiteX1" fmla="*/ 13724706 w 13724706"/>
              <a:gd name="connsiteY1" fmla="*/ 0 h 915988"/>
              <a:gd name="connsiteX2" fmla="*/ 13724706 w 13724706"/>
              <a:gd name="connsiteY2" fmla="*/ 915988 h 915988"/>
              <a:gd name="connsiteX3" fmla="*/ 0 w 13724706"/>
              <a:gd name="connsiteY3" fmla="*/ 915988 h 915988"/>
              <a:gd name="connsiteX4" fmla="*/ 0 w 13724706"/>
              <a:gd name="connsiteY4" fmla="*/ 0 h 915988"/>
              <a:gd name="connsiteX0" fmla="*/ 0 w 13724706"/>
              <a:gd name="connsiteY0" fmla="*/ 16328 h 932316"/>
              <a:gd name="connsiteX1" fmla="*/ 12630691 w 13724706"/>
              <a:gd name="connsiteY1" fmla="*/ 0 h 932316"/>
              <a:gd name="connsiteX2" fmla="*/ 13724706 w 13724706"/>
              <a:gd name="connsiteY2" fmla="*/ 932316 h 932316"/>
              <a:gd name="connsiteX3" fmla="*/ 0 w 13724706"/>
              <a:gd name="connsiteY3" fmla="*/ 932316 h 932316"/>
              <a:gd name="connsiteX4" fmla="*/ 0 w 13724706"/>
              <a:gd name="connsiteY4" fmla="*/ 16328 h 932316"/>
              <a:gd name="connsiteX0" fmla="*/ 0 w 13724706"/>
              <a:gd name="connsiteY0" fmla="*/ 0 h 915988"/>
              <a:gd name="connsiteX1" fmla="*/ 13240291 w 13724706"/>
              <a:gd name="connsiteY1" fmla="*/ 6070 h 915988"/>
              <a:gd name="connsiteX2" fmla="*/ 13724706 w 13724706"/>
              <a:gd name="connsiteY2" fmla="*/ 915988 h 915988"/>
              <a:gd name="connsiteX3" fmla="*/ 0 w 13724706"/>
              <a:gd name="connsiteY3" fmla="*/ 915988 h 915988"/>
              <a:gd name="connsiteX4" fmla="*/ 0 w 13724706"/>
              <a:gd name="connsiteY4" fmla="*/ 0 h 91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24706" h="915988">
                <a:moveTo>
                  <a:pt x="0" y="0"/>
                </a:moveTo>
                <a:lnTo>
                  <a:pt x="13240291" y="6070"/>
                </a:lnTo>
                <a:lnTo>
                  <a:pt x="13724706" y="915988"/>
                </a:lnTo>
                <a:lnTo>
                  <a:pt x="0" y="915988"/>
                </a:lnTo>
                <a:lnTo>
                  <a:pt x="0" y="0"/>
                </a:lnTo>
                <a:close/>
              </a:path>
            </a:pathLst>
          </a:cu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3"/>
          <p:cNvSpPr/>
          <p:nvPr userDrawn="1"/>
        </p:nvSpPr>
        <p:spPr>
          <a:xfrm flipH="1">
            <a:off x="13387131" y="7464"/>
            <a:ext cx="1233284" cy="915988"/>
          </a:xfrm>
          <a:custGeom>
            <a:avLst/>
            <a:gdLst>
              <a:gd name="connsiteX0" fmla="*/ 0 w 13724706"/>
              <a:gd name="connsiteY0" fmla="*/ 0 h 915988"/>
              <a:gd name="connsiteX1" fmla="*/ 13724706 w 13724706"/>
              <a:gd name="connsiteY1" fmla="*/ 0 h 915988"/>
              <a:gd name="connsiteX2" fmla="*/ 13724706 w 13724706"/>
              <a:gd name="connsiteY2" fmla="*/ 915988 h 915988"/>
              <a:gd name="connsiteX3" fmla="*/ 0 w 13724706"/>
              <a:gd name="connsiteY3" fmla="*/ 915988 h 915988"/>
              <a:gd name="connsiteX4" fmla="*/ 0 w 13724706"/>
              <a:gd name="connsiteY4" fmla="*/ 0 h 915988"/>
              <a:gd name="connsiteX0" fmla="*/ 0 w 13724706"/>
              <a:gd name="connsiteY0" fmla="*/ 16328 h 932316"/>
              <a:gd name="connsiteX1" fmla="*/ 12630691 w 13724706"/>
              <a:gd name="connsiteY1" fmla="*/ 0 h 932316"/>
              <a:gd name="connsiteX2" fmla="*/ 13724706 w 13724706"/>
              <a:gd name="connsiteY2" fmla="*/ 932316 h 932316"/>
              <a:gd name="connsiteX3" fmla="*/ 0 w 13724706"/>
              <a:gd name="connsiteY3" fmla="*/ 932316 h 932316"/>
              <a:gd name="connsiteX4" fmla="*/ 0 w 13724706"/>
              <a:gd name="connsiteY4" fmla="*/ 16328 h 932316"/>
              <a:gd name="connsiteX0" fmla="*/ 0 w 13724706"/>
              <a:gd name="connsiteY0" fmla="*/ 0 h 915988"/>
              <a:gd name="connsiteX1" fmla="*/ 13240291 w 13724706"/>
              <a:gd name="connsiteY1" fmla="*/ 6070 h 915988"/>
              <a:gd name="connsiteX2" fmla="*/ 13724706 w 13724706"/>
              <a:gd name="connsiteY2" fmla="*/ 915988 h 915988"/>
              <a:gd name="connsiteX3" fmla="*/ 0 w 13724706"/>
              <a:gd name="connsiteY3" fmla="*/ 915988 h 915988"/>
              <a:gd name="connsiteX4" fmla="*/ 0 w 13724706"/>
              <a:gd name="connsiteY4" fmla="*/ 0 h 915988"/>
              <a:gd name="connsiteX0" fmla="*/ 0 w 17523212"/>
              <a:gd name="connsiteY0" fmla="*/ 0 h 915988"/>
              <a:gd name="connsiteX1" fmla="*/ 13240291 w 17523212"/>
              <a:gd name="connsiteY1" fmla="*/ 6070 h 915988"/>
              <a:gd name="connsiteX2" fmla="*/ 17523212 w 17523212"/>
              <a:gd name="connsiteY2" fmla="*/ 915988 h 915988"/>
              <a:gd name="connsiteX3" fmla="*/ 0 w 17523212"/>
              <a:gd name="connsiteY3" fmla="*/ 915988 h 915988"/>
              <a:gd name="connsiteX4" fmla="*/ 0 w 17523212"/>
              <a:gd name="connsiteY4" fmla="*/ 0 h 915988"/>
              <a:gd name="connsiteX0" fmla="*/ 0 w 17523212"/>
              <a:gd name="connsiteY0" fmla="*/ 0 h 915988"/>
              <a:gd name="connsiteX1" fmla="*/ 11005874 w 17523212"/>
              <a:gd name="connsiteY1" fmla="*/ 6070 h 915988"/>
              <a:gd name="connsiteX2" fmla="*/ 17523212 w 17523212"/>
              <a:gd name="connsiteY2" fmla="*/ 915988 h 915988"/>
              <a:gd name="connsiteX3" fmla="*/ 0 w 17523212"/>
              <a:gd name="connsiteY3" fmla="*/ 915988 h 915988"/>
              <a:gd name="connsiteX4" fmla="*/ 0 w 17523212"/>
              <a:gd name="connsiteY4" fmla="*/ 0 h 915988"/>
              <a:gd name="connsiteX0" fmla="*/ 0 w 18081816"/>
              <a:gd name="connsiteY0" fmla="*/ 0 h 915988"/>
              <a:gd name="connsiteX1" fmla="*/ 11005874 w 18081816"/>
              <a:gd name="connsiteY1" fmla="*/ 6070 h 915988"/>
              <a:gd name="connsiteX2" fmla="*/ 18081816 w 18081816"/>
              <a:gd name="connsiteY2" fmla="*/ 915988 h 915988"/>
              <a:gd name="connsiteX3" fmla="*/ 0 w 18081816"/>
              <a:gd name="connsiteY3" fmla="*/ 915988 h 915988"/>
              <a:gd name="connsiteX4" fmla="*/ 0 w 18081816"/>
              <a:gd name="connsiteY4" fmla="*/ 0 h 91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1816" h="915988">
                <a:moveTo>
                  <a:pt x="0" y="0"/>
                </a:moveTo>
                <a:lnTo>
                  <a:pt x="11005874" y="6070"/>
                </a:lnTo>
                <a:lnTo>
                  <a:pt x="18081816" y="915988"/>
                </a:lnTo>
                <a:lnTo>
                  <a:pt x="0" y="915988"/>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userDrawn="1"/>
        </p:nvSpPr>
        <p:spPr>
          <a:xfrm rot="1670520">
            <a:off x="13391392" y="-170419"/>
            <a:ext cx="306465" cy="1291133"/>
          </a:xfrm>
          <a:prstGeom prst="upArrow">
            <a:avLst>
              <a:gd name="adj1" fmla="val 50000"/>
              <a:gd name="adj2" fmla="val 10674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7132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14631987" cy="8231188"/>
          </a:xfrm>
          <a:prstGeom prst="rect">
            <a:avLst/>
          </a:pr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ctrTitle"/>
          </p:nvPr>
        </p:nvSpPr>
        <p:spPr>
          <a:xfrm>
            <a:off x="3895158" y="1494270"/>
            <a:ext cx="6841672" cy="677108"/>
          </a:xfrm>
        </p:spPr>
        <p:txBody>
          <a:bodyPr wrap="square">
            <a:noAutofit/>
          </a:bodyPr>
          <a:lstStyle>
            <a:lvl1pPr algn="ctr">
              <a:defRPr sz="5400">
                <a:solidFill>
                  <a:schemeClr val="bg1"/>
                </a:solidFill>
              </a:defRPr>
            </a:lvl1pPr>
          </a:lstStyle>
          <a:p>
            <a:r>
              <a:rPr lang="en-US" dirty="0"/>
              <a:t>Click to edit Master title style</a:t>
            </a:r>
          </a:p>
        </p:txBody>
      </p:sp>
      <p:sp>
        <p:nvSpPr>
          <p:cNvPr id="9" name="Freeform 8"/>
          <p:cNvSpPr/>
          <p:nvPr/>
        </p:nvSpPr>
        <p:spPr>
          <a:xfrm flipH="1">
            <a:off x="1793925"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145041"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547242" y="7199462"/>
            <a:ext cx="568990" cy="103172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2574011" y="6822555"/>
            <a:ext cx="776852" cy="1408633"/>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350862"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5400000">
            <a:off x="3995069" y="7753925"/>
            <a:ext cx="481938" cy="472587"/>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flipH="1">
            <a:off x="4551014" y="7363336"/>
            <a:ext cx="753269" cy="86785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flipH="1">
            <a:off x="6630362"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5981479"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5383680" y="7199462"/>
            <a:ext cx="568990" cy="103172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7363751" y="6822555"/>
            <a:ext cx="776852" cy="1408633"/>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8187300"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rot="5400000">
            <a:off x="8831507" y="7753925"/>
            <a:ext cx="481938" cy="472587"/>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flipH="1">
            <a:off x="9387452"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flipH="1">
            <a:off x="11466800"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10817916"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10220117" y="7199462"/>
            <a:ext cx="568990" cy="103172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12246886" y="6822555"/>
            <a:ext cx="776852" cy="1408633"/>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722241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234" y="66817"/>
            <a:ext cx="13715429" cy="615553"/>
          </a:xfrm>
          <a:prstGeom prst="rect">
            <a:avLst/>
          </a:prstGeom>
        </p:spPr>
        <p:txBody>
          <a:bodyPr vert="horz" wrap="square" lIns="0" tIns="0" rIns="0" bIns="0" rtlCol="0" anchor="ctr">
            <a:noAutofit/>
          </a:bodyPr>
          <a:lstStyle/>
          <a:p>
            <a:r>
              <a:rPr lang="en-US" dirty="0"/>
              <a:t>Click to edit Master title style</a:t>
            </a:r>
          </a:p>
        </p:txBody>
      </p:sp>
      <p:sp>
        <p:nvSpPr>
          <p:cNvPr id="5" name="Footer Placeholder 4"/>
          <p:cNvSpPr>
            <a:spLocks noGrp="1"/>
          </p:cNvSpPr>
          <p:nvPr>
            <p:ph type="ftr" sz="quarter" idx="3"/>
          </p:nvPr>
        </p:nvSpPr>
        <p:spPr>
          <a:xfrm>
            <a:off x="4999263" y="7629092"/>
            <a:ext cx="4633463" cy="438235"/>
          </a:xfrm>
          <a:prstGeom prst="rect">
            <a:avLst/>
          </a:prstGeom>
        </p:spPr>
        <p:txBody>
          <a:bodyPr vert="horz" lIns="130640" tIns="65320" rIns="130640" bIns="65320" rtlCol="0" anchor="ctr"/>
          <a:lstStyle>
            <a:lvl1pPr algn="ctr">
              <a:defRPr sz="1700">
                <a:solidFill>
                  <a:schemeClr val="tx1"/>
                </a:solidFill>
              </a:defRPr>
            </a:lvl1pPr>
          </a:lstStyle>
          <a:p>
            <a:endParaRPr lang="en-US" dirty="0"/>
          </a:p>
        </p:txBody>
      </p:sp>
      <p:sp>
        <p:nvSpPr>
          <p:cNvPr id="6" name="Slide Number Placeholder 5"/>
          <p:cNvSpPr>
            <a:spLocks noGrp="1"/>
          </p:cNvSpPr>
          <p:nvPr>
            <p:ph type="sldNum" sz="quarter" idx="4"/>
          </p:nvPr>
        </p:nvSpPr>
        <p:spPr>
          <a:xfrm>
            <a:off x="13845862" y="7712399"/>
            <a:ext cx="250068" cy="246221"/>
          </a:xfrm>
          <a:prstGeom prst="rect">
            <a:avLst/>
          </a:prstGeom>
        </p:spPr>
        <p:txBody>
          <a:bodyPr vert="horz" wrap="none" lIns="0" tIns="0" rIns="0" bIns="0" rtlCol="0" anchor="ctr">
            <a:noAutofit/>
          </a:bodyPr>
          <a:lstStyle>
            <a:lvl1pPr algn="ctr">
              <a:defRPr sz="1600">
                <a:solidFill>
                  <a:schemeClr val="bg1"/>
                </a:solidFill>
                <a:latin typeface="+mj-lt"/>
              </a:defRPr>
            </a:lvl1pPr>
          </a:lstStyle>
          <a:p>
            <a:fld id="{8A327F09-5727-42F3-8CEF-8204D4C57556}" type="slidenum">
              <a:rPr lang="en-US" smtClean="0"/>
              <a:pPr/>
              <a:t>‹#›</a:t>
            </a:fld>
            <a:endParaRPr lang="en-US" dirty="0"/>
          </a:p>
        </p:txBody>
      </p:sp>
    </p:spTree>
    <p:extLst>
      <p:ext uri="{BB962C8B-B14F-4D97-AF65-F5344CB8AC3E}">
        <p14:creationId xmlns:p14="http://schemas.microsoft.com/office/powerpoint/2010/main" val="2024734831"/>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52" r:id="rId4"/>
  </p:sldLayoutIdLst>
  <p:transition spd="slow">
    <p:push dir="u"/>
  </p:transition>
  <p:hf hdr="0" ftr="0" dt="0"/>
  <p:txStyles>
    <p:titleStyle>
      <a:lvl1pPr algn="l" defTabSz="1306403" rtl="0" eaLnBrk="1" latinLnBrk="0" hangingPunct="1">
        <a:spcBef>
          <a:spcPct val="0"/>
        </a:spcBef>
        <a:buNone/>
        <a:defRPr sz="3600" kern="1200">
          <a:solidFill>
            <a:schemeClr val="tx1"/>
          </a:solidFill>
          <a:latin typeface="Segoe UI Light" panose="020B0502040204020203" pitchFamily="34" charset="0"/>
          <a:ea typeface="+mj-ea"/>
          <a:cs typeface="+mj-cs"/>
        </a:defRPr>
      </a:lvl1pPr>
    </p:titleStyle>
    <p:body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403" rtl="0" eaLnBrk="1" latinLnBrk="0" hangingPunct="1">
        <a:defRPr sz="2600" kern="1200">
          <a:solidFill>
            <a:schemeClr val="tx1"/>
          </a:solidFill>
          <a:latin typeface="+mn-lt"/>
          <a:ea typeface="+mn-ea"/>
          <a:cs typeface="+mn-cs"/>
        </a:defRPr>
      </a:lvl1pPr>
      <a:lvl2pPr marL="653202" algn="l" defTabSz="1306403" rtl="0" eaLnBrk="1" latinLnBrk="0" hangingPunct="1">
        <a:defRPr sz="2600" kern="1200">
          <a:solidFill>
            <a:schemeClr val="tx1"/>
          </a:solidFill>
          <a:latin typeface="+mn-lt"/>
          <a:ea typeface="+mn-ea"/>
          <a:cs typeface="+mn-cs"/>
        </a:defRPr>
      </a:lvl2pPr>
      <a:lvl3pPr marL="1306403" algn="l" defTabSz="1306403" rtl="0" eaLnBrk="1" latinLnBrk="0" hangingPunct="1">
        <a:defRPr sz="2600" kern="1200">
          <a:solidFill>
            <a:schemeClr val="tx1"/>
          </a:solidFill>
          <a:latin typeface="+mn-lt"/>
          <a:ea typeface="+mn-ea"/>
          <a:cs typeface="+mn-cs"/>
        </a:defRPr>
      </a:lvl3pPr>
      <a:lvl4pPr marL="1959605" algn="l" defTabSz="1306403" rtl="0" eaLnBrk="1" latinLnBrk="0" hangingPunct="1">
        <a:defRPr sz="2600" kern="1200">
          <a:solidFill>
            <a:schemeClr val="tx1"/>
          </a:solidFill>
          <a:latin typeface="+mn-lt"/>
          <a:ea typeface="+mn-ea"/>
          <a:cs typeface="+mn-cs"/>
        </a:defRPr>
      </a:lvl4pPr>
      <a:lvl5pPr marL="2612807" algn="l" defTabSz="1306403" rtl="0" eaLnBrk="1" latinLnBrk="0" hangingPunct="1">
        <a:defRPr sz="2600" kern="1200">
          <a:solidFill>
            <a:schemeClr val="tx1"/>
          </a:solidFill>
          <a:latin typeface="+mn-lt"/>
          <a:ea typeface="+mn-ea"/>
          <a:cs typeface="+mn-cs"/>
        </a:defRPr>
      </a:lvl5pPr>
      <a:lvl6pPr marL="3266008" algn="l" defTabSz="1306403" rtl="0" eaLnBrk="1" latinLnBrk="0" hangingPunct="1">
        <a:defRPr sz="2600" kern="1200">
          <a:solidFill>
            <a:schemeClr val="tx1"/>
          </a:solidFill>
          <a:latin typeface="+mn-lt"/>
          <a:ea typeface="+mn-ea"/>
          <a:cs typeface="+mn-cs"/>
        </a:defRPr>
      </a:lvl6pPr>
      <a:lvl7pPr marL="3919210" algn="l" defTabSz="1306403" rtl="0" eaLnBrk="1" latinLnBrk="0" hangingPunct="1">
        <a:defRPr sz="2600" kern="1200">
          <a:solidFill>
            <a:schemeClr val="tx1"/>
          </a:solidFill>
          <a:latin typeface="+mn-lt"/>
          <a:ea typeface="+mn-ea"/>
          <a:cs typeface="+mn-cs"/>
        </a:defRPr>
      </a:lvl7pPr>
      <a:lvl8pPr marL="4572411" algn="l" defTabSz="1306403" rtl="0" eaLnBrk="1" latinLnBrk="0" hangingPunct="1">
        <a:defRPr sz="2600" kern="1200">
          <a:solidFill>
            <a:schemeClr val="tx1"/>
          </a:solidFill>
          <a:latin typeface="+mn-lt"/>
          <a:ea typeface="+mn-ea"/>
          <a:cs typeface="+mn-cs"/>
        </a:defRPr>
      </a:lvl8pPr>
      <a:lvl9pPr marL="5225613" algn="l" defTabSz="1306403"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22.png"/><Relationship Id="rId4" Type="http://schemas.openxmlformats.org/officeDocument/2006/relationships/image" Target="../media/image12.wmf"/></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33.wmf"/></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451898" y="3035474"/>
            <a:ext cx="7725042" cy="1898174"/>
          </a:xfrm>
        </p:spPr>
        <p:txBody>
          <a:bodyPr/>
          <a:lstStyle/>
          <a:p>
            <a:r>
              <a:rPr lang="en-US" b="1" dirty="0" smtClean="0"/>
              <a:t>Confidence Interval &amp; Interval Estimation</a:t>
            </a:r>
            <a:endParaRPr lang="en-US" b="1" dirty="0"/>
          </a:p>
        </p:txBody>
      </p:sp>
      <p:sp>
        <p:nvSpPr>
          <p:cNvPr id="2" name="Slide Number Placeholder 1"/>
          <p:cNvSpPr>
            <a:spLocks noGrp="1"/>
          </p:cNvSpPr>
          <p:nvPr>
            <p:ph type="sldNum" sz="quarter" idx="12"/>
          </p:nvPr>
        </p:nvSpPr>
        <p:spPr/>
        <p:txBody>
          <a:bodyPr/>
          <a:lstStyle/>
          <a:p>
            <a:fld id="{8A327F09-5727-42F3-8CEF-8204D4C57556}" type="slidenum">
              <a:rPr lang="en-US" smtClean="0"/>
              <a:pPr/>
              <a:t>1</a:t>
            </a:fld>
            <a:endParaRPr lang="en-US" dirty="0"/>
          </a:p>
        </p:txBody>
      </p:sp>
    </p:spTree>
    <p:extLst>
      <p:ext uri="{BB962C8B-B14F-4D97-AF65-F5344CB8AC3E}">
        <p14:creationId xmlns:p14="http://schemas.microsoft.com/office/powerpoint/2010/main" val="168360684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10</a:t>
            </a:fld>
            <a:endParaRPr lang="en-US" dirty="0"/>
          </a:p>
        </p:txBody>
      </p:sp>
      <p:sp>
        <p:nvSpPr>
          <p:cNvPr id="3" name="Title 2"/>
          <p:cNvSpPr>
            <a:spLocks noGrp="1"/>
          </p:cNvSpPr>
          <p:nvPr>
            <p:ph type="title"/>
          </p:nvPr>
        </p:nvSpPr>
        <p:spPr/>
        <p:txBody>
          <a:bodyPr/>
          <a:lstStyle/>
          <a:p>
            <a:r>
              <a:rPr lang="en-US" dirty="0" smtClean="0"/>
              <a:t>Central Limit Theorem</a:t>
            </a: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1069" t="4375" r="16355" b="9791"/>
          <a:stretch/>
        </p:blipFill>
        <p:spPr>
          <a:xfrm rot="16140000">
            <a:off x="2982574" y="1130678"/>
            <a:ext cx="6626361" cy="6859654"/>
          </a:xfrm>
          <a:prstGeom prst="rect">
            <a:avLst/>
          </a:prstGeom>
        </p:spPr>
      </p:pic>
      <p:sp>
        <p:nvSpPr>
          <p:cNvPr id="5" name="TextBox 4"/>
          <p:cNvSpPr txBox="1"/>
          <p:nvPr/>
        </p:nvSpPr>
        <p:spPr>
          <a:xfrm>
            <a:off x="10030638" y="1329512"/>
            <a:ext cx="3500462" cy="3018583"/>
          </a:xfrm>
          <a:prstGeom prst="rect">
            <a:avLst/>
          </a:prstGeom>
          <a:noFill/>
        </p:spPr>
        <p:txBody>
          <a:bodyPr wrap="square" rtlCol="0">
            <a:spAutoFit/>
          </a:bodyPr>
          <a:lstStyle/>
          <a:p>
            <a:pPr>
              <a:lnSpc>
                <a:spcPct val="150000"/>
              </a:lnSpc>
            </a:pPr>
            <a:r>
              <a:rPr lang="en-US" b="1" dirty="0" smtClean="0"/>
              <a:t>For Central Limit Theorem, Normal distributed data shape is not considered</a:t>
            </a:r>
            <a:endParaRPr lang="en-US" b="1" dirty="0"/>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11</a:t>
            </a:fld>
            <a:endParaRPr lang="en-US" dirty="0"/>
          </a:p>
        </p:txBody>
      </p:sp>
      <p:sp>
        <p:nvSpPr>
          <p:cNvPr id="3" name="Title 2"/>
          <p:cNvSpPr>
            <a:spLocks noGrp="1"/>
          </p:cNvSpPr>
          <p:nvPr>
            <p:ph type="title"/>
          </p:nvPr>
        </p:nvSpPr>
        <p:spPr/>
        <p:txBody>
          <a:bodyPr/>
          <a:lstStyle/>
          <a:p>
            <a:r>
              <a:rPr lang="en-US" dirty="0" smtClean="0"/>
              <a:t>Sampling Distribution</a:t>
            </a:r>
            <a:endParaRPr lang="en-US" dirty="0"/>
          </a:p>
        </p:txBody>
      </p:sp>
      <p:pic>
        <p:nvPicPr>
          <p:cNvPr id="38914" name="Picture 2"/>
          <p:cNvPicPr>
            <a:picLocks noChangeAspect="1" noChangeArrowheads="1"/>
          </p:cNvPicPr>
          <p:nvPr/>
        </p:nvPicPr>
        <p:blipFill>
          <a:blip r:embed="rId2"/>
          <a:srcRect/>
          <a:stretch>
            <a:fillRect/>
          </a:stretch>
        </p:blipFill>
        <p:spPr bwMode="auto">
          <a:xfrm>
            <a:off x="8530440" y="1686701"/>
            <a:ext cx="5000660" cy="2952197"/>
          </a:xfrm>
          <a:prstGeom prst="rect">
            <a:avLst/>
          </a:prstGeom>
          <a:noFill/>
          <a:ln w="9525">
            <a:noFill/>
            <a:miter lim="800000"/>
            <a:headEnd/>
            <a:tailEnd/>
          </a:ln>
          <a:effectLst/>
        </p:spPr>
      </p:pic>
      <p:sp>
        <p:nvSpPr>
          <p:cNvPr id="32" name="TextBox 31"/>
          <p:cNvSpPr txBox="1">
            <a:spLocks noRot="1" noChangeAspect="1" noMove="1" noResize="1" noEditPoints="1" noAdjustHandles="1" noChangeArrowheads="1" noChangeShapeType="1" noTextEdit="1"/>
          </p:cNvSpPr>
          <p:nvPr/>
        </p:nvSpPr>
        <p:spPr>
          <a:xfrm>
            <a:off x="178592" y="1047808"/>
            <a:ext cx="8793957" cy="4693657"/>
          </a:xfrm>
          <a:prstGeom prst="rect">
            <a:avLst/>
          </a:prstGeom>
          <a:blipFill rotWithShape="0">
            <a:blip r:embed="rId3"/>
            <a:stretch>
              <a:fillRect l="-1040" t="-909" r="-1871"/>
            </a:stretch>
          </a:blipFill>
        </p:spPr>
        <p:txBody>
          <a:bodyPr/>
          <a:lstStyle/>
          <a:p>
            <a:r>
              <a:rPr lang="en-US">
                <a:noFill/>
              </a:rPr>
              <a:t> </a:t>
            </a:r>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12</a:t>
            </a:fld>
            <a:endParaRPr lang="en-US" dirty="0"/>
          </a:p>
        </p:txBody>
      </p:sp>
      <p:sp>
        <p:nvSpPr>
          <p:cNvPr id="3" name="Title 2"/>
          <p:cNvSpPr>
            <a:spLocks noGrp="1"/>
          </p:cNvSpPr>
          <p:nvPr>
            <p:ph type="title"/>
          </p:nvPr>
        </p:nvSpPr>
        <p:spPr/>
        <p:txBody>
          <a:bodyPr/>
          <a:lstStyle/>
          <a:p>
            <a:r>
              <a:rPr lang="en-US" b="1" dirty="0"/>
              <a:t>Point Estimation</a:t>
            </a:r>
          </a:p>
        </p:txBody>
      </p:sp>
      <p:sp>
        <p:nvSpPr>
          <p:cNvPr id="5" name="TextBox 4"/>
          <p:cNvSpPr txBox="1"/>
          <p:nvPr/>
        </p:nvSpPr>
        <p:spPr>
          <a:xfrm>
            <a:off x="672260" y="1258074"/>
            <a:ext cx="11930146" cy="2492990"/>
          </a:xfrm>
          <a:prstGeom prst="rect">
            <a:avLst/>
          </a:prstGeom>
          <a:noFill/>
        </p:spPr>
        <p:txBody>
          <a:bodyPr wrap="square" rtlCol="0">
            <a:spAutoFit/>
          </a:bodyPr>
          <a:lstStyle/>
          <a:p>
            <a:pPr>
              <a:lnSpc>
                <a:spcPct val="150000"/>
              </a:lnSpc>
              <a:buFont typeface="Arial" pitchFamily="34" charset="0"/>
              <a:buChar char="•"/>
            </a:pPr>
            <a:r>
              <a:rPr lang="en-US" dirty="0" smtClean="0"/>
              <a:t> A </a:t>
            </a:r>
            <a:r>
              <a:rPr lang="en-US" dirty="0"/>
              <a:t>point estimate of a population parameter is a single value of a statistic. </a:t>
            </a:r>
            <a:endParaRPr lang="en-US" dirty="0" smtClean="0"/>
          </a:p>
          <a:p>
            <a:pPr>
              <a:lnSpc>
                <a:spcPct val="150000"/>
              </a:lnSpc>
              <a:buFont typeface="Arial" pitchFamily="34" charset="0"/>
              <a:buChar char="•"/>
            </a:pPr>
            <a:r>
              <a:rPr lang="en-US" dirty="0" smtClean="0"/>
              <a:t> Example : </a:t>
            </a:r>
          </a:p>
          <a:p>
            <a:pPr lvl="1">
              <a:lnSpc>
                <a:spcPct val="150000"/>
              </a:lnSpc>
              <a:buFont typeface="Arial" pitchFamily="34" charset="0"/>
              <a:buChar char="•"/>
            </a:pPr>
            <a:r>
              <a:rPr lang="en-US" dirty="0" smtClean="0"/>
              <a:t> sample </a:t>
            </a:r>
            <a:r>
              <a:rPr lang="en-US" dirty="0"/>
              <a:t>mean x is a point estimate of the population mean μ. </a:t>
            </a:r>
            <a:endParaRPr lang="en-US" dirty="0" smtClean="0"/>
          </a:p>
          <a:p>
            <a:pPr lvl="1">
              <a:lnSpc>
                <a:spcPct val="150000"/>
              </a:lnSpc>
              <a:buFont typeface="Arial" pitchFamily="34" charset="0"/>
              <a:buChar char="•"/>
            </a:pPr>
            <a:r>
              <a:rPr lang="en-US" dirty="0" smtClean="0"/>
              <a:t> sample </a:t>
            </a:r>
            <a:r>
              <a:rPr lang="en-US" dirty="0"/>
              <a:t>proportion </a:t>
            </a:r>
            <a:r>
              <a:rPr lang="en-US" i="1" dirty="0"/>
              <a:t>p</a:t>
            </a:r>
            <a:r>
              <a:rPr lang="en-US" dirty="0"/>
              <a:t> is a point estimate of the population proportion </a:t>
            </a:r>
            <a:r>
              <a:rPr lang="en-US" i="1" dirty="0"/>
              <a:t>P</a:t>
            </a:r>
            <a:r>
              <a:rPr lang="en-US" dirty="0"/>
              <a:t>.</a:t>
            </a:r>
          </a:p>
        </p:txBody>
      </p:sp>
    </p:spTree>
    <p:extLst>
      <p:ext uri="{BB962C8B-B14F-4D97-AF65-F5344CB8AC3E}">
        <p14:creationId xmlns:p14="http://schemas.microsoft.com/office/powerpoint/2010/main" val="163359018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13</a:t>
            </a:fld>
            <a:endParaRPr lang="en-US" dirty="0"/>
          </a:p>
        </p:txBody>
      </p:sp>
      <p:sp>
        <p:nvSpPr>
          <p:cNvPr id="3" name="Title 2"/>
          <p:cNvSpPr>
            <a:spLocks noGrp="1"/>
          </p:cNvSpPr>
          <p:nvPr>
            <p:ph type="title"/>
          </p:nvPr>
        </p:nvSpPr>
        <p:spPr/>
        <p:txBody>
          <a:bodyPr/>
          <a:lstStyle/>
          <a:p>
            <a:r>
              <a:rPr lang="en-US" dirty="0" smtClean="0"/>
              <a:t>Point Estimation</a:t>
            </a:r>
            <a:endParaRPr lang="en-US" dirty="0"/>
          </a:p>
        </p:txBody>
      </p:sp>
      <p:sp>
        <p:nvSpPr>
          <p:cNvPr id="4" name="TextBox 3"/>
          <p:cNvSpPr txBox="1"/>
          <p:nvPr/>
        </p:nvSpPr>
        <p:spPr>
          <a:xfrm>
            <a:off x="815136" y="1329512"/>
            <a:ext cx="6286544" cy="6093976"/>
          </a:xfrm>
          <a:prstGeom prst="rect">
            <a:avLst/>
          </a:prstGeom>
          <a:noFill/>
        </p:spPr>
        <p:txBody>
          <a:bodyPr wrap="square" rtlCol="0">
            <a:spAutoFit/>
          </a:bodyPr>
          <a:lstStyle/>
          <a:p>
            <a:pPr>
              <a:lnSpc>
                <a:spcPct val="150000"/>
              </a:lnSpc>
              <a:buFont typeface="Arial" pitchFamily="34" charset="0"/>
              <a:buChar char="•"/>
            </a:pPr>
            <a:r>
              <a:rPr lang="en-US" b="1" dirty="0" smtClean="0"/>
              <a:t>Parameters</a:t>
            </a:r>
            <a:r>
              <a:rPr lang="en-US" dirty="0" smtClean="0"/>
              <a:t> are numbers that summarize data for an entire population.</a:t>
            </a:r>
          </a:p>
          <a:p>
            <a:pPr>
              <a:lnSpc>
                <a:spcPct val="150000"/>
              </a:lnSpc>
              <a:buFont typeface="Arial" pitchFamily="34" charset="0"/>
              <a:buChar char="•"/>
            </a:pPr>
            <a:r>
              <a:rPr lang="en-US" dirty="0" smtClean="0"/>
              <a:t>This means the parameter tells us something about the whole population.</a:t>
            </a:r>
          </a:p>
          <a:p>
            <a:pPr>
              <a:lnSpc>
                <a:spcPct val="150000"/>
              </a:lnSpc>
              <a:buFont typeface="Arial" pitchFamily="34" charset="0"/>
              <a:buChar char="•"/>
            </a:pPr>
            <a:r>
              <a:rPr lang="en-US" dirty="0" smtClean="0"/>
              <a:t> It is any numerical quantity that characterizes a given population </a:t>
            </a:r>
          </a:p>
          <a:p>
            <a:pPr>
              <a:lnSpc>
                <a:spcPct val="150000"/>
              </a:lnSpc>
            </a:pPr>
            <a:endParaRPr lang="en-US" dirty="0" smtClean="0"/>
          </a:p>
          <a:p>
            <a:pPr>
              <a:lnSpc>
                <a:spcPct val="150000"/>
              </a:lnSpc>
            </a:pPr>
            <a:r>
              <a:rPr lang="en-US" b="1" dirty="0" smtClean="0"/>
              <a:t>Statistics</a:t>
            </a:r>
            <a:r>
              <a:rPr lang="en-US" dirty="0" smtClean="0"/>
              <a:t> are numbers that summarize data from a sample, i.e. some subset of the entire population.</a:t>
            </a:r>
            <a:endParaRPr lang="en-US" dirty="0"/>
          </a:p>
        </p:txBody>
      </p:sp>
      <p:pic>
        <p:nvPicPr>
          <p:cNvPr id="62466" name="Picture 2"/>
          <p:cNvPicPr>
            <a:picLocks noChangeAspect="1" noChangeArrowheads="1"/>
          </p:cNvPicPr>
          <p:nvPr/>
        </p:nvPicPr>
        <p:blipFill>
          <a:blip r:embed="rId2"/>
          <a:srcRect/>
          <a:stretch>
            <a:fillRect/>
          </a:stretch>
        </p:blipFill>
        <p:spPr bwMode="auto">
          <a:xfrm>
            <a:off x="6836629" y="1972454"/>
            <a:ext cx="7337413" cy="4071966"/>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14</a:t>
            </a:fld>
            <a:endParaRPr lang="en-US" dirty="0"/>
          </a:p>
        </p:txBody>
      </p:sp>
      <p:sp>
        <p:nvSpPr>
          <p:cNvPr id="3" name="Title 2"/>
          <p:cNvSpPr>
            <a:spLocks noGrp="1"/>
          </p:cNvSpPr>
          <p:nvPr>
            <p:ph type="title"/>
          </p:nvPr>
        </p:nvSpPr>
        <p:spPr/>
        <p:txBody>
          <a:bodyPr/>
          <a:lstStyle/>
          <a:p>
            <a:r>
              <a:rPr lang="en-US" dirty="0" smtClean="0"/>
              <a:t>Interval Estimate</a:t>
            </a:r>
            <a:endParaRPr lang="en-US" dirty="0"/>
          </a:p>
        </p:txBody>
      </p:sp>
      <p:sp>
        <p:nvSpPr>
          <p:cNvPr id="4" name="TextBox 3"/>
          <p:cNvSpPr txBox="1"/>
          <p:nvPr/>
        </p:nvSpPr>
        <p:spPr>
          <a:xfrm>
            <a:off x="619250" y="1307282"/>
            <a:ext cx="11017224" cy="3293209"/>
          </a:xfrm>
          <a:prstGeom prst="rect">
            <a:avLst/>
          </a:prstGeom>
          <a:noFill/>
        </p:spPr>
        <p:txBody>
          <a:bodyPr wrap="square" rtlCol="0">
            <a:spAutoFit/>
          </a:bodyPr>
          <a:lstStyle/>
          <a:p>
            <a:pPr marL="457200" indent="-457200">
              <a:lnSpc>
                <a:spcPct val="200000"/>
              </a:lnSpc>
              <a:buFont typeface="Arial" pitchFamily="34" charset="0"/>
              <a:buChar char="•"/>
            </a:pPr>
            <a:r>
              <a:rPr lang="en-US" dirty="0"/>
              <a:t>An </a:t>
            </a:r>
            <a:r>
              <a:rPr lang="en-US" b="1" dirty="0"/>
              <a:t>interval estimate </a:t>
            </a:r>
            <a:r>
              <a:rPr lang="en-US" dirty="0"/>
              <a:t>is defined by two </a:t>
            </a:r>
            <a:r>
              <a:rPr lang="en-US" dirty="0" smtClean="0"/>
              <a:t>numbers</a:t>
            </a:r>
          </a:p>
          <a:p>
            <a:pPr marL="457200" indent="-457200">
              <a:lnSpc>
                <a:spcPct val="200000"/>
              </a:lnSpc>
              <a:buFont typeface="Arial" pitchFamily="34" charset="0"/>
              <a:buChar char="•"/>
            </a:pPr>
            <a:r>
              <a:rPr lang="en-US" dirty="0" smtClean="0"/>
              <a:t>Interval </a:t>
            </a:r>
            <a:r>
              <a:rPr lang="en-US" dirty="0"/>
              <a:t>between which a population parameter is said to lie. </a:t>
            </a:r>
            <a:endParaRPr lang="en-US" dirty="0" smtClean="0"/>
          </a:p>
          <a:p>
            <a:pPr marL="457200" indent="-457200">
              <a:lnSpc>
                <a:spcPct val="200000"/>
              </a:lnSpc>
              <a:buFont typeface="Arial" pitchFamily="34" charset="0"/>
              <a:buChar char="•"/>
            </a:pPr>
            <a:r>
              <a:rPr lang="en-US" dirty="0" smtClean="0"/>
              <a:t>Example</a:t>
            </a:r>
            <a:r>
              <a:rPr lang="en-US" dirty="0"/>
              <a:t>, </a:t>
            </a:r>
            <a:r>
              <a:rPr lang="en-US" i="1" dirty="0"/>
              <a:t>a</a:t>
            </a:r>
            <a:r>
              <a:rPr lang="en-US" dirty="0"/>
              <a:t> &lt; x &lt; </a:t>
            </a:r>
            <a:r>
              <a:rPr lang="en-US" i="1" dirty="0"/>
              <a:t>b</a:t>
            </a:r>
            <a:r>
              <a:rPr lang="en-US" dirty="0"/>
              <a:t> is an interval estimate of the population mean μ</a:t>
            </a:r>
            <a:r>
              <a:rPr lang="en-US" dirty="0" smtClean="0"/>
              <a:t>.</a:t>
            </a:r>
          </a:p>
          <a:p>
            <a:pPr marL="457200" indent="-457200">
              <a:lnSpc>
                <a:spcPct val="200000"/>
              </a:lnSpc>
              <a:buFont typeface="Arial" pitchFamily="34" charset="0"/>
              <a:buChar char="•"/>
            </a:pPr>
            <a:r>
              <a:rPr lang="en-US" dirty="0" smtClean="0"/>
              <a:t> </a:t>
            </a:r>
            <a:r>
              <a:rPr lang="en-US" dirty="0"/>
              <a:t>It indicates that the population mean is greater than </a:t>
            </a:r>
            <a:r>
              <a:rPr lang="en-US" i="1" dirty="0"/>
              <a:t>a</a:t>
            </a:r>
            <a:r>
              <a:rPr lang="en-US" dirty="0"/>
              <a:t> but less than </a:t>
            </a:r>
            <a:r>
              <a:rPr lang="en-US" i="1" dirty="0"/>
              <a:t>b</a:t>
            </a:r>
            <a:r>
              <a:rPr lang="en-US" dirty="0"/>
              <a:t>.</a:t>
            </a:r>
          </a:p>
        </p:txBody>
      </p:sp>
    </p:spTree>
    <p:extLst>
      <p:ext uri="{BB962C8B-B14F-4D97-AF65-F5344CB8AC3E}">
        <p14:creationId xmlns:p14="http://schemas.microsoft.com/office/powerpoint/2010/main" val="308887178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15</a:t>
            </a:fld>
            <a:endParaRPr lang="en-US" dirty="0"/>
          </a:p>
        </p:txBody>
      </p:sp>
      <p:sp>
        <p:nvSpPr>
          <p:cNvPr id="3" name="Title 2"/>
          <p:cNvSpPr>
            <a:spLocks noGrp="1"/>
          </p:cNvSpPr>
          <p:nvPr>
            <p:ph type="title"/>
          </p:nvPr>
        </p:nvSpPr>
        <p:spPr/>
        <p:txBody>
          <a:bodyPr/>
          <a:lstStyle/>
          <a:p>
            <a:r>
              <a:rPr lang="en-US" dirty="0" smtClean="0"/>
              <a:t>Confidence Interval</a:t>
            </a:r>
            <a:endParaRPr lang="en-US" dirty="0"/>
          </a:p>
        </p:txBody>
      </p:sp>
      <p:sp>
        <p:nvSpPr>
          <p:cNvPr id="4" name="TextBox 3"/>
          <p:cNvSpPr txBox="1"/>
          <p:nvPr/>
        </p:nvSpPr>
        <p:spPr>
          <a:xfrm>
            <a:off x="475234" y="1379290"/>
            <a:ext cx="13465496" cy="3693319"/>
          </a:xfrm>
          <a:prstGeom prst="rect">
            <a:avLst/>
          </a:prstGeom>
          <a:noFill/>
        </p:spPr>
        <p:txBody>
          <a:bodyPr wrap="square" rtlCol="0">
            <a:spAutoFit/>
          </a:bodyPr>
          <a:lstStyle/>
          <a:p>
            <a:pPr>
              <a:lnSpc>
                <a:spcPct val="150000"/>
              </a:lnSpc>
            </a:pPr>
            <a:r>
              <a:rPr lang="en-US" dirty="0"/>
              <a:t>Statisticians use a </a:t>
            </a:r>
            <a:r>
              <a:rPr lang="en-US" b="1" dirty="0"/>
              <a:t>confidence interval</a:t>
            </a:r>
            <a:r>
              <a:rPr lang="en-US" dirty="0"/>
              <a:t> to express the precision and uncertainty associated with a particular </a:t>
            </a:r>
            <a:r>
              <a:rPr lang="en-US" dirty="0" smtClean="0"/>
              <a:t>sampling method .A </a:t>
            </a:r>
            <a:r>
              <a:rPr lang="en-US" dirty="0"/>
              <a:t>confidence interval consists of three parts.</a:t>
            </a:r>
          </a:p>
          <a:p>
            <a:pPr marL="1110402" lvl="1" indent="-457200">
              <a:lnSpc>
                <a:spcPct val="150000"/>
              </a:lnSpc>
              <a:buFont typeface="Arial" pitchFamily="34" charset="0"/>
              <a:buChar char="•"/>
            </a:pPr>
            <a:r>
              <a:rPr lang="en-US" dirty="0"/>
              <a:t>A confidence level.</a:t>
            </a:r>
          </a:p>
          <a:p>
            <a:pPr marL="1110402" lvl="1" indent="-457200">
              <a:lnSpc>
                <a:spcPct val="150000"/>
              </a:lnSpc>
              <a:buFont typeface="Arial" pitchFamily="34" charset="0"/>
              <a:buChar char="•"/>
            </a:pPr>
            <a:r>
              <a:rPr lang="en-US" dirty="0"/>
              <a:t>A statistic.</a:t>
            </a:r>
          </a:p>
          <a:p>
            <a:pPr marL="1110402" lvl="1" indent="-457200">
              <a:lnSpc>
                <a:spcPct val="150000"/>
              </a:lnSpc>
              <a:buFont typeface="Arial" pitchFamily="34" charset="0"/>
              <a:buChar char="•"/>
            </a:pPr>
            <a:r>
              <a:rPr lang="en-US" dirty="0"/>
              <a:t>A margin of error.</a:t>
            </a:r>
          </a:p>
          <a:p>
            <a:pPr>
              <a:lnSpc>
                <a:spcPct val="150000"/>
              </a:lnSpc>
            </a:pP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733370082"/>
              </p:ext>
            </p:extLst>
          </p:nvPr>
        </p:nvGraphicFramePr>
        <p:xfrm>
          <a:off x="6523906" y="3107482"/>
          <a:ext cx="4085332" cy="2282981"/>
        </p:xfrm>
        <a:graphic>
          <a:graphicData uri="http://schemas.openxmlformats.org/presentationml/2006/ole">
            <mc:AlternateContent xmlns:mc="http://schemas.openxmlformats.org/markup-compatibility/2006">
              <mc:Choice xmlns:v="urn:schemas-microsoft-com:vml" Requires="v">
                <p:oleObj spid="_x0000_s8204" name="Equation" r:id="rId3" imgW="749300" imgH="419100" progId="Equation.3">
                  <p:embed/>
                </p:oleObj>
              </mc:Choice>
              <mc:Fallback>
                <p:oleObj name="Equation" r:id="rId3" imgW="7493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906" y="3107482"/>
                        <a:ext cx="4085332" cy="228298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9299005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16</a:t>
            </a:fld>
            <a:endParaRPr lang="en-US" dirty="0"/>
          </a:p>
        </p:txBody>
      </p:sp>
      <p:sp>
        <p:nvSpPr>
          <p:cNvPr id="3" name="Title 2"/>
          <p:cNvSpPr>
            <a:spLocks noGrp="1"/>
          </p:cNvSpPr>
          <p:nvPr>
            <p:ph type="title"/>
          </p:nvPr>
        </p:nvSpPr>
        <p:spPr/>
        <p:txBody>
          <a:bodyPr/>
          <a:lstStyle/>
          <a:p>
            <a:r>
              <a:rPr lang="en-US" dirty="0" smtClean="0"/>
              <a:t>Calculate Confidence Coefficient for a given CI</a:t>
            </a:r>
            <a:endParaRPr lang="en-US" dirty="0"/>
          </a:p>
        </p:txBody>
      </p:sp>
      <p:sp>
        <p:nvSpPr>
          <p:cNvPr id="7" name="TextBox 6"/>
          <p:cNvSpPr txBox="1"/>
          <p:nvPr/>
        </p:nvSpPr>
        <p:spPr>
          <a:xfrm>
            <a:off x="886574" y="4329908"/>
            <a:ext cx="6143668" cy="3693319"/>
          </a:xfrm>
          <a:prstGeom prst="rect">
            <a:avLst/>
          </a:prstGeom>
          <a:noFill/>
        </p:spPr>
        <p:txBody>
          <a:bodyPr wrap="square" rtlCol="0">
            <a:spAutoFit/>
          </a:bodyPr>
          <a:lstStyle/>
          <a:p>
            <a:r>
              <a:rPr lang="en-US" dirty="0" smtClean="0"/>
              <a:t>(1-</a:t>
            </a:r>
            <a:r>
              <a:rPr lang="el-GR" dirty="0" smtClean="0"/>
              <a:t> α</a:t>
            </a:r>
            <a:r>
              <a:rPr lang="en-US" dirty="0" smtClean="0"/>
              <a:t>) 100% = 95%</a:t>
            </a:r>
          </a:p>
          <a:p>
            <a:r>
              <a:rPr lang="en-US" dirty="0" smtClean="0"/>
              <a:t>100%-100</a:t>
            </a:r>
            <a:r>
              <a:rPr lang="el-GR" baseline="30000" dirty="0" smtClean="0"/>
              <a:t>α</a:t>
            </a:r>
            <a:r>
              <a:rPr lang="en-US" dirty="0" smtClean="0"/>
              <a:t> % = 95%</a:t>
            </a:r>
          </a:p>
          <a:p>
            <a:r>
              <a:rPr lang="en-US" dirty="0" smtClean="0"/>
              <a:t>-100</a:t>
            </a:r>
            <a:r>
              <a:rPr lang="el-GR" dirty="0" smtClean="0"/>
              <a:t> α</a:t>
            </a:r>
            <a:r>
              <a:rPr lang="en-US" dirty="0" smtClean="0"/>
              <a:t> % =-5%</a:t>
            </a:r>
          </a:p>
          <a:p>
            <a:r>
              <a:rPr lang="el-GR" dirty="0" smtClean="0"/>
              <a:t>α</a:t>
            </a:r>
            <a:r>
              <a:rPr lang="en-US" dirty="0" smtClean="0"/>
              <a:t> = 5/100  = .05</a:t>
            </a:r>
          </a:p>
          <a:p>
            <a:r>
              <a:rPr lang="el-GR" dirty="0" smtClean="0"/>
              <a:t>α</a:t>
            </a:r>
            <a:r>
              <a:rPr lang="en-US" dirty="0" smtClean="0"/>
              <a:t> = 0.05</a:t>
            </a:r>
          </a:p>
          <a:p>
            <a:r>
              <a:rPr lang="en-US" dirty="0" smtClean="0"/>
              <a:t>Area to the left of the required z value = 1- 0.025 =</a:t>
            </a:r>
            <a:r>
              <a:rPr lang="en-US" b="1" dirty="0" smtClean="0"/>
              <a:t>0.975  ; </a:t>
            </a:r>
          </a:p>
          <a:p>
            <a:r>
              <a:rPr lang="en-US" b="1" dirty="0" smtClean="0">
                <a:solidFill>
                  <a:schemeClr val="tx1">
                    <a:lumMod val="65000"/>
                    <a:lumOff val="35000"/>
                  </a:schemeClr>
                </a:solidFill>
              </a:rPr>
              <a:t>Z </a:t>
            </a:r>
            <a:r>
              <a:rPr lang="el-GR" b="1" dirty="0" smtClean="0">
                <a:solidFill>
                  <a:schemeClr val="tx1">
                    <a:lumMod val="65000"/>
                    <a:lumOff val="35000"/>
                  </a:schemeClr>
                </a:solidFill>
              </a:rPr>
              <a:t>α</a:t>
            </a:r>
            <a:r>
              <a:rPr lang="en-US" b="1" dirty="0" smtClean="0">
                <a:solidFill>
                  <a:schemeClr val="tx1">
                    <a:lumMod val="65000"/>
                    <a:lumOff val="35000"/>
                  </a:schemeClr>
                </a:solidFill>
              </a:rPr>
              <a:t> /2 (critical value)  = 1.96</a:t>
            </a:r>
          </a:p>
          <a:p>
            <a:endParaRPr lang="en-US" b="1" dirty="0"/>
          </a:p>
        </p:txBody>
      </p:sp>
      <p:sp>
        <p:nvSpPr>
          <p:cNvPr id="8" name="TextBox 7"/>
          <p:cNvSpPr txBox="1"/>
          <p:nvPr/>
        </p:nvSpPr>
        <p:spPr>
          <a:xfrm>
            <a:off x="743698" y="1329512"/>
            <a:ext cx="10858576" cy="492443"/>
          </a:xfrm>
          <a:prstGeom prst="rect">
            <a:avLst/>
          </a:prstGeom>
          <a:noFill/>
        </p:spPr>
        <p:txBody>
          <a:bodyPr wrap="square" rtlCol="0">
            <a:spAutoFit/>
          </a:bodyPr>
          <a:lstStyle/>
          <a:p>
            <a:r>
              <a:rPr lang="en-US" dirty="0" smtClean="0"/>
              <a:t>What is the approximate  z value for a 95% confidence Interval ? </a:t>
            </a:r>
            <a:endParaRPr lang="en-US" dirty="0"/>
          </a:p>
        </p:txBody>
      </p:sp>
      <p:pic>
        <p:nvPicPr>
          <p:cNvPr id="61443" name="Picture 3"/>
          <p:cNvPicPr>
            <a:picLocks noChangeAspect="1" noChangeArrowheads="1"/>
          </p:cNvPicPr>
          <p:nvPr/>
        </p:nvPicPr>
        <p:blipFill>
          <a:blip r:embed="rId2"/>
          <a:srcRect/>
          <a:stretch>
            <a:fillRect/>
          </a:stretch>
        </p:blipFill>
        <p:spPr bwMode="auto">
          <a:xfrm>
            <a:off x="815136" y="2043892"/>
            <a:ext cx="4191000" cy="1962150"/>
          </a:xfrm>
          <a:prstGeom prst="rect">
            <a:avLst/>
          </a:prstGeom>
          <a:noFill/>
          <a:ln w="9525">
            <a:noFill/>
            <a:miter lim="800000"/>
            <a:headEnd/>
            <a:tailEnd/>
          </a:ln>
          <a:effectLst/>
        </p:spPr>
      </p:pic>
      <p:pic>
        <p:nvPicPr>
          <p:cNvPr id="61444" name="Picture 4"/>
          <p:cNvPicPr>
            <a:picLocks noChangeAspect="1" noChangeArrowheads="1"/>
          </p:cNvPicPr>
          <p:nvPr/>
        </p:nvPicPr>
        <p:blipFill>
          <a:blip r:embed="rId3"/>
          <a:srcRect/>
          <a:stretch>
            <a:fillRect/>
          </a:stretch>
        </p:blipFill>
        <p:spPr bwMode="auto">
          <a:xfrm>
            <a:off x="6387299" y="2043892"/>
            <a:ext cx="4512427" cy="1857388"/>
          </a:xfrm>
          <a:prstGeom prst="rect">
            <a:avLst/>
          </a:prstGeom>
          <a:noFill/>
          <a:ln w="9525">
            <a:noFill/>
            <a:miter lim="800000"/>
            <a:headEnd/>
            <a:tailEnd/>
          </a:ln>
          <a:effectLst/>
        </p:spPr>
      </p:pic>
      <p:pic>
        <p:nvPicPr>
          <p:cNvPr id="61445" name="Picture 5"/>
          <p:cNvPicPr>
            <a:picLocks noChangeAspect="1" noChangeArrowheads="1"/>
          </p:cNvPicPr>
          <p:nvPr/>
        </p:nvPicPr>
        <p:blipFill>
          <a:blip r:embed="rId4"/>
          <a:srcRect/>
          <a:stretch>
            <a:fillRect/>
          </a:stretch>
        </p:blipFill>
        <p:spPr bwMode="auto">
          <a:xfrm>
            <a:off x="7673184" y="4187032"/>
            <a:ext cx="5115418" cy="2926732"/>
          </a:xfrm>
          <a:prstGeom prst="rect">
            <a:avLst/>
          </a:prstGeom>
          <a:noFill/>
          <a:ln w="9525">
            <a:noFill/>
            <a:miter lim="800000"/>
            <a:headEnd/>
            <a:tailEnd/>
          </a:ln>
          <a:effectLst/>
        </p:spPr>
      </p:pic>
    </p:spTree>
    <p:extLst>
      <p:ext uri="{BB962C8B-B14F-4D97-AF65-F5344CB8AC3E}">
        <p14:creationId xmlns:p14="http://schemas.microsoft.com/office/powerpoint/2010/main" val="61043433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17</a:t>
            </a:fld>
            <a:endParaRPr lang="en-US" dirty="0"/>
          </a:p>
        </p:txBody>
      </p:sp>
      <p:sp>
        <p:nvSpPr>
          <p:cNvPr id="3" name="Title 2"/>
          <p:cNvSpPr>
            <a:spLocks noGrp="1"/>
          </p:cNvSpPr>
          <p:nvPr>
            <p:ph type="title"/>
          </p:nvPr>
        </p:nvSpPr>
        <p:spPr/>
        <p:txBody>
          <a:bodyPr/>
          <a:lstStyle/>
          <a:p>
            <a:r>
              <a:rPr lang="en-US" dirty="0"/>
              <a:t>Calculate Confidence Coefficient for a given CI</a:t>
            </a:r>
            <a:endParaRPr lang="en-US" b="1" dirty="0"/>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475233" y="1221878"/>
                <a:ext cx="13715429" cy="6278092"/>
              </a:xfrm>
              <a:prstGeom prst="rect">
                <a:avLst/>
              </a:prstGeom>
            </p:spPr>
            <p:txBody>
              <a:bodyPr>
                <a:normAutofit/>
              </a:bodyPr>
              <a:lst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a:lnSpc>
                    <a:spcPct val="120000"/>
                  </a:lnSpc>
                  <a:spcBef>
                    <a:spcPts val="1200"/>
                  </a:spcBef>
                </a:pPr>
                <a:r>
                  <a:rPr lang="en-IN" sz="2400" dirty="0" smtClean="0">
                    <a:latin typeface="+mj-lt"/>
                  </a:rPr>
                  <a:t>Confidence </a:t>
                </a:r>
                <a:r>
                  <a:rPr lang="en-IN" sz="2400" dirty="0">
                    <a:latin typeface="+mj-lt"/>
                  </a:rPr>
                  <a:t>level is expressed in % terms and confidence coefficient is expressed as a fraction. </a:t>
                </a:r>
                <a:r>
                  <a:rPr lang="en-US" sz="2400"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a:t>
                </a:r>
                <a:r>
                  <a:rPr lang="en-IN" sz="2400" dirty="0">
                    <a:latin typeface="+mj-lt"/>
                  </a:rPr>
                  <a:t>is called level of significance</a:t>
                </a:r>
                <a:r>
                  <a:rPr lang="en-IN" sz="2400" dirty="0" smtClean="0">
                    <a:latin typeface="+mj-lt"/>
                  </a:rPr>
                  <a:t>.</a:t>
                </a:r>
              </a:p>
              <a:p>
                <a:pPr lvl="1">
                  <a:spcBef>
                    <a:spcPts val="1200"/>
                  </a:spcBef>
                  <a:spcAft>
                    <a:spcPts val="1200"/>
                  </a:spcAft>
                </a:pPr>
                <a:r>
                  <a:rPr lang="en-US" sz="2400" dirty="0">
                    <a:latin typeface="+mj-lt"/>
                    <a:sym typeface="Symbol" panose="05050102010706020507" pitchFamily="18" charset="2"/>
                  </a:rPr>
                  <a:t>To construct a 95% confidence interval </a:t>
                </a:r>
              </a:p>
              <a:p>
                <a:pPr lvl="1">
                  <a:spcBef>
                    <a:spcPts val="1200"/>
                  </a:spcBef>
                  <a:spcAft>
                    <a:spcPts val="1200"/>
                  </a:spcAft>
                </a:pPr>
                <a:r>
                  <a:rPr lang="en-US" sz="2400" dirty="0">
                    <a:latin typeface="+mj-lt"/>
                    <a:sym typeface="Symbol" panose="05050102010706020507" pitchFamily="18" charset="2"/>
                  </a:rPr>
                  <a:t>C. </a:t>
                </a:r>
                <a:r>
                  <a:rPr lang="en-US" sz="2400" dirty="0" err="1">
                    <a:latin typeface="+mj-lt"/>
                    <a:sym typeface="Symbol" panose="05050102010706020507" pitchFamily="18" charset="2"/>
                  </a:rPr>
                  <a:t>Coeff</a:t>
                </a:r>
                <a:r>
                  <a:rPr lang="en-US" sz="2400"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 (1- ) = 0.95;  = 0.05; /2 = 0.25</a:t>
                </a:r>
              </a:p>
              <a:p>
                <a:pPr lvl="3">
                  <a:spcBef>
                    <a:spcPts val="1200"/>
                  </a:spcBef>
                  <a:spcAft>
                    <a:spcPts val="1200"/>
                  </a:spcAft>
                </a:pPr>
                <a:r>
                  <a:rPr lang="en-US" sz="2400"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CI = </a:t>
                </a:r>
                <a14:m>
                  <m:oMath xmlns:m="http://schemas.openxmlformats.org/officeDocument/2006/math">
                    <m:acc>
                      <m:accPr>
                        <m:chr m:val="̅"/>
                        <m:ctrlPr>
                          <a:rPr lang="en-US" sz="2400" i="1">
                            <a:latin typeface="Cambria Math"/>
                            <a:ea typeface="Cambria Math" panose="02040503050406030204" pitchFamily="18" charset="0"/>
                            <a:cs typeface="Arial" panose="020B0604020202020204" pitchFamily="34" charset="0"/>
                            <a:sym typeface="Symbol" panose="05050102010706020507" pitchFamily="18" charset="2"/>
                          </a:rPr>
                        </m:ctrlPr>
                      </m:accPr>
                      <m:e>
                        <m:r>
                          <a:rPr lang="en-US" sz="2400"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𝑥</m:t>
                        </m:r>
                      </m:e>
                    </m:acc>
                    <m:r>
                      <a:rPr lang="en-US" sz="2400"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 ± </m:t>
                    </m:r>
                    <m:sSub>
                      <m:sSubPr>
                        <m:ctrlPr>
                          <a:rPr lang="en-US" sz="2400" i="1">
                            <a:latin typeface="Cambria Math"/>
                            <a:ea typeface="Cambria Math" panose="02040503050406030204" pitchFamily="18" charset="0"/>
                            <a:cs typeface="Arial" panose="020B0604020202020204" pitchFamily="34" charset="0"/>
                            <a:sym typeface="Symbol" panose="05050102010706020507" pitchFamily="18" charset="2"/>
                          </a:rPr>
                        </m:ctrlPr>
                      </m:sSubPr>
                      <m:e>
                        <m:r>
                          <a:rPr lang="en-US" sz="2400"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𝑍</m:t>
                        </m:r>
                      </m:e>
                      <m:sub>
                        <m:f>
                          <m:fPr>
                            <m:ctrlPr>
                              <a:rPr lang="en-US" sz="2400" i="1">
                                <a:latin typeface="Cambria Math"/>
                                <a:ea typeface="Cambria Math" panose="02040503050406030204" pitchFamily="18" charset="0"/>
                                <a:cs typeface="Arial" panose="020B0604020202020204" pitchFamily="34" charset="0"/>
                                <a:sym typeface="Symbol" panose="05050102010706020507" pitchFamily="18" charset="2"/>
                              </a:rPr>
                            </m:ctrlPr>
                          </m:fPr>
                          <m:num>
                            <m:r>
                              <a:rPr lang="en-US" sz="2400"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𝛼</m:t>
                            </m:r>
                          </m:num>
                          <m:den>
                            <m:r>
                              <a:rPr lang="en-US" sz="2400"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2</m:t>
                            </m:r>
                          </m:den>
                        </m:f>
                      </m:sub>
                    </m:sSub>
                    <m:f>
                      <m:fPr>
                        <m:ctrlPr>
                          <a:rPr lang="en-US" sz="2400" i="1">
                            <a:latin typeface="Cambria Math"/>
                            <a:ea typeface="Cambria Math" panose="02040503050406030204" pitchFamily="18" charset="0"/>
                            <a:cs typeface="Arial" panose="020B0604020202020204" pitchFamily="34" charset="0"/>
                            <a:sym typeface="Symbol" panose="05050102010706020507" pitchFamily="18" charset="2"/>
                          </a:rPr>
                        </m:ctrlPr>
                      </m:fPr>
                      <m:num>
                        <m:r>
                          <a:rPr lang="en-US" sz="2400"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𝜎</m:t>
                        </m:r>
                      </m:num>
                      <m:den>
                        <m:rad>
                          <m:radPr>
                            <m:degHide m:val="on"/>
                            <m:ctrlPr>
                              <a:rPr lang="en-US" sz="2400" i="1">
                                <a:latin typeface="Cambria Math"/>
                                <a:ea typeface="Cambria Math" panose="02040503050406030204" pitchFamily="18" charset="0"/>
                                <a:cs typeface="Arial" panose="020B0604020202020204" pitchFamily="34" charset="0"/>
                                <a:sym typeface="Symbol" panose="05050102010706020507" pitchFamily="18" charset="2"/>
                              </a:rPr>
                            </m:ctrlPr>
                          </m:radPr>
                          <m:deg/>
                          <m:e>
                            <m:r>
                              <a:rPr lang="en-US" sz="2400" i="1">
                                <a:latin typeface="Cambria Math" panose="02040503050406030204" pitchFamily="18" charset="0"/>
                                <a:ea typeface="Cambria Math" panose="02040503050406030204" pitchFamily="18" charset="0"/>
                                <a:cs typeface="Arial" panose="020B0604020202020204" pitchFamily="34" charset="0"/>
                                <a:sym typeface="Symbol" panose="05050102010706020507" pitchFamily="18" charset="2"/>
                              </a:rPr>
                              <m:t>𝑛</m:t>
                            </m:r>
                          </m:e>
                        </m:rad>
                      </m:den>
                    </m:f>
                  </m:oMath>
                </a14:m>
                <a:endParaRPr lang="en-IN" sz="2400" dirty="0" smtClean="0">
                  <a:latin typeface="+mj-lt"/>
                </a:endParaRPr>
              </a:p>
              <a:p>
                <a:pPr lvl="1">
                  <a:spcBef>
                    <a:spcPts val="1200"/>
                  </a:spcBef>
                  <a:spcAft>
                    <a:spcPts val="1200"/>
                  </a:spcAft>
                </a:pPr>
                <a:r>
                  <a:rPr lang="en-IN" sz="2400" dirty="0" smtClean="0">
                    <a:latin typeface="+mj-lt"/>
                    <a:sym typeface="Symbol" panose="05050102010706020507" pitchFamily="18" charset="2"/>
                  </a:rPr>
                  <a:t>Z</a:t>
                </a:r>
                <a:r>
                  <a:rPr lang="en-IN" sz="2400" dirty="0">
                    <a:latin typeface="+mj-lt"/>
                    <a:sym typeface="Symbol" panose="05050102010706020507" pitchFamily="18" charset="2"/>
                  </a:rPr>
                  <a:t>/2 = is the z value providing an area of /2 in the upper tail</a:t>
                </a:r>
              </a:p>
              <a:p>
                <a:pPr lvl="1">
                  <a:spcBef>
                    <a:spcPts val="1200"/>
                  </a:spcBef>
                  <a:spcAft>
                    <a:spcPts val="1200"/>
                  </a:spcAft>
                </a:pPr>
                <a:endParaRPr lang="en-IN" sz="3500" dirty="0" smtClean="0">
                  <a:latin typeface="+mj-lt"/>
                </a:endParaRP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475233" y="1221878"/>
                <a:ext cx="13715429" cy="6278092"/>
              </a:xfrm>
              <a:prstGeom prst="rect">
                <a:avLst/>
              </a:prstGeom>
              <a:blipFill>
                <a:blip r:embed="rId2"/>
                <a:stretch>
                  <a:fillRect l="-622" t="-291"/>
                </a:stretch>
              </a:blipFill>
            </p:spPr>
            <p:txBody>
              <a:bodyPr/>
              <a:lstStyle/>
              <a:p>
                <a:r>
                  <a:rPr lang="en-IN">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3047767401"/>
              </p:ext>
            </p:extLst>
          </p:nvPr>
        </p:nvGraphicFramePr>
        <p:xfrm>
          <a:off x="584472" y="5411738"/>
          <a:ext cx="13606192" cy="1828800"/>
        </p:xfrm>
        <a:graphic>
          <a:graphicData uri="http://schemas.openxmlformats.org/drawingml/2006/table">
            <a:tbl>
              <a:tblPr>
                <a:tableStyleId>{5C22544A-7EE6-4342-B048-85BDC9FD1C3A}</a:tableStyleId>
              </a:tblPr>
              <a:tblGrid>
                <a:gridCol w="3401548">
                  <a:extLst>
                    <a:ext uri="{9D8B030D-6E8A-4147-A177-3AD203B41FA5}">
                      <a16:colId xmlns="" xmlns:a16="http://schemas.microsoft.com/office/drawing/2014/main" val="20000"/>
                    </a:ext>
                  </a:extLst>
                </a:gridCol>
                <a:gridCol w="3401548">
                  <a:extLst>
                    <a:ext uri="{9D8B030D-6E8A-4147-A177-3AD203B41FA5}">
                      <a16:colId xmlns="" xmlns:a16="http://schemas.microsoft.com/office/drawing/2014/main" val="20001"/>
                    </a:ext>
                  </a:extLst>
                </a:gridCol>
                <a:gridCol w="3401548">
                  <a:extLst>
                    <a:ext uri="{9D8B030D-6E8A-4147-A177-3AD203B41FA5}">
                      <a16:colId xmlns="" xmlns:a16="http://schemas.microsoft.com/office/drawing/2014/main" val="20002"/>
                    </a:ext>
                  </a:extLst>
                </a:gridCol>
                <a:gridCol w="3401548">
                  <a:extLst>
                    <a:ext uri="{9D8B030D-6E8A-4147-A177-3AD203B41FA5}">
                      <a16:colId xmlns="" xmlns:a16="http://schemas.microsoft.com/office/drawing/2014/main" val="20003"/>
                    </a:ext>
                  </a:extLst>
                </a:gridCol>
              </a:tblGrid>
              <a:tr h="370840">
                <a:tc>
                  <a:txBody>
                    <a:bodyPr/>
                    <a:lstStyle/>
                    <a:p>
                      <a:pPr algn="ctr"/>
                      <a:r>
                        <a:rPr lang="en-IN" sz="2400" dirty="0" smtClean="0"/>
                        <a:t>Confidence Level</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400" dirty="0" smtClean="0">
                          <a:sym typeface="Symbol" panose="05050102010706020507" pitchFamily="18" charset="2"/>
                        </a:rPr>
                        <a:t></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400" dirty="0" smtClean="0">
                          <a:sym typeface="Symbol" panose="05050102010706020507" pitchFamily="18" charset="2"/>
                        </a:rPr>
                        <a:t>/2</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400" dirty="0" smtClean="0"/>
                        <a:t>Z</a:t>
                      </a:r>
                      <a:r>
                        <a:rPr lang="en-IN" sz="2400" baseline="-25000" dirty="0" smtClean="0">
                          <a:sym typeface="Symbol" panose="05050102010706020507" pitchFamily="18" charset="2"/>
                        </a:rPr>
                        <a:t>/2</a:t>
                      </a:r>
                      <a:endParaRPr lang="en-IN"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70840">
                <a:tc>
                  <a:txBody>
                    <a:bodyPr/>
                    <a:lstStyle/>
                    <a:p>
                      <a:pPr algn="ctr"/>
                      <a:r>
                        <a:rPr lang="en-IN" sz="2400" dirty="0" smtClean="0"/>
                        <a:t>90%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400" dirty="0" smtClean="0"/>
                        <a:t>0.10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400" dirty="0" smtClean="0"/>
                        <a:t>0.05</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400" dirty="0" smtClean="0"/>
                        <a:t>1.645</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70840">
                <a:tc>
                  <a:txBody>
                    <a:bodyPr/>
                    <a:lstStyle/>
                    <a:p>
                      <a:pPr algn="ctr"/>
                      <a:r>
                        <a:rPr lang="en-IN" sz="2400" dirty="0" smtClean="0"/>
                        <a:t>95%</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400" dirty="0" smtClean="0"/>
                        <a:t>0.05</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400" dirty="0" smtClean="0"/>
                        <a:t>0.025</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400" dirty="0" smtClean="0"/>
                        <a:t>1.960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70840">
                <a:tc>
                  <a:txBody>
                    <a:bodyPr/>
                    <a:lstStyle/>
                    <a:p>
                      <a:pPr algn="ctr"/>
                      <a:r>
                        <a:rPr lang="en-IN" sz="2400" dirty="0" smtClean="0"/>
                        <a:t>99%</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400" dirty="0" smtClean="0"/>
                        <a:t>0.01</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400" dirty="0" smtClean="0"/>
                        <a:t>0.005</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2400" dirty="0" smtClean="0"/>
                        <a:t>2.576</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75036887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18</a:t>
            </a:fld>
            <a:endParaRPr lang="en-US" dirty="0"/>
          </a:p>
        </p:txBody>
      </p:sp>
      <p:sp>
        <p:nvSpPr>
          <p:cNvPr id="3" name="Title 2"/>
          <p:cNvSpPr>
            <a:spLocks noGrp="1"/>
          </p:cNvSpPr>
          <p:nvPr>
            <p:ph type="title"/>
          </p:nvPr>
        </p:nvSpPr>
        <p:spPr/>
        <p:txBody>
          <a:bodyPr/>
          <a:lstStyle/>
          <a:p>
            <a:r>
              <a:rPr lang="en-US" dirty="0" smtClean="0"/>
              <a:t>Z alpha/2 value using Excel</a:t>
            </a:r>
            <a:endParaRPr lang="en-US" dirty="0"/>
          </a:p>
        </p:txBody>
      </p:sp>
      <p:pic>
        <p:nvPicPr>
          <p:cNvPr id="65538" name="Picture 2"/>
          <p:cNvPicPr>
            <a:picLocks noChangeAspect="1" noChangeArrowheads="1"/>
          </p:cNvPicPr>
          <p:nvPr/>
        </p:nvPicPr>
        <p:blipFill>
          <a:blip r:embed="rId2"/>
          <a:srcRect/>
          <a:stretch>
            <a:fillRect/>
          </a:stretch>
        </p:blipFill>
        <p:spPr bwMode="auto">
          <a:xfrm>
            <a:off x="1600954" y="1543826"/>
            <a:ext cx="9557449" cy="2137580"/>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a:srcRect/>
          <a:stretch>
            <a:fillRect/>
          </a:stretch>
        </p:blipFill>
        <p:spPr bwMode="auto">
          <a:xfrm>
            <a:off x="1743830" y="3758404"/>
            <a:ext cx="9286940" cy="3762228"/>
          </a:xfrm>
          <a:prstGeom prst="rect">
            <a:avLst/>
          </a:prstGeom>
          <a:noFill/>
          <a:ln w="9525">
            <a:noFill/>
            <a:miter lim="800000"/>
            <a:headEnd/>
            <a:tailEnd/>
          </a:ln>
          <a:effectLst/>
        </p:spPr>
      </p:pic>
    </p:spTree>
    <p:extLst>
      <p:ext uri="{BB962C8B-B14F-4D97-AF65-F5344CB8AC3E}">
        <p14:creationId xmlns:p14="http://schemas.microsoft.com/office/powerpoint/2010/main" val="155911920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19</a:t>
            </a:fld>
            <a:endParaRPr lang="en-US" dirty="0"/>
          </a:p>
        </p:txBody>
      </p:sp>
      <p:sp>
        <p:nvSpPr>
          <p:cNvPr id="3" name="Title 2"/>
          <p:cNvSpPr>
            <a:spLocks noGrp="1"/>
          </p:cNvSpPr>
          <p:nvPr>
            <p:ph type="title"/>
          </p:nvPr>
        </p:nvSpPr>
        <p:spPr/>
        <p:txBody>
          <a:bodyPr/>
          <a:lstStyle/>
          <a:p>
            <a:r>
              <a:rPr lang="en-US" dirty="0" smtClean="0"/>
              <a:t>Margin of Error</a:t>
            </a:r>
            <a:endParaRPr lang="en-US" dirty="0"/>
          </a:p>
        </p:txBody>
      </p:sp>
      <p:pic>
        <p:nvPicPr>
          <p:cNvPr id="63490" name="Picture 2"/>
          <p:cNvPicPr>
            <a:picLocks noChangeAspect="1" noChangeArrowheads="1"/>
          </p:cNvPicPr>
          <p:nvPr/>
        </p:nvPicPr>
        <p:blipFill>
          <a:blip r:embed="rId2"/>
          <a:srcRect/>
          <a:stretch>
            <a:fillRect/>
          </a:stretch>
        </p:blipFill>
        <p:spPr bwMode="auto">
          <a:xfrm>
            <a:off x="672260" y="6258734"/>
            <a:ext cx="2614619" cy="1240836"/>
          </a:xfrm>
          <a:prstGeom prst="rect">
            <a:avLst/>
          </a:prstGeom>
          <a:noFill/>
          <a:ln w="9525">
            <a:noFill/>
            <a:miter lim="800000"/>
            <a:headEnd/>
            <a:tailEnd/>
          </a:ln>
          <a:effectLst/>
        </p:spPr>
      </p:pic>
      <p:pic>
        <p:nvPicPr>
          <p:cNvPr id="63493" name="Picture 5"/>
          <p:cNvPicPr>
            <a:picLocks noChangeAspect="1" noChangeArrowheads="1"/>
          </p:cNvPicPr>
          <p:nvPr/>
        </p:nvPicPr>
        <p:blipFill>
          <a:blip r:embed="rId3"/>
          <a:srcRect/>
          <a:stretch>
            <a:fillRect/>
          </a:stretch>
        </p:blipFill>
        <p:spPr bwMode="auto">
          <a:xfrm>
            <a:off x="600822" y="5258602"/>
            <a:ext cx="3838575" cy="571500"/>
          </a:xfrm>
          <a:prstGeom prst="rect">
            <a:avLst/>
          </a:prstGeom>
          <a:noFill/>
          <a:ln w="9525">
            <a:noFill/>
            <a:miter lim="800000"/>
            <a:headEnd/>
            <a:tailEnd/>
          </a:ln>
          <a:effectLst/>
        </p:spPr>
      </p:pic>
      <p:pic>
        <p:nvPicPr>
          <p:cNvPr id="63494" name="Picture 6"/>
          <p:cNvPicPr>
            <a:picLocks noChangeAspect="1" noChangeArrowheads="1"/>
          </p:cNvPicPr>
          <p:nvPr/>
        </p:nvPicPr>
        <p:blipFill>
          <a:blip r:embed="rId4"/>
          <a:srcRect/>
          <a:stretch>
            <a:fillRect/>
          </a:stretch>
        </p:blipFill>
        <p:spPr bwMode="auto">
          <a:xfrm>
            <a:off x="5815796" y="4901412"/>
            <a:ext cx="8166115" cy="2643206"/>
          </a:xfrm>
          <a:prstGeom prst="rect">
            <a:avLst/>
          </a:prstGeom>
          <a:noFill/>
          <a:ln w="9525">
            <a:noFill/>
            <a:miter lim="800000"/>
            <a:headEnd/>
            <a:tailEnd/>
          </a:ln>
          <a:effectLst/>
        </p:spPr>
      </p:pic>
      <p:sp>
        <p:nvSpPr>
          <p:cNvPr id="9" name="TextBox 8"/>
          <p:cNvSpPr txBox="1"/>
          <p:nvPr/>
        </p:nvSpPr>
        <p:spPr>
          <a:xfrm>
            <a:off x="1100888" y="1186636"/>
            <a:ext cx="11858708" cy="3693319"/>
          </a:xfrm>
          <a:prstGeom prst="rect">
            <a:avLst/>
          </a:prstGeom>
          <a:noFill/>
        </p:spPr>
        <p:txBody>
          <a:bodyPr wrap="square" rtlCol="0">
            <a:spAutoFit/>
          </a:bodyPr>
          <a:lstStyle/>
          <a:p>
            <a:pPr>
              <a:lnSpc>
                <a:spcPct val="150000"/>
              </a:lnSpc>
            </a:pPr>
            <a:r>
              <a:rPr lang="en-US" dirty="0" smtClean="0"/>
              <a:t>In a confidence interval, range of values above and below the sample statistic is called the </a:t>
            </a:r>
            <a:r>
              <a:rPr lang="en-US" b="1" dirty="0" smtClean="0"/>
              <a:t>margin of error</a:t>
            </a:r>
            <a:r>
              <a:rPr lang="en-US" dirty="0" smtClean="0"/>
              <a:t>.</a:t>
            </a:r>
          </a:p>
          <a:p>
            <a:pPr>
              <a:lnSpc>
                <a:spcPct val="150000"/>
              </a:lnSpc>
            </a:pPr>
            <a:r>
              <a:rPr lang="en-US" dirty="0" smtClean="0"/>
              <a:t>For example, suppose we wanted to know the percentage of adults that exercise daily. Well estimate will not differ from the true population value by more than, say, 5 percent (the margin of error) 90 percent of the time (the confidence interval)</a:t>
            </a:r>
            <a:endParaRPr lang="en-US" b="1" dirty="0"/>
          </a:p>
        </p:txBody>
      </p:sp>
    </p:spTree>
    <p:extLst>
      <p:ext uri="{BB962C8B-B14F-4D97-AF65-F5344CB8AC3E}">
        <p14:creationId xmlns:p14="http://schemas.microsoft.com/office/powerpoint/2010/main" val="303124822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a:t>
            </a:fld>
            <a:endParaRPr lang="en-US" dirty="0"/>
          </a:p>
        </p:txBody>
      </p:sp>
      <p:sp>
        <p:nvSpPr>
          <p:cNvPr id="3" name="Title 2"/>
          <p:cNvSpPr>
            <a:spLocks noGrp="1"/>
          </p:cNvSpPr>
          <p:nvPr>
            <p:ph type="title"/>
          </p:nvPr>
        </p:nvSpPr>
        <p:spPr/>
        <p:txBody>
          <a:bodyPr/>
          <a:lstStyle/>
          <a:p>
            <a:r>
              <a:rPr lang="en-US" b="1" dirty="0"/>
              <a:t>Non-Probability Sampling</a:t>
            </a:r>
          </a:p>
        </p:txBody>
      </p:sp>
      <p:sp>
        <p:nvSpPr>
          <p:cNvPr id="4" name="Content Placeholder 2"/>
          <p:cNvSpPr txBox="1">
            <a:spLocks/>
          </p:cNvSpPr>
          <p:nvPr/>
        </p:nvSpPr>
        <p:spPr>
          <a:xfrm>
            <a:off x="475233" y="1221878"/>
            <a:ext cx="13715429" cy="6278092"/>
          </a:xfrm>
          <a:prstGeom prst="rect">
            <a:avLst/>
          </a:prstGeom>
        </p:spPr>
        <p:txBody>
          <a:bodyPr>
            <a:normAutofit/>
          </a:bodyPr>
          <a:lst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nSpc>
                <a:spcPct val="150000"/>
              </a:lnSpc>
              <a:spcBef>
                <a:spcPts val="1600"/>
              </a:spcBef>
              <a:buNone/>
            </a:pPr>
            <a:r>
              <a:rPr lang="en-US" sz="2400" b="1" dirty="0" smtClean="0"/>
              <a:t>Central Limit Theorem</a:t>
            </a:r>
          </a:p>
          <a:p>
            <a:pPr marL="0" indent="0">
              <a:lnSpc>
                <a:spcPct val="150000"/>
              </a:lnSpc>
              <a:spcBef>
                <a:spcPts val="1600"/>
              </a:spcBef>
              <a:buNone/>
            </a:pPr>
            <a:r>
              <a:rPr lang="en-US" sz="2400" b="1" dirty="0" smtClean="0"/>
              <a:t>Interval Estimation</a:t>
            </a:r>
          </a:p>
          <a:p>
            <a:pPr marL="0" indent="0">
              <a:lnSpc>
                <a:spcPct val="150000"/>
              </a:lnSpc>
              <a:spcBef>
                <a:spcPts val="1600"/>
              </a:spcBef>
              <a:buNone/>
            </a:pPr>
            <a:r>
              <a:rPr lang="en-US" sz="2400" b="1" dirty="0" smtClean="0"/>
              <a:t>Confidence Interval</a:t>
            </a:r>
            <a:endParaRPr lang="en-IN" sz="1200" dirty="0"/>
          </a:p>
        </p:txBody>
      </p:sp>
    </p:spTree>
    <p:extLst>
      <p:ext uri="{BB962C8B-B14F-4D97-AF65-F5344CB8AC3E}">
        <p14:creationId xmlns:p14="http://schemas.microsoft.com/office/powerpoint/2010/main" val="4032217592"/>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20</a:t>
            </a:fld>
            <a:endParaRPr lang="en-US" dirty="0"/>
          </a:p>
        </p:txBody>
      </p:sp>
      <p:sp>
        <p:nvSpPr>
          <p:cNvPr id="3" name="Title 2"/>
          <p:cNvSpPr>
            <a:spLocks noGrp="1"/>
          </p:cNvSpPr>
          <p:nvPr>
            <p:ph type="title"/>
          </p:nvPr>
        </p:nvSpPr>
        <p:spPr/>
        <p:txBody>
          <a:bodyPr/>
          <a:lstStyle/>
          <a:p>
            <a:r>
              <a:rPr lang="en-US" b="1" dirty="0"/>
              <a:t>Interval Estimation</a:t>
            </a:r>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1123306" y="1739330"/>
                <a:ext cx="10729192" cy="5760640"/>
              </a:xfrm>
              <a:prstGeom prst="rect">
                <a:avLst/>
              </a:prstGeom>
            </p:spPr>
            <p:txBody>
              <a:bodyPr>
                <a:normAutofit/>
              </a:bodyPr>
              <a:lst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a:lnSpc>
                    <a:spcPct val="120000"/>
                  </a:lnSpc>
                  <a:spcBef>
                    <a:spcPts val="1600"/>
                  </a:spcBef>
                </a:pPr>
                <a:r>
                  <a:rPr lang="en-IN" sz="2400" dirty="0" smtClean="0">
                    <a:latin typeface="+mj-lt"/>
                  </a:rPr>
                  <a:t>Interval </a:t>
                </a:r>
                <a:r>
                  <a:rPr lang="en-IN" sz="2400" dirty="0">
                    <a:latin typeface="+mj-lt"/>
                  </a:rPr>
                  <a:t>estimate is </a:t>
                </a:r>
                <a:r>
                  <a:rPr lang="en-IN" sz="2400" dirty="0" smtClean="0">
                    <a:latin typeface="+mj-lt"/>
                  </a:rPr>
                  <a:t>computed </a:t>
                </a:r>
                <a:r>
                  <a:rPr lang="en-IN" sz="2400" dirty="0">
                    <a:latin typeface="+mj-lt"/>
                  </a:rPr>
                  <a:t>by adding and </a:t>
                </a:r>
                <a:r>
                  <a:rPr lang="en-IN" sz="2400" dirty="0" smtClean="0">
                    <a:latin typeface="+mj-lt"/>
                  </a:rPr>
                  <a:t>subtracting the margin of error </a:t>
                </a:r>
                <a:r>
                  <a:rPr lang="en-IN" sz="2400" dirty="0">
                    <a:latin typeface="+mj-lt"/>
                  </a:rPr>
                  <a:t>to </a:t>
                </a:r>
                <a:r>
                  <a:rPr lang="en-IN" sz="2400" dirty="0" smtClean="0">
                    <a:latin typeface="+mj-lt"/>
                  </a:rPr>
                  <a:t>point </a:t>
                </a:r>
                <a:r>
                  <a:rPr lang="en-IN" sz="2400" dirty="0">
                    <a:latin typeface="+mj-lt"/>
                  </a:rPr>
                  <a:t>estimate</a:t>
                </a:r>
                <a:r>
                  <a:rPr lang="en-IN" sz="2400" dirty="0" smtClean="0">
                    <a:latin typeface="+mj-lt"/>
                  </a:rPr>
                  <a:t>.</a:t>
                </a:r>
              </a:p>
              <a:p>
                <a:pPr>
                  <a:lnSpc>
                    <a:spcPct val="120000"/>
                  </a:lnSpc>
                  <a:spcBef>
                    <a:spcPts val="1600"/>
                  </a:spcBef>
                </a:pPr>
                <a:r>
                  <a:rPr lang="en-IN" sz="2400" dirty="0" smtClean="0">
                    <a:latin typeface="+mj-lt"/>
                  </a:rPr>
                  <a:t>Point estimate could be proportion or mean</a:t>
                </a:r>
              </a:p>
              <a:p>
                <a:pPr>
                  <a:lnSpc>
                    <a:spcPct val="120000"/>
                  </a:lnSpc>
                  <a:spcBef>
                    <a:spcPts val="1600"/>
                  </a:spcBef>
                </a:pPr>
                <a:r>
                  <a:rPr lang="en-IN" sz="2400" dirty="0">
                    <a:latin typeface="+mj-lt"/>
                  </a:rPr>
                  <a:t>The general form of an interval estimate </a:t>
                </a:r>
                <a:r>
                  <a:rPr lang="en-IN" sz="2400" dirty="0" smtClean="0">
                    <a:latin typeface="+mj-lt"/>
                  </a:rPr>
                  <a:t>is:</a:t>
                </a:r>
                <a:endParaRPr lang="en-IN" sz="2400" dirty="0">
                  <a:latin typeface="+mj-lt"/>
                </a:endParaRPr>
              </a:p>
              <a:p>
                <a:pPr marL="0" indent="0" algn="ctr">
                  <a:spcBef>
                    <a:spcPts val="1800"/>
                  </a:spcBef>
                  <a:spcAft>
                    <a:spcPts val="1200"/>
                  </a:spcAft>
                  <a:buNone/>
                </a:pPr>
                <a:r>
                  <a:rPr lang="en-US" sz="2400" b="1" dirty="0" smtClean="0">
                    <a:latin typeface="+mj-lt"/>
                  </a:rPr>
                  <a:t>Interval </a:t>
                </a:r>
                <a:r>
                  <a:rPr lang="en-US" sz="2400" b="1" dirty="0">
                    <a:latin typeface="+mj-lt"/>
                  </a:rPr>
                  <a:t>Estimate = Point Estimate </a:t>
                </a:r>
                <a:r>
                  <a:rPr lang="en-US" sz="2400" b="1" dirty="0">
                    <a:latin typeface="+mj-lt"/>
                    <a:ea typeface="Cambria Math" panose="02040503050406030204" pitchFamily="18" charset="0"/>
                  </a:rPr>
                  <a:t>± </a:t>
                </a:r>
                <a:r>
                  <a:rPr lang="en-US" sz="2400" b="1" dirty="0">
                    <a:latin typeface="+mj-lt"/>
                    <a:ea typeface="Cambria Math" panose="02040503050406030204" pitchFamily="18" charset="0"/>
                    <a:cs typeface="Arial" panose="020B0604020202020204" pitchFamily="34" charset="0"/>
                  </a:rPr>
                  <a:t>Margin of </a:t>
                </a:r>
                <a:r>
                  <a:rPr lang="en-US" sz="2400" b="1" dirty="0" smtClean="0">
                    <a:latin typeface="+mj-lt"/>
                    <a:ea typeface="Cambria Math" panose="02040503050406030204" pitchFamily="18" charset="0"/>
                    <a:cs typeface="Arial" panose="020B0604020202020204" pitchFamily="34" charset="0"/>
                  </a:rPr>
                  <a:t>Error.</a:t>
                </a:r>
              </a:p>
              <a:p>
                <a:pPr marL="0" indent="0" algn="ctr">
                  <a:spcBef>
                    <a:spcPts val="1800"/>
                  </a:spcBef>
                  <a:spcAft>
                    <a:spcPts val="1200"/>
                  </a:spcAft>
                  <a:buNone/>
                </a:pPr>
                <a:r>
                  <a:rPr lang="en-IN" sz="2400" dirty="0" smtClean="0">
                    <a:latin typeface="+mj-lt"/>
                  </a:rPr>
                  <a:t>μ </a:t>
                </a:r>
                <a:r>
                  <a:rPr lang="en-US" sz="2400" dirty="0" smtClean="0">
                    <a:latin typeface="+mj-lt"/>
                    <a:ea typeface="Cambria Math" panose="02040503050406030204" pitchFamily="18" charset="0"/>
                    <a:cs typeface="Arial" panose="020B0604020202020204" pitchFamily="34" charset="0"/>
                    <a:sym typeface="Symbol" panose="05050102010706020507" pitchFamily="18" charset="2"/>
                  </a:rPr>
                  <a:t>= </a:t>
                </a:r>
                <a14:m>
                  <m:oMath xmlns:m="http://schemas.openxmlformats.org/officeDocument/2006/math">
                    <m:acc>
                      <m:accPr>
                        <m:chr m:val="̅"/>
                        <m:ctrlPr>
                          <a:rPr lang="en-US" sz="2400" i="1">
                            <a:latin typeface="Cambria Math"/>
                            <a:ea typeface="Cambria Math" panose="02040503050406030204" pitchFamily="18" charset="0"/>
                            <a:cs typeface="Arial" panose="020B0604020202020204" pitchFamily="34" charset="0"/>
                            <a:sym typeface="Symbol" panose="05050102010706020507" pitchFamily="18" charset="2"/>
                          </a:rPr>
                        </m:ctrlPr>
                      </m:accPr>
                      <m:e>
                        <m:r>
                          <a:rPr lang="en-US" sz="2400" i="1">
                            <a:latin typeface="Cambria Math"/>
                            <a:ea typeface="Cambria Math" panose="02040503050406030204" pitchFamily="18" charset="0"/>
                            <a:cs typeface="Arial" panose="020B0604020202020204" pitchFamily="34" charset="0"/>
                            <a:sym typeface="Symbol" panose="05050102010706020507" pitchFamily="18" charset="2"/>
                          </a:rPr>
                          <m:t>𝑥</m:t>
                        </m:r>
                      </m:e>
                    </m:acc>
                  </m:oMath>
                </a14:m>
                <a:r>
                  <a:rPr lang="en-US" sz="2400" dirty="0">
                    <a:latin typeface="+mj-lt"/>
                    <a:ea typeface="Cambria Math" panose="02040503050406030204" pitchFamily="18" charset="0"/>
                    <a:cs typeface="Arial" panose="020B0604020202020204" pitchFamily="34" charset="0"/>
                    <a:sym typeface="Symbol" panose="05050102010706020507" pitchFamily="18" charset="2"/>
                  </a:rPr>
                  <a:t> ± Margin of </a:t>
                </a:r>
                <a:r>
                  <a:rPr lang="en-US" sz="2400" dirty="0" smtClean="0">
                    <a:latin typeface="+mj-lt"/>
                    <a:ea typeface="Cambria Math" panose="02040503050406030204" pitchFamily="18" charset="0"/>
                    <a:cs typeface="Arial" panose="020B0604020202020204" pitchFamily="34" charset="0"/>
                    <a:sym typeface="Symbol" panose="05050102010706020507" pitchFamily="18" charset="2"/>
                  </a:rPr>
                  <a:t>Error</a:t>
                </a:r>
              </a:p>
              <a:p>
                <a:pPr marL="0" indent="0" algn="ctr">
                  <a:spcBef>
                    <a:spcPts val="1800"/>
                  </a:spcBef>
                  <a:spcAft>
                    <a:spcPts val="1200"/>
                  </a:spcAft>
                  <a:buNone/>
                </a:pPr>
                <a:r>
                  <a:rPr lang="en-US" sz="2400" dirty="0" smtClean="0">
                    <a:latin typeface="+mj-lt"/>
                    <a:ea typeface="Cambria Math" panose="02040503050406030204" pitchFamily="18" charset="0"/>
                    <a:cs typeface="Arial" panose="020B0604020202020204" pitchFamily="34" charset="0"/>
                    <a:sym typeface="Symbol" panose="05050102010706020507" pitchFamily="18" charset="2"/>
                  </a:rPr>
                  <a:t>p </a:t>
                </a:r>
                <a:r>
                  <a:rPr lang="en-US" sz="2400" dirty="0">
                    <a:latin typeface="+mj-lt"/>
                    <a:ea typeface="Cambria Math" panose="02040503050406030204" pitchFamily="18" charset="0"/>
                    <a:cs typeface="Arial" panose="020B0604020202020204" pitchFamily="34" charset="0"/>
                    <a:sym typeface="Symbol" panose="05050102010706020507" pitchFamily="18" charset="2"/>
                  </a:rPr>
                  <a:t>= </a:t>
                </a:r>
                <a14:m>
                  <m:oMath xmlns:m="http://schemas.openxmlformats.org/officeDocument/2006/math">
                    <m:acc>
                      <m:accPr>
                        <m:chr m:val="̅"/>
                        <m:ctrlPr>
                          <a:rPr lang="en-US" sz="2400" i="1">
                            <a:latin typeface="Cambria Math"/>
                            <a:ea typeface="Cambria Math" panose="02040503050406030204" pitchFamily="18" charset="0"/>
                            <a:cs typeface="Arial" panose="020B0604020202020204" pitchFamily="34" charset="0"/>
                            <a:sym typeface="Symbol" panose="05050102010706020507" pitchFamily="18" charset="2"/>
                          </a:rPr>
                        </m:ctrlPr>
                      </m:accPr>
                      <m:e>
                        <m:r>
                          <a:rPr lang="en-US" sz="2400" i="1">
                            <a:latin typeface="Cambria Math"/>
                            <a:ea typeface="Cambria Math" panose="02040503050406030204" pitchFamily="18" charset="0"/>
                            <a:cs typeface="Arial" panose="020B0604020202020204" pitchFamily="34" charset="0"/>
                            <a:sym typeface="Symbol" panose="05050102010706020507" pitchFamily="18" charset="2"/>
                          </a:rPr>
                          <m:t>𝑝</m:t>
                        </m:r>
                      </m:e>
                    </m:acc>
                  </m:oMath>
                </a14:m>
                <a:r>
                  <a:rPr lang="en-US" sz="2400" dirty="0">
                    <a:latin typeface="+mj-lt"/>
                    <a:ea typeface="Cambria Math" panose="02040503050406030204" pitchFamily="18" charset="0"/>
                    <a:cs typeface="Arial" panose="020B0604020202020204" pitchFamily="34" charset="0"/>
                    <a:sym typeface="Symbol" panose="05050102010706020507" pitchFamily="18" charset="2"/>
                  </a:rPr>
                  <a:t> ± Margin of </a:t>
                </a:r>
                <a:r>
                  <a:rPr lang="en-US" sz="2400" dirty="0" smtClean="0">
                    <a:latin typeface="+mj-lt"/>
                    <a:ea typeface="Cambria Math" panose="02040503050406030204" pitchFamily="18" charset="0"/>
                    <a:cs typeface="Arial" panose="020B0604020202020204" pitchFamily="34" charset="0"/>
                    <a:sym typeface="Symbol" panose="05050102010706020507" pitchFamily="18" charset="2"/>
                  </a:rPr>
                  <a:t>Error</a:t>
                </a:r>
              </a:p>
              <a:p>
                <a:pPr marL="0" indent="0" algn="ctr">
                  <a:spcBef>
                    <a:spcPts val="1800"/>
                  </a:spcBef>
                  <a:spcAft>
                    <a:spcPts val="1200"/>
                  </a:spcAft>
                  <a:buNone/>
                </a:pPr>
                <a:r>
                  <a:rPr lang="en-US" sz="2400" b="1" dirty="0" smtClean="0">
                    <a:latin typeface="+mj-lt"/>
                    <a:ea typeface="Cambria Math" panose="02040503050406030204" pitchFamily="18" charset="0"/>
                    <a:cs typeface="Arial" panose="020B0604020202020204" pitchFamily="34" charset="0"/>
                    <a:sym typeface="Symbol" panose="05050102010706020507" pitchFamily="18" charset="2"/>
                  </a:rPr>
                  <a:t>Margin Error </a:t>
                </a: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1123306" y="1739330"/>
                <a:ext cx="10729192" cy="5760640"/>
              </a:xfrm>
              <a:prstGeom prst="rect">
                <a:avLst/>
              </a:prstGeom>
              <a:blipFill rotWithShape="1">
                <a:blip r:embed="rId2"/>
                <a:stretch>
                  <a:fillRect l="-739" t="-212"/>
                </a:stretch>
              </a:blipFill>
            </p:spPr>
            <p:txBody>
              <a:bodyPr/>
              <a:lstStyle/>
              <a:p>
                <a:r>
                  <a:rPr lang="en-US">
                    <a:noFill/>
                  </a:rPr>
                  <a:t> </a:t>
                </a:r>
              </a:p>
            </p:txBody>
          </p:sp>
        </mc:Fallback>
      </mc:AlternateContent>
      <p:pic>
        <p:nvPicPr>
          <p:cNvPr id="2079" name="Picture 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0130" y="5987802"/>
            <a:ext cx="3008734" cy="1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7409466"/>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21</a:t>
            </a:fld>
            <a:endParaRPr lang="en-US" dirty="0"/>
          </a:p>
        </p:txBody>
      </p:sp>
      <p:sp>
        <p:nvSpPr>
          <p:cNvPr id="3" name="Title 2"/>
          <p:cNvSpPr>
            <a:spLocks noGrp="1"/>
          </p:cNvSpPr>
          <p:nvPr>
            <p:ph type="title"/>
          </p:nvPr>
        </p:nvSpPr>
        <p:spPr/>
        <p:txBody>
          <a:bodyPr/>
          <a:lstStyle/>
          <a:p>
            <a:r>
              <a:rPr lang="en-US" dirty="0" smtClean="0"/>
              <a:t>Interval Estimation with Mean </a:t>
            </a:r>
            <a:endParaRPr lang="en-US" dirty="0"/>
          </a:p>
        </p:txBody>
      </p:sp>
      <p:sp>
        <p:nvSpPr>
          <p:cNvPr id="4" name="Rectangle 3"/>
          <p:cNvSpPr/>
          <p:nvPr/>
        </p:nvSpPr>
        <p:spPr>
          <a:xfrm>
            <a:off x="1987402" y="2037308"/>
            <a:ext cx="10729192" cy="4616648"/>
          </a:xfrm>
          <a:prstGeom prst="rect">
            <a:avLst/>
          </a:prstGeom>
        </p:spPr>
        <p:txBody>
          <a:bodyPr wrap="square">
            <a:spAutoFit/>
          </a:bodyPr>
          <a:lstStyle/>
          <a:p>
            <a:pPr marL="228497" indent="-457200">
              <a:spcAft>
                <a:spcPts val="1200"/>
              </a:spcAft>
            </a:pPr>
            <a:r>
              <a:rPr lang="en-US" sz="2800" b="1" dirty="0"/>
              <a:t>Interval estimate of a population mean (</a:t>
            </a:r>
            <a:r>
              <a:rPr lang="el-GR" sz="2800" b="1" dirty="0"/>
              <a:t>σ</a:t>
            </a:r>
            <a:r>
              <a:rPr lang="en-US" sz="2800" b="1" dirty="0"/>
              <a:t> known)</a:t>
            </a:r>
          </a:p>
          <a:p>
            <a:pPr marL="228497" indent="-457200">
              <a:spcAft>
                <a:spcPts val="1200"/>
              </a:spcAft>
            </a:pPr>
            <a:endParaRPr lang="en-US" sz="2800" dirty="0"/>
          </a:p>
          <a:p>
            <a:pPr marL="228497" indent="-457200">
              <a:spcAft>
                <a:spcPts val="1200"/>
              </a:spcAft>
            </a:pPr>
            <a:endParaRPr lang="en-US" sz="2800" dirty="0"/>
          </a:p>
          <a:p>
            <a:pPr marL="228497" indent="-457200">
              <a:spcAft>
                <a:spcPts val="1200"/>
              </a:spcAft>
            </a:pPr>
            <a:endParaRPr lang="en-IN" sz="2800" dirty="0" smtClean="0"/>
          </a:p>
          <a:p>
            <a:pPr marL="228497" indent="-457200">
              <a:spcAft>
                <a:spcPts val="1200"/>
              </a:spcAft>
            </a:pPr>
            <a:r>
              <a:rPr lang="en-IN" sz="2800" dirty="0" smtClean="0"/>
              <a:t>Where,  </a:t>
            </a:r>
          </a:p>
          <a:p>
            <a:pPr marL="228497" indent="-457200">
              <a:spcAft>
                <a:spcPts val="1200"/>
              </a:spcAft>
            </a:pPr>
            <a:r>
              <a:rPr lang="en-IN" sz="2800" dirty="0" smtClean="0"/>
              <a:t>(</a:t>
            </a:r>
            <a:r>
              <a:rPr lang="en-IN" sz="2800" dirty="0"/>
              <a:t>1 - α) is the confidence coefficient</a:t>
            </a:r>
          </a:p>
          <a:p>
            <a:pPr marL="228497" indent="-457200">
              <a:spcAft>
                <a:spcPts val="1200"/>
              </a:spcAft>
            </a:pPr>
            <a:r>
              <a:rPr lang="en-IN" sz="2800" dirty="0"/>
              <a:t>zα/2 is the z value providing an area of α/2 </a:t>
            </a:r>
            <a:endParaRPr lang="en-IN" sz="2800" dirty="0" smtClean="0"/>
          </a:p>
          <a:p>
            <a:pPr marL="228497" indent="-457200">
              <a:spcAft>
                <a:spcPts val="1200"/>
              </a:spcAft>
            </a:pPr>
            <a:r>
              <a:rPr lang="en-IN" sz="2800" dirty="0" smtClean="0"/>
              <a:t>in </a:t>
            </a:r>
            <a:r>
              <a:rPr lang="en-IN" sz="2800" dirty="0"/>
              <a:t>the upper tail of the standard normal probability </a:t>
            </a:r>
            <a:r>
              <a:rPr lang="en-IN" sz="2800" dirty="0" smtClean="0"/>
              <a:t> distribution</a:t>
            </a:r>
            <a:r>
              <a:rPr lang="en-IN" sz="2800" dirty="0"/>
              <a:t>.</a:t>
            </a:r>
            <a:endParaRPr lang="en-US" sz="2800" dirty="0"/>
          </a:p>
        </p:txBody>
      </p:sp>
      <p:graphicFrame>
        <p:nvGraphicFramePr>
          <p:cNvPr id="5" name="Object 4"/>
          <p:cNvGraphicFramePr>
            <a:graphicFrameLocks noChangeAspect="1"/>
          </p:cNvGraphicFramePr>
          <p:nvPr>
            <p:extLst>
              <p:ext uri="{D42A27DB-BD31-4B8C-83A1-F6EECF244321}">
                <p14:modId xmlns:p14="http://schemas.microsoft.com/office/powerpoint/2010/main" val="1574379276"/>
              </p:ext>
            </p:extLst>
          </p:nvPr>
        </p:nvGraphicFramePr>
        <p:xfrm>
          <a:off x="6811938" y="2567899"/>
          <a:ext cx="1997075" cy="1116013"/>
        </p:xfrm>
        <a:graphic>
          <a:graphicData uri="http://schemas.openxmlformats.org/presentationml/2006/ole">
            <mc:AlternateContent xmlns:mc="http://schemas.openxmlformats.org/markup-compatibility/2006">
              <mc:Choice xmlns:v="urn:schemas-microsoft-com:vml" Requires="v">
                <p:oleObj spid="_x0000_s4116" name="Equation" r:id="rId3" imgW="749300" imgH="419100" progId="Equation.3">
                  <p:embed/>
                </p:oleObj>
              </mc:Choice>
              <mc:Fallback>
                <p:oleObj name="Equation" r:id="rId3" imgW="749300" imgH="4191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1938" y="2567899"/>
                        <a:ext cx="1997075"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3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24801" y="2963466"/>
            <a:ext cx="3008734" cy="1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6291403"/>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22</a:t>
            </a:fld>
            <a:endParaRPr lang="en-US" dirty="0"/>
          </a:p>
        </p:txBody>
      </p:sp>
      <p:sp>
        <p:nvSpPr>
          <p:cNvPr id="3" name="Title 2"/>
          <p:cNvSpPr>
            <a:spLocks noGrp="1"/>
          </p:cNvSpPr>
          <p:nvPr>
            <p:ph type="title"/>
          </p:nvPr>
        </p:nvSpPr>
        <p:spPr/>
        <p:txBody>
          <a:bodyPr/>
          <a:lstStyle/>
          <a:p>
            <a:r>
              <a:rPr lang="en-US" dirty="0" smtClean="0"/>
              <a:t>Confidence Interval </a:t>
            </a:r>
            <a:r>
              <a:rPr lang="en-US" dirty="0"/>
              <a:t>Estimation with Mean </a:t>
            </a:r>
            <a:r>
              <a:rPr lang="en-US" dirty="0" smtClean="0"/>
              <a:t> - Example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3346" y="1091258"/>
            <a:ext cx="11449272" cy="6214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221290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23</a:t>
            </a:fld>
            <a:endParaRPr lang="en-US" dirty="0"/>
          </a:p>
        </p:txBody>
      </p:sp>
      <p:sp>
        <p:nvSpPr>
          <p:cNvPr id="3" name="Title 2"/>
          <p:cNvSpPr>
            <a:spLocks noGrp="1"/>
          </p:cNvSpPr>
          <p:nvPr>
            <p:ph type="title"/>
          </p:nvPr>
        </p:nvSpPr>
        <p:spPr/>
        <p:txBody>
          <a:bodyPr/>
          <a:lstStyle/>
          <a:p>
            <a:r>
              <a:rPr lang="en-US" dirty="0" smtClean="0"/>
              <a:t>Confidence Interval for Population Proportion</a:t>
            </a:r>
            <a:endParaRPr lang="en-US" dirty="0"/>
          </a:p>
        </p:txBody>
      </p:sp>
      <p:sp>
        <p:nvSpPr>
          <p:cNvPr id="4" name="TextBox 3"/>
          <p:cNvSpPr txBox="1"/>
          <p:nvPr/>
        </p:nvSpPr>
        <p:spPr>
          <a:xfrm>
            <a:off x="529384" y="1258074"/>
            <a:ext cx="12715964" cy="2418419"/>
          </a:xfrm>
          <a:prstGeom prst="rect">
            <a:avLst/>
          </a:prstGeom>
          <a:noFill/>
        </p:spPr>
        <p:txBody>
          <a:bodyPr wrap="square" rtlCol="0">
            <a:spAutoFit/>
          </a:bodyPr>
          <a:lstStyle/>
          <a:p>
            <a:pPr>
              <a:lnSpc>
                <a:spcPct val="150000"/>
              </a:lnSpc>
            </a:pPr>
            <a:r>
              <a:rPr lang="en-US" dirty="0" smtClean="0"/>
              <a:t>The theory behind a confidence interval of proportion is the same as that for a mean</a:t>
            </a:r>
          </a:p>
          <a:p>
            <a:pPr>
              <a:lnSpc>
                <a:spcPct val="150000"/>
              </a:lnSpc>
            </a:pPr>
            <a:r>
              <a:rPr lang="en-US" dirty="0" smtClean="0"/>
              <a:t>Each element in the  population can be considered as success or failure</a:t>
            </a:r>
          </a:p>
          <a:p>
            <a:pPr>
              <a:lnSpc>
                <a:spcPct val="150000"/>
              </a:lnSpc>
            </a:pPr>
            <a:r>
              <a:rPr lang="en-US" dirty="0" smtClean="0"/>
              <a:t>Means and proportions are equivalent, except that proportion data is limited to binary values (1s and 0s)</a:t>
            </a:r>
            <a:endParaRPr lang="en-US" dirty="0"/>
          </a:p>
        </p:txBody>
      </p:sp>
      <p:pic>
        <p:nvPicPr>
          <p:cNvPr id="65538" name="Picture 2"/>
          <p:cNvPicPr>
            <a:picLocks noChangeAspect="1" noChangeArrowheads="1"/>
          </p:cNvPicPr>
          <p:nvPr/>
        </p:nvPicPr>
        <p:blipFill>
          <a:blip r:embed="rId2"/>
          <a:srcRect/>
          <a:stretch>
            <a:fillRect/>
          </a:stretch>
        </p:blipFill>
        <p:spPr bwMode="auto">
          <a:xfrm>
            <a:off x="815136" y="4829974"/>
            <a:ext cx="7228227" cy="642942"/>
          </a:xfrm>
          <a:prstGeom prst="rect">
            <a:avLst/>
          </a:prstGeom>
          <a:noFill/>
          <a:ln w="9525">
            <a:noFill/>
            <a:miter lim="800000"/>
            <a:headEnd/>
            <a:tailEnd/>
          </a:ln>
          <a:effectLst/>
        </p:spPr>
      </p:pic>
      <p:sp>
        <p:nvSpPr>
          <p:cNvPr id="65540" name="AutoShape 4" descr="https://statmagic.info/Content/Help-Images/CI%20p.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5541" name="Picture 5"/>
          <p:cNvPicPr>
            <a:picLocks noChangeAspect="1" noChangeArrowheads="1"/>
          </p:cNvPicPr>
          <p:nvPr/>
        </p:nvPicPr>
        <p:blipFill>
          <a:blip r:embed="rId3"/>
          <a:srcRect/>
          <a:stretch>
            <a:fillRect/>
          </a:stretch>
        </p:blipFill>
        <p:spPr bwMode="auto">
          <a:xfrm>
            <a:off x="9244820" y="3829842"/>
            <a:ext cx="3743325" cy="2009775"/>
          </a:xfrm>
          <a:prstGeom prst="rect">
            <a:avLst/>
          </a:prstGeom>
          <a:noFill/>
          <a:ln w="9525">
            <a:noFill/>
            <a:miter lim="800000"/>
            <a:headEnd/>
            <a:tailEnd/>
          </a:ln>
          <a:effectLst/>
        </p:spPr>
      </p:pic>
    </p:spTree>
    <p:extLst>
      <p:ext uri="{BB962C8B-B14F-4D97-AF65-F5344CB8AC3E}">
        <p14:creationId xmlns:p14="http://schemas.microsoft.com/office/powerpoint/2010/main" val="1868340310"/>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24</a:t>
            </a:fld>
            <a:endParaRPr lang="en-US" dirty="0"/>
          </a:p>
        </p:txBody>
      </p:sp>
      <p:sp>
        <p:nvSpPr>
          <p:cNvPr id="3" name="Title 2"/>
          <p:cNvSpPr>
            <a:spLocks noGrp="1"/>
          </p:cNvSpPr>
          <p:nvPr>
            <p:ph type="title"/>
          </p:nvPr>
        </p:nvSpPr>
        <p:spPr/>
        <p:txBody>
          <a:bodyPr/>
          <a:lstStyle/>
          <a:p>
            <a:r>
              <a:rPr lang="en-US" dirty="0" smtClean="0"/>
              <a:t>Estimating Population Proportion</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919" y="1451298"/>
            <a:ext cx="9443987" cy="1915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245" y="3733800"/>
            <a:ext cx="3928894" cy="1461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4874376"/>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25</a:t>
            </a:fld>
            <a:endParaRPr lang="en-US" dirty="0"/>
          </a:p>
        </p:txBody>
      </p:sp>
      <p:sp>
        <p:nvSpPr>
          <p:cNvPr id="3" name="Title 2"/>
          <p:cNvSpPr>
            <a:spLocks noGrp="1"/>
          </p:cNvSpPr>
          <p:nvPr>
            <p:ph type="title"/>
          </p:nvPr>
        </p:nvSpPr>
        <p:spPr/>
        <p:txBody>
          <a:bodyPr/>
          <a:lstStyle/>
          <a:p>
            <a:r>
              <a:rPr lang="en-US" dirty="0" smtClean="0"/>
              <a:t>Confidence Interval for Population Proportion - example</a:t>
            </a:r>
            <a:endParaRPr lang="en-US" dirty="0"/>
          </a:p>
        </p:txBody>
      </p:sp>
      <p:sp>
        <p:nvSpPr>
          <p:cNvPr id="4" name="TextBox 3"/>
          <p:cNvSpPr txBox="1"/>
          <p:nvPr/>
        </p:nvSpPr>
        <p:spPr>
          <a:xfrm>
            <a:off x="315070" y="1329512"/>
            <a:ext cx="12787402" cy="2492990"/>
          </a:xfrm>
          <a:prstGeom prst="rect">
            <a:avLst/>
          </a:prstGeom>
          <a:noFill/>
        </p:spPr>
        <p:txBody>
          <a:bodyPr wrap="square" rtlCol="0">
            <a:spAutoFit/>
          </a:bodyPr>
          <a:lstStyle/>
          <a:p>
            <a:r>
              <a:rPr lang="en-US" dirty="0" smtClean="0"/>
              <a:t>A semi conductor manufacturer producers controllers used in automobile  engine app. On random sample of 200 devices, found 19 are defective. Construct 95% confidence Interval around  the true proportion  defective.</a:t>
            </a:r>
          </a:p>
          <a:p>
            <a:endParaRPr lang="en-US" dirty="0" smtClean="0"/>
          </a:p>
          <a:p>
            <a:r>
              <a:rPr lang="en-US" b="1" dirty="0" smtClean="0"/>
              <a:t>Solution</a:t>
            </a:r>
            <a:r>
              <a:rPr lang="en-US" dirty="0" smtClean="0"/>
              <a:t>:</a:t>
            </a:r>
          </a:p>
          <a:p>
            <a:endParaRPr lang="en-US" dirty="0"/>
          </a:p>
        </p:txBody>
      </p:sp>
      <p:pic>
        <p:nvPicPr>
          <p:cNvPr id="69634" name="Picture 2"/>
          <p:cNvPicPr>
            <a:picLocks noChangeAspect="1" noChangeArrowheads="1"/>
          </p:cNvPicPr>
          <p:nvPr/>
        </p:nvPicPr>
        <p:blipFill>
          <a:blip r:embed="rId2"/>
          <a:srcRect/>
          <a:stretch>
            <a:fillRect/>
          </a:stretch>
        </p:blipFill>
        <p:spPr bwMode="auto">
          <a:xfrm>
            <a:off x="3067522" y="3323506"/>
            <a:ext cx="9361040" cy="4165742"/>
          </a:xfrm>
          <a:prstGeom prst="rect">
            <a:avLst/>
          </a:prstGeom>
          <a:noFill/>
          <a:ln w="9525">
            <a:noFill/>
            <a:miter lim="800000"/>
            <a:headEnd/>
            <a:tailEnd/>
          </a:ln>
          <a:effectLst/>
        </p:spPr>
      </p:pic>
    </p:spTree>
    <p:extLst>
      <p:ext uri="{BB962C8B-B14F-4D97-AF65-F5344CB8AC3E}">
        <p14:creationId xmlns:p14="http://schemas.microsoft.com/office/powerpoint/2010/main" val="2917072299"/>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26</a:t>
            </a:fld>
            <a:endParaRPr lang="en-US" dirty="0"/>
          </a:p>
        </p:txBody>
      </p:sp>
      <p:sp>
        <p:nvSpPr>
          <p:cNvPr id="3" name="Title 2"/>
          <p:cNvSpPr>
            <a:spLocks noGrp="1"/>
          </p:cNvSpPr>
          <p:nvPr>
            <p:ph type="title"/>
          </p:nvPr>
        </p:nvSpPr>
        <p:spPr/>
        <p:txBody>
          <a:bodyPr/>
          <a:lstStyle/>
          <a:p>
            <a:r>
              <a:rPr lang="en-US" dirty="0" smtClean="0"/>
              <a:t>Confidence Interval</a:t>
            </a:r>
            <a:endParaRPr lang="en-US" dirty="0"/>
          </a:p>
        </p:txBody>
      </p:sp>
      <p:sp>
        <p:nvSpPr>
          <p:cNvPr id="4" name="TextBox 3"/>
          <p:cNvSpPr txBox="1"/>
          <p:nvPr/>
        </p:nvSpPr>
        <p:spPr>
          <a:xfrm>
            <a:off x="672260" y="1258074"/>
            <a:ext cx="11858708" cy="6093976"/>
          </a:xfrm>
          <a:prstGeom prst="rect">
            <a:avLst/>
          </a:prstGeom>
          <a:noFill/>
        </p:spPr>
        <p:txBody>
          <a:bodyPr wrap="square" rtlCol="0">
            <a:spAutoFit/>
          </a:bodyPr>
          <a:lstStyle/>
          <a:p>
            <a:pPr>
              <a:lnSpc>
                <a:spcPct val="150000"/>
              </a:lnSpc>
              <a:buFont typeface="Arial" pitchFamily="34" charset="0"/>
              <a:buChar char="•"/>
            </a:pPr>
            <a:r>
              <a:rPr lang="en-US" dirty="0" smtClean="0"/>
              <a:t> The </a:t>
            </a:r>
            <a:r>
              <a:rPr lang="en-US" b="1" dirty="0" smtClean="0"/>
              <a:t>standard deviation </a:t>
            </a:r>
            <a:r>
              <a:rPr lang="en-US" dirty="0" smtClean="0"/>
              <a:t>of a sampling distribution is called the standard error of the mean (basically they are measures of sampling variability or estimates of dispersion or spread). </a:t>
            </a:r>
          </a:p>
          <a:p>
            <a:pPr>
              <a:lnSpc>
                <a:spcPct val="150000"/>
              </a:lnSpc>
              <a:buFont typeface="Arial" pitchFamily="34" charset="0"/>
              <a:buChar char="•"/>
            </a:pPr>
            <a:r>
              <a:rPr lang="en-US" dirty="0" smtClean="0"/>
              <a:t>A </a:t>
            </a:r>
            <a:r>
              <a:rPr lang="en-US" b="1" dirty="0" smtClean="0"/>
              <a:t>standard error </a:t>
            </a:r>
            <a:r>
              <a:rPr lang="en-US" dirty="0" smtClean="0"/>
              <a:t>generally has a </a:t>
            </a:r>
            <a:r>
              <a:rPr lang="en-US" b="1" dirty="0" smtClean="0"/>
              <a:t>level of confidence </a:t>
            </a:r>
            <a:r>
              <a:rPr lang="en-US" dirty="0" smtClean="0"/>
              <a:t>associated with it. You use the standard error of the mean to determine how close to the true population mean you can expect your sample mean to be and how much confidence you can place in that expectation.</a:t>
            </a:r>
          </a:p>
          <a:p>
            <a:pPr>
              <a:lnSpc>
                <a:spcPct val="150000"/>
              </a:lnSpc>
              <a:buFont typeface="Arial" pitchFamily="34" charset="0"/>
              <a:buChar char="•"/>
            </a:pPr>
            <a:r>
              <a:rPr lang="en-US" dirty="0" smtClean="0"/>
              <a:t>To </a:t>
            </a:r>
            <a:r>
              <a:rPr lang="en-US" b="1" dirty="0" smtClean="0"/>
              <a:t>reduce</a:t>
            </a:r>
            <a:r>
              <a:rPr lang="en-US" dirty="0" smtClean="0"/>
              <a:t> the amount of </a:t>
            </a:r>
            <a:r>
              <a:rPr lang="en-US" b="1" dirty="0" smtClean="0"/>
              <a:t>sampling variability </a:t>
            </a:r>
            <a:r>
              <a:rPr lang="en-US" dirty="0" smtClean="0"/>
              <a:t>you can make your </a:t>
            </a:r>
            <a:r>
              <a:rPr lang="en-US" b="1" dirty="0" smtClean="0"/>
              <a:t>sample</a:t>
            </a:r>
            <a:r>
              <a:rPr lang="en-US" dirty="0" smtClean="0"/>
              <a:t> </a:t>
            </a:r>
            <a:r>
              <a:rPr lang="en-US" b="1" dirty="0" smtClean="0"/>
              <a:t>larger</a:t>
            </a:r>
            <a:r>
              <a:rPr lang="en-US" dirty="0" smtClean="0"/>
              <a:t> and more homogeneous.</a:t>
            </a:r>
          </a:p>
          <a:p>
            <a:pPr>
              <a:lnSpc>
                <a:spcPct val="150000"/>
              </a:lnSpc>
              <a:buFont typeface="Arial" pitchFamily="34" charset="0"/>
              <a:buChar char="•"/>
            </a:pPr>
            <a:endParaRPr lang="en-US" dirty="0"/>
          </a:p>
        </p:txBody>
      </p:sp>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27</a:t>
            </a:fld>
            <a:endParaRPr lang="en-US" dirty="0"/>
          </a:p>
        </p:txBody>
      </p:sp>
      <p:sp>
        <p:nvSpPr>
          <p:cNvPr id="3" name="Title 2"/>
          <p:cNvSpPr>
            <a:spLocks noGrp="1"/>
          </p:cNvSpPr>
          <p:nvPr>
            <p:ph type="title"/>
          </p:nvPr>
        </p:nvSpPr>
        <p:spPr/>
        <p:txBody>
          <a:bodyPr/>
          <a:lstStyle/>
          <a:p>
            <a:r>
              <a:rPr lang="en-US" dirty="0" smtClean="0"/>
              <a:t>Confidence Level</a:t>
            </a:r>
            <a:endParaRPr lang="en-US" dirty="0"/>
          </a:p>
        </p:txBody>
      </p:sp>
      <p:sp>
        <p:nvSpPr>
          <p:cNvPr id="4" name="TextBox 3"/>
          <p:cNvSpPr txBox="1"/>
          <p:nvPr/>
        </p:nvSpPr>
        <p:spPr>
          <a:xfrm>
            <a:off x="743698" y="1115198"/>
            <a:ext cx="8001056" cy="6694140"/>
          </a:xfrm>
          <a:prstGeom prst="rect">
            <a:avLst/>
          </a:prstGeom>
          <a:noFill/>
        </p:spPr>
        <p:txBody>
          <a:bodyPr wrap="square" rtlCol="0">
            <a:spAutoFit/>
          </a:bodyPr>
          <a:lstStyle/>
          <a:p>
            <a:pPr>
              <a:lnSpc>
                <a:spcPct val="150000"/>
              </a:lnSpc>
              <a:buFont typeface="Arial" pitchFamily="34" charset="0"/>
              <a:buChar char="•"/>
            </a:pPr>
            <a:r>
              <a:rPr lang="en-US" dirty="0" smtClean="0"/>
              <a:t>Confidence levels are used when two sets of data are being compared.</a:t>
            </a:r>
          </a:p>
          <a:p>
            <a:pPr>
              <a:lnSpc>
                <a:spcPct val="150000"/>
              </a:lnSpc>
              <a:buFont typeface="Arial" pitchFamily="34" charset="0"/>
              <a:buChar char="•"/>
            </a:pPr>
            <a:r>
              <a:rPr lang="en-US" dirty="0" smtClean="0"/>
              <a:t> A confidence level is the likelihood of obtaining a particular result by chance rather than due to a truly significant difference in the two sets of data. </a:t>
            </a:r>
          </a:p>
          <a:p>
            <a:pPr>
              <a:lnSpc>
                <a:spcPct val="150000"/>
              </a:lnSpc>
              <a:buFont typeface="Arial" pitchFamily="34" charset="0"/>
              <a:buChar char="•"/>
            </a:pPr>
            <a:r>
              <a:rPr lang="en-US" dirty="0" smtClean="0"/>
              <a:t>A confidence interval addresses this issue because it provides a range of values which is likely to contain the population parameter of interest.</a:t>
            </a:r>
          </a:p>
          <a:p>
            <a:pPr>
              <a:lnSpc>
                <a:spcPct val="150000"/>
              </a:lnSpc>
              <a:buFont typeface="Arial" pitchFamily="34" charset="0"/>
              <a:buChar char="•"/>
            </a:pPr>
            <a:r>
              <a:rPr lang="en-US" dirty="0" smtClean="0"/>
              <a:t>A 95% confidence interval means that there is a 95% chance that the confidence interval contains the population mean. </a:t>
            </a:r>
            <a:endParaRPr lang="en-US" dirty="0"/>
          </a:p>
        </p:txBody>
      </p:sp>
      <p:pic>
        <p:nvPicPr>
          <p:cNvPr id="58370" name="Picture 2" descr="Image result for confidence level"/>
          <p:cNvPicPr>
            <a:picLocks noChangeAspect="1" noChangeArrowheads="1"/>
          </p:cNvPicPr>
          <p:nvPr/>
        </p:nvPicPr>
        <p:blipFill>
          <a:blip r:embed="rId2"/>
          <a:srcRect/>
          <a:stretch>
            <a:fillRect/>
          </a:stretch>
        </p:blipFill>
        <p:spPr bwMode="auto">
          <a:xfrm>
            <a:off x="8744754" y="6258734"/>
            <a:ext cx="5643602" cy="1726548"/>
          </a:xfrm>
          <a:prstGeom prst="rect">
            <a:avLst/>
          </a:prstGeom>
          <a:noFill/>
        </p:spPr>
      </p:pic>
      <p:pic>
        <p:nvPicPr>
          <p:cNvPr id="58372" name="Picture 4" descr="Image result for margin of error"/>
          <p:cNvPicPr>
            <a:picLocks noChangeAspect="1" noChangeArrowheads="1"/>
          </p:cNvPicPr>
          <p:nvPr/>
        </p:nvPicPr>
        <p:blipFill>
          <a:blip r:embed="rId3"/>
          <a:srcRect/>
          <a:stretch>
            <a:fillRect/>
          </a:stretch>
        </p:blipFill>
        <p:spPr bwMode="auto">
          <a:xfrm>
            <a:off x="9101944" y="2686834"/>
            <a:ext cx="4657754" cy="2071702"/>
          </a:xfrm>
          <a:prstGeom prst="rect">
            <a:avLst/>
          </a:prstGeom>
          <a:noFill/>
        </p:spPr>
      </p:pic>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28</a:t>
            </a:fld>
            <a:endParaRPr lang="en-US" dirty="0"/>
          </a:p>
        </p:txBody>
      </p:sp>
      <p:sp>
        <p:nvSpPr>
          <p:cNvPr id="3" name="Title 2"/>
          <p:cNvSpPr>
            <a:spLocks noGrp="1"/>
          </p:cNvSpPr>
          <p:nvPr>
            <p:ph type="title"/>
          </p:nvPr>
        </p:nvSpPr>
        <p:spPr/>
        <p:txBody>
          <a:bodyPr/>
          <a:lstStyle/>
          <a:p>
            <a:r>
              <a:rPr lang="en-US" dirty="0" smtClean="0"/>
              <a:t>Calculate Confidence Interval  using Margin of Error - Example</a:t>
            </a:r>
            <a:endParaRPr lang="en-US" dirty="0"/>
          </a:p>
        </p:txBody>
      </p:sp>
      <p:sp>
        <p:nvSpPr>
          <p:cNvPr id="4" name="TextBox 3"/>
          <p:cNvSpPr txBox="1"/>
          <p:nvPr/>
        </p:nvSpPr>
        <p:spPr>
          <a:xfrm>
            <a:off x="672260" y="1186636"/>
            <a:ext cx="10715700" cy="6093976"/>
          </a:xfrm>
          <a:prstGeom prst="rect">
            <a:avLst/>
          </a:prstGeom>
          <a:noFill/>
        </p:spPr>
        <p:txBody>
          <a:bodyPr wrap="square" rtlCol="0">
            <a:spAutoFit/>
          </a:bodyPr>
          <a:lstStyle/>
          <a:p>
            <a:pPr>
              <a:lnSpc>
                <a:spcPct val="150000"/>
              </a:lnSpc>
            </a:pPr>
            <a:r>
              <a:rPr lang="en-US" dirty="0" smtClean="0"/>
              <a:t>In a survey 200 males in USA work average 15.7 hrs/week. Marginal error is 2.2 hrs at a confidence level of 95%. Find the confidence interval ?</a:t>
            </a:r>
          </a:p>
          <a:p>
            <a:pPr>
              <a:lnSpc>
                <a:spcPct val="150000"/>
              </a:lnSpc>
            </a:pPr>
            <a:r>
              <a:rPr lang="en-US" dirty="0" smtClean="0"/>
              <a:t>Solution :</a:t>
            </a:r>
          </a:p>
          <a:p>
            <a:pPr>
              <a:lnSpc>
                <a:spcPct val="150000"/>
              </a:lnSpc>
            </a:pPr>
            <a:r>
              <a:rPr lang="en-US" dirty="0" smtClean="0"/>
              <a:t> x bar = 15.7 hrs/week		Marginal error (M.E) = 2.2 hrs/week</a:t>
            </a:r>
          </a:p>
          <a:p>
            <a:pPr>
              <a:lnSpc>
                <a:spcPct val="150000"/>
              </a:lnSpc>
            </a:pPr>
            <a:endParaRPr lang="en-US" dirty="0" smtClean="0"/>
          </a:p>
          <a:p>
            <a:pPr>
              <a:lnSpc>
                <a:spcPct val="150000"/>
              </a:lnSpc>
            </a:pPr>
            <a:r>
              <a:rPr lang="en-US" dirty="0" smtClean="0"/>
              <a:t>Upper limit= 15.7+2.2 = 17.9</a:t>
            </a:r>
          </a:p>
          <a:p>
            <a:pPr>
              <a:lnSpc>
                <a:spcPct val="150000"/>
              </a:lnSpc>
            </a:pPr>
            <a:r>
              <a:rPr lang="en-US" dirty="0" smtClean="0"/>
              <a:t>Lower limit = 15.7 -2.2 = 13.5</a:t>
            </a:r>
          </a:p>
          <a:p>
            <a:pPr>
              <a:lnSpc>
                <a:spcPct val="150000"/>
              </a:lnSpc>
            </a:pPr>
            <a:endParaRPr lang="en-US" dirty="0" smtClean="0"/>
          </a:p>
          <a:p>
            <a:pPr>
              <a:lnSpc>
                <a:spcPct val="150000"/>
              </a:lnSpc>
            </a:pPr>
            <a:endParaRPr lang="en-US" dirty="0"/>
          </a:p>
        </p:txBody>
      </p:sp>
      <p:pic>
        <p:nvPicPr>
          <p:cNvPr id="5" name="Picture 5"/>
          <p:cNvPicPr>
            <a:picLocks noChangeAspect="1" noChangeArrowheads="1"/>
          </p:cNvPicPr>
          <p:nvPr/>
        </p:nvPicPr>
        <p:blipFill>
          <a:blip r:embed="rId2"/>
          <a:srcRect/>
          <a:stretch>
            <a:fillRect/>
          </a:stretch>
        </p:blipFill>
        <p:spPr bwMode="auto">
          <a:xfrm>
            <a:off x="3815532" y="3115462"/>
            <a:ext cx="3838575" cy="571500"/>
          </a:xfrm>
          <a:prstGeom prst="rect">
            <a:avLst/>
          </a:prstGeom>
          <a:noFill/>
          <a:ln w="9525">
            <a:noFill/>
            <a:miter lim="800000"/>
            <a:headEnd/>
            <a:tailEnd/>
          </a:ln>
          <a:effectLst/>
        </p:spPr>
      </p:pic>
      <p:cxnSp>
        <p:nvCxnSpPr>
          <p:cNvPr id="7" name="Straight Arrow Connector 6"/>
          <p:cNvCxnSpPr/>
          <p:nvPr/>
        </p:nvCxnSpPr>
        <p:spPr>
          <a:xfrm>
            <a:off x="2815400" y="6473048"/>
            <a:ext cx="7000924"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43962" y="6615924"/>
            <a:ext cx="795411" cy="492443"/>
          </a:xfrm>
          <a:prstGeom prst="rect">
            <a:avLst/>
          </a:prstGeom>
          <a:noFill/>
        </p:spPr>
        <p:txBody>
          <a:bodyPr wrap="none" rtlCol="0">
            <a:spAutoFit/>
          </a:bodyPr>
          <a:lstStyle/>
          <a:p>
            <a:r>
              <a:rPr lang="en-US" dirty="0" smtClean="0"/>
              <a:t>13.5</a:t>
            </a:r>
            <a:endParaRPr lang="en-US" dirty="0"/>
          </a:p>
        </p:txBody>
      </p:sp>
      <p:sp>
        <p:nvSpPr>
          <p:cNvPr id="9" name="TextBox 8"/>
          <p:cNvSpPr txBox="1"/>
          <p:nvPr/>
        </p:nvSpPr>
        <p:spPr>
          <a:xfrm>
            <a:off x="9530572" y="6687362"/>
            <a:ext cx="795411" cy="492443"/>
          </a:xfrm>
          <a:prstGeom prst="rect">
            <a:avLst/>
          </a:prstGeom>
          <a:noFill/>
        </p:spPr>
        <p:txBody>
          <a:bodyPr wrap="none" rtlCol="0">
            <a:spAutoFit/>
          </a:bodyPr>
          <a:lstStyle/>
          <a:p>
            <a:r>
              <a:rPr lang="en-US" dirty="0" smtClean="0"/>
              <a:t>17.9</a:t>
            </a:r>
            <a:endParaRPr lang="en-US" dirty="0"/>
          </a:p>
        </p:txBody>
      </p:sp>
      <p:sp>
        <p:nvSpPr>
          <p:cNvPr id="10" name="TextBox 9"/>
          <p:cNvSpPr txBox="1"/>
          <p:nvPr/>
        </p:nvSpPr>
        <p:spPr>
          <a:xfrm>
            <a:off x="5958672" y="6615924"/>
            <a:ext cx="795411" cy="492443"/>
          </a:xfrm>
          <a:prstGeom prst="rect">
            <a:avLst/>
          </a:prstGeom>
          <a:noFill/>
        </p:spPr>
        <p:txBody>
          <a:bodyPr wrap="none" rtlCol="0">
            <a:spAutoFit/>
          </a:bodyPr>
          <a:lstStyle/>
          <a:p>
            <a:r>
              <a:rPr lang="en-US" dirty="0" smtClean="0"/>
              <a:t>15.7</a:t>
            </a:r>
            <a:endParaRPr lang="en-US" dirty="0"/>
          </a:p>
        </p:txBody>
      </p:sp>
      <p:cxnSp>
        <p:nvCxnSpPr>
          <p:cNvPr id="14" name="Straight Connector 13"/>
          <p:cNvCxnSpPr/>
          <p:nvPr/>
        </p:nvCxnSpPr>
        <p:spPr>
          <a:xfrm rot="5400000">
            <a:off x="6137267" y="6580205"/>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01218" y="7258866"/>
            <a:ext cx="6929486" cy="492443"/>
          </a:xfrm>
          <a:prstGeom prst="rect">
            <a:avLst/>
          </a:prstGeom>
          <a:noFill/>
          <a:ln>
            <a:solidFill>
              <a:schemeClr val="tx1"/>
            </a:solidFill>
            <a:prstDash val="lgDash"/>
          </a:ln>
        </p:spPr>
        <p:txBody>
          <a:bodyPr wrap="square" rtlCol="0">
            <a:spAutoFit/>
          </a:bodyPr>
          <a:lstStyle/>
          <a:p>
            <a:r>
              <a:rPr lang="en-US" b="1" dirty="0" smtClean="0"/>
              <a:t>Confidence Interval 	13.5 &lt; µ &lt; 17.9</a:t>
            </a:r>
            <a:endParaRPr lang="en-US" b="1" dirty="0"/>
          </a:p>
        </p:txBody>
      </p:sp>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29</a:t>
            </a:fld>
            <a:endParaRPr lang="en-US" dirty="0"/>
          </a:p>
        </p:txBody>
      </p:sp>
      <p:sp>
        <p:nvSpPr>
          <p:cNvPr id="3" name="Title 2"/>
          <p:cNvSpPr>
            <a:spLocks noGrp="1"/>
          </p:cNvSpPr>
          <p:nvPr>
            <p:ph type="title"/>
          </p:nvPr>
        </p:nvSpPr>
        <p:spPr/>
        <p:txBody>
          <a:bodyPr/>
          <a:lstStyle/>
          <a:p>
            <a:r>
              <a:rPr lang="en-US" b="1" dirty="0" smtClean="0"/>
              <a:t>Sample Size Determination</a:t>
            </a:r>
            <a:endParaRPr lang="en-US" b="1" dirty="0"/>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475233" y="1221878"/>
                <a:ext cx="13715429" cy="6278092"/>
              </a:xfrm>
              <a:prstGeom prst="rect">
                <a:avLst/>
              </a:prstGeom>
            </p:spPr>
            <p:txBody>
              <a:bodyPr>
                <a:normAutofit/>
              </a:bodyPr>
              <a:lst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a:lnSpc>
                    <a:spcPct val="150000"/>
                  </a:lnSpc>
                  <a:spcBef>
                    <a:spcPts val="1600"/>
                  </a:spcBef>
                </a:pPr>
                <a:r>
                  <a:rPr lang="en-IN" sz="2400" dirty="0" smtClean="0">
                    <a:latin typeface="+mj-lt"/>
                  </a:rPr>
                  <a:t>Choose </a:t>
                </a:r>
                <a:r>
                  <a:rPr lang="en-IN" sz="2400" dirty="0">
                    <a:latin typeface="+mj-lt"/>
                  </a:rPr>
                  <a:t>a sample size large enough to provide a desired margin of error</a:t>
                </a:r>
                <a:r>
                  <a:rPr lang="en-IN" sz="2400" dirty="0" smtClean="0">
                    <a:latin typeface="+mj-lt"/>
                  </a:rPr>
                  <a:t>.</a:t>
                </a:r>
              </a:p>
              <a:p>
                <a:pPr>
                  <a:lnSpc>
                    <a:spcPct val="150000"/>
                  </a:lnSpc>
                  <a:spcBef>
                    <a:spcPts val="1600"/>
                  </a:spcBef>
                </a:pPr>
                <a:r>
                  <a:rPr lang="en-IN" sz="2400" dirty="0">
                    <a:latin typeface="+mj-lt"/>
                  </a:rPr>
                  <a:t>The </a:t>
                </a:r>
                <a:r>
                  <a:rPr lang="en-IN" sz="2400" dirty="0" smtClean="0">
                    <a:latin typeface="+mj-lt"/>
                  </a:rPr>
                  <a:t>quantity E = </a:t>
                </a:r>
                <a14:m>
                  <m:oMath xmlns:m="http://schemas.openxmlformats.org/officeDocument/2006/math">
                    <m:sSub>
                      <m:sSubPr>
                        <m:ctrlPr>
                          <a:rPr lang="en-IN" sz="2400" i="1">
                            <a:latin typeface="Cambria Math"/>
                          </a:rPr>
                        </m:ctrlPr>
                      </m:sSubPr>
                      <m:e>
                        <m:r>
                          <a:rPr lang="en-IN" sz="2400">
                            <a:latin typeface="Cambria Math"/>
                          </a:rPr>
                          <m:t>𝑧</m:t>
                        </m:r>
                      </m:e>
                      <m:sub>
                        <m:r>
                          <a:rPr lang="en-IN" sz="2400">
                            <a:latin typeface="Cambria Math"/>
                          </a:rPr>
                          <m:t>𝛼</m:t>
                        </m:r>
                        <m:r>
                          <a:rPr lang="en-IN" sz="2400">
                            <a:latin typeface="Cambria Math"/>
                          </a:rPr>
                          <m:t>/2</m:t>
                        </m:r>
                      </m:sub>
                    </m:sSub>
                    <m:f>
                      <m:fPr>
                        <m:ctrlPr>
                          <a:rPr lang="en-IN" sz="2400" i="1">
                            <a:latin typeface="Cambria Math"/>
                          </a:rPr>
                        </m:ctrlPr>
                      </m:fPr>
                      <m:num>
                        <m:r>
                          <a:rPr lang="en-IN" sz="2400">
                            <a:latin typeface="Cambria Math"/>
                          </a:rPr>
                          <m:t>𝜎</m:t>
                        </m:r>
                      </m:num>
                      <m:den>
                        <m:rad>
                          <m:radPr>
                            <m:degHide m:val="on"/>
                            <m:ctrlPr>
                              <a:rPr lang="en-IN" sz="2400" i="1">
                                <a:latin typeface="Cambria Math"/>
                              </a:rPr>
                            </m:ctrlPr>
                          </m:radPr>
                          <m:deg/>
                          <m:e>
                            <m:r>
                              <a:rPr lang="en-IN" sz="2400">
                                <a:latin typeface="Cambria Math"/>
                              </a:rPr>
                              <m:t>𝑛</m:t>
                            </m:r>
                          </m:e>
                        </m:rad>
                      </m:den>
                    </m:f>
                  </m:oMath>
                </a14:m>
                <a:r>
                  <a:rPr lang="en-IN" sz="2400" dirty="0">
                    <a:latin typeface="+mj-lt"/>
                  </a:rPr>
                  <a:t> is called margin of error</a:t>
                </a:r>
              </a:p>
              <a:p>
                <a:pPr marL="0" indent="0" algn="ctr">
                  <a:lnSpc>
                    <a:spcPct val="150000"/>
                  </a:lnSpc>
                  <a:spcAft>
                    <a:spcPts val="1200"/>
                  </a:spcAft>
                  <a:buNone/>
                </a:pPr>
                <a14:m>
                  <m:oMathPara xmlns:m="http://schemas.openxmlformats.org/officeDocument/2006/math">
                    <m:oMathParaPr>
                      <m:jc m:val="centerGroup"/>
                    </m:oMathParaPr>
                    <m:oMath xmlns:m="http://schemas.openxmlformats.org/officeDocument/2006/math">
                      <m:rad>
                        <m:radPr>
                          <m:degHide m:val="on"/>
                          <m:ctrlPr>
                            <a:rPr lang="en-IN" sz="2400" i="1">
                              <a:latin typeface="Cambria Math"/>
                            </a:rPr>
                          </m:ctrlPr>
                        </m:radPr>
                        <m:deg/>
                        <m:e>
                          <m:r>
                            <a:rPr lang="en-IN" sz="2400">
                              <a:latin typeface="Cambria Math"/>
                            </a:rPr>
                            <m:t>𝑛</m:t>
                          </m:r>
                        </m:e>
                      </m:rad>
                      <m:r>
                        <a:rPr lang="en-IN" sz="2400">
                          <a:latin typeface="Cambria Math"/>
                        </a:rPr>
                        <m:t>=</m:t>
                      </m:r>
                      <m:sSub>
                        <m:sSubPr>
                          <m:ctrlPr>
                            <a:rPr lang="en-IN" sz="2400" i="1">
                              <a:latin typeface="Cambria Math"/>
                            </a:rPr>
                          </m:ctrlPr>
                        </m:sSubPr>
                        <m:e>
                          <m:r>
                            <a:rPr lang="en-IN" sz="2400">
                              <a:latin typeface="Cambria Math"/>
                            </a:rPr>
                            <m:t>𝑧</m:t>
                          </m:r>
                        </m:e>
                        <m:sub>
                          <m:r>
                            <a:rPr lang="en-IN" sz="2400">
                              <a:latin typeface="Cambria Math"/>
                            </a:rPr>
                            <m:t>𝛼</m:t>
                          </m:r>
                          <m:r>
                            <a:rPr lang="en-IN" sz="2400">
                              <a:latin typeface="Cambria Math"/>
                            </a:rPr>
                            <m:t>/2</m:t>
                          </m:r>
                        </m:sub>
                      </m:sSub>
                      <m:f>
                        <m:fPr>
                          <m:ctrlPr>
                            <a:rPr lang="en-IN" sz="2400" i="1">
                              <a:latin typeface="Cambria Math"/>
                            </a:rPr>
                          </m:ctrlPr>
                        </m:fPr>
                        <m:num>
                          <m:r>
                            <a:rPr lang="en-IN" sz="2400">
                              <a:latin typeface="Cambria Math"/>
                            </a:rPr>
                            <m:t>𝜎</m:t>
                          </m:r>
                        </m:num>
                        <m:den>
                          <m:r>
                            <a:rPr lang="en-IN" sz="2400">
                              <a:latin typeface="Cambria Math"/>
                            </a:rPr>
                            <m:t>𝐸</m:t>
                          </m:r>
                        </m:den>
                      </m:f>
                    </m:oMath>
                  </m:oMathPara>
                </a14:m>
                <a:endParaRPr lang="en-IN" sz="2400" dirty="0">
                  <a:latin typeface="+mj-lt"/>
                </a:endParaRPr>
              </a:p>
              <a:p>
                <a:pPr marL="0" indent="0" algn="ctr">
                  <a:lnSpc>
                    <a:spcPct val="150000"/>
                  </a:lnSpc>
                  <a:spcAft>
                    <a:spcPts val="1800"/>
                  </a:spcAft>
                  <a:buNone/>
                </a:pPr>
                <a:r>
                  <a:rPr lang="en-IN" sz="2400" b="1" dirty="0">
                    <a:latin typeface="+mj-lt"/>
                  </a:rPr>
                  <a:t>Sample size, </a:t>
                </a:r>
                <a14:m>
                  <m:oMath xmlns:m="http://schemas.openxmlformats.org/officeDocument/2006/math">
                    <m:r>
                      <a:rPr lang="en-IN" sz="2400" b="1" i="1">
                        <a:latin typeface="Cambria Math"/>
                      </a:rPr>
                      <m:t>𝐧</m:t>
                    </m:r>
                    <m:r>
                      <a:rPr lang="en-IN" sz="2400" b="1">
                        <a:latin typeface="Cambria Math"/>
                      </a:rPr>
                      <m:t>=</m:t>
                    </m:r>
                    <m:sSup>
                      <m:sSupPr>
                        <m:ctrlPr>
                          <a:rPr lang="en-IN" sz="2400" b="1" i="1">
                            <a:latin typeface="Cambria Math"/>
                          </a:rPr>
                        </m:ctrlPr>
                      </m:sSupPr>
                      <m:e>
                        <m:sSub>
                          <m:sSubPr>
                            <m:ctrlPr>
                              <a:rPr lang="en-IN" sz="2400" b="1" i="1">
                                <a:latin typeface="Cambria Math"/>
                              </a:rPr>
                            </m:ctrlPr>
                          </m:sSubPr>
                          <m:e>
                            <m:r>
                              <a:rPr lang="en-IN" sz="2400" b="1">
                                <a:latin typeface="Cambria Math"/>
                              </a:rPr>
                              <m:t>(</m:t>
                            </m:r>
                            <m:r>
                              <a:rPr lang="en-IN" sz="2400" b="1" i="1">
                                <a:latin typeface="Cambria Math"/>
                              </a:rPr>
                              <m:t>𝐳</m:t>
                            </m:r>
                          </m:e>
                          <m:sub>
                            <m:r>
                              <a:rPr lang="en-IN" sz="2400" b="1" i="1">
                                <a:latin typeface="Cambria Math"/>
                              </a:rPr>
                              <m:t>𝛂</m:t>
                            </m:r>
                            <m:r>
                              <a:rPr lang="en-IN" sz="2400" b="1">
                                <a:latin typeface="Cambria Math"/>
                              </a:rPr>
                              <m:t>/</m:t>
                            </m:r>
                            <m:r>
                              <a:rPr lang="en-IN" sz="2400" b="1">
                                <a:latin typeface="Cambria Math"/>
                              </a:rPr>
                              <m:t>𝟐</m:t>
                            </m:r>
                          </m:sub>
                        </m:sSub>
                        <m:r>
                          <a:rPr lang="en-IN" sz="2400" b="1">
                            <a:latin typeface="Cambria Math"/>
                          </a:rPr>
                          <m:t>)</m:t>
                        </m:r>
                      </m:e>
                      <m:sup>
                        <m:r>
                          <a:rPr lang="en-IN" sz="2400" b="1">
                            <a:latin typeface="Cambria Math"/>
                          </a:rPr>
                          <m:t>𝟐</m:t>
                        </m:r>
                      </m:sup>
                    </m:sSup>
                    <m:f>
                      <m:fPr>
                        <m:ctrlPr>
                          <a:rPr lang="en-IN" sz="2400" b="1" i="1">
                            <a:latin typeface="Cambria Math"/>
                          </a:rPr>
                        </m:ctrlPr>
                      </m:fPr>
                      <m:num>
                        <m:sSup>
                          <m:sSupPr>
                            <m:ctrlPr>
                              <a:rPr lang="en-IN" sz="2400" b="1" i="1">
                                <a:latin typeface="Cambria Math"/>
                              </a:rPr>
                            </m:ctrlPr>
                          </m:sSupPr>
                          <m:e>
                            <m:r>
                              <a:rPr lang="en-IN" sz="2400" b="1" i="1">
                                <a:latin typeface="Cambria Math"/>
                              </a:rPr>
                              <m:t>𝛔</m:t>
                            </m:r>
                          </m:e>
                          <m:sup>
                            <m:r>
                              <a:rPr lang="en-IN" sz="2400" b="1">
                                <a:latin typeface="Cambria Math"/>
                              </a:rPr>
                              <m:t>𝟐</m:t>
                            </m:r>
                          </m:sup>
                        </m:sSup>
                      </m:num>
                      <m:den>
                        <m:sSup>
                          <m:sSupPr>
                            <m:ctrlPr>
                              <a:rPr lang="en-IN" sz="2400" b="1" i="1">
                                <a:latin typeface="Cambria Math"/>
                              </a:rPr>
                            </m:ctrlPr>
                          </m:sSupPr>
                          <m:e>
                            <m:r>
                              <a:rPr lang="en-IN" sz="2400" b="1" i="1">
                                <a:latin typeface="Cambria Math"/>
                              </a:rPr>
                              <m:t>𝐄</m:t>
                            </m:r>
                          </m:e>
                          <m:sup>
                            <m:r>
                              <a:rPr lang="en-IN" sz="2400" b="1">
                                <a:latin typeface="Cambria Math"/>
                              </a:rPr>
                              <m:t>𝟐</m:t>
                            </m:r>
                          </m:sup>
                        </m:sSup>
                      </m:den>
                    </m:f>
                  </m:oMath>
                </a14:m>
                <a:endParaRPr lang="en-IN" sz="2400" b="1" dirty="0" smtClean="0">
                  <a:latin typeface="+mj-lt"/>
                </a:endParaRPr>
              </a:p>
              <a:p>
                <a:pPr>
                  <a:lnSpc>
                    <a:spcPct val="150000"/>
                  </a:lnSpc>
                  <a:spcAft>
                    <a:spcPts val="1800"/>
                  </a:spcAft>
                </a:pPr>
                <a:r>
                  <a:rPr lang="en-IN" sz="2400" dirty="0">
                    <a:latin typeface="+mj-lt"/>
                  </a:rPr>
                  <a:t>This sample size provides the desired margin of error at the chosen confidence </a:t>
                </a:r>
                <a:r>
                  <a:rPr lang="en-IN" sz="2400" dirty="0" smtClean="0">
                    <a:latin typeface="+mj-lt"/>
                  </a:rPr>
                  <a:t>level</a:t>
                </a:r>
              </a:p>
              <a:p>
                <a:pPr>
                  <a:lnSpc>
                    <a:spcPct val="150000"/>
                  </a:lnSpc>
                  <a:spcAft>
                    <a:spcPts val="1800"/>
                  </a:spcAft>
                </a:pPr>
                <a:endParaRPr lang="en-IN" sz="2400" dirty="0">
                  <a:latin typeface="+mj-lt"/>
                </a:endParaRPr>
              </a:p>
              <a:p>
                <a:pPr>
                  <a:lnSpc>
                    <a:spcPct val="150000"/>
                  </a:lnSpc>
                  <a:spcAft>
                    <a:spcPts val="1800"/>
                  </a:spcAft>
                </a:pPr>
                <a:endParaRPr lang="en-IN" sz="2400" dirty="0">
                  <a:latin typeface="+mj-lt"/>
                </a:endParaRP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475233" y="1221878"/>
                <a:ext cx="13715429" cy="6278092"/>
              </a:xfrm>
              <a:prstGeom prst="rect">
                <a:avLst/>
              </a:prstGeom>
              <a:blipFill>
                <a:blip r:embed="rId2"/>
                <a:stretch>
                  <a:fillRect l="-622"/>
                </a:stretch>
              </a:blipFill>
            </p:spPr>
            <p:txBody>
              <a:bodyPr/>
              <a:lstStyle/>
              <a:p>
                <a:r>
                  <a:rPr lang="en-IN">
                    <a:noFill/>
                  </a:rPr>
                  <a:t> </a:t>
                </a:r>
              </a:p>
            </p:txBody>
          </p:sp>
        </mc:Fallback>
      </mc:AlternateContent>
    </p:spTree>
    <p:extLst>
      <p:ext uri="{BB962C8B-B14F-4D97-AF65-F5344CB8AC3E}">
        <p14:creationId xmlns:p14="http://schemas.microsoft.com/office/powerpoint/2010/main" val="136578773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3</a:t>
            </a:fld>
            <a:endParaRPr lang="en-US" dirty="0"/>
          </a:p>
        </p:txBody>
      </p:sp>
      <p:sp>
        <p:nvSpPr>
          <p:cNvPr id="3" name="Title 2"/>
          <p:cNvSpPr>
            <a:spLocks noGrp="1"/>
          </p:cNvSpPr>
          <p:nvPr>
            <p:ph type="title"/>
          </p:nvPr>
        </p:nvSpPr>
        <p:spPr/>
        <p:txBody>
          <a:bodyPr/>
          <a:lstStyle/>
          <a:p>
            <a:r>
              <a:rPr lang="en-US" dirty="0" smtClean="0"/>
              <a:t>Central Limit Theorem</a:t>
            </a:r>
            <a:endParaRPr lang="en-US" dirty="0"/>
          </a:p>
        </p:txBody>
      </p:sp>
      <p:sp>
        <p:nvSpPr>
          <p:cNvPr id="4" name="TextBox 3"/>
          <p:cNvSpPr txBox="1"/>
          <p:nvPr/>
        </p:nvSpPr>
        <p:spPr>
          <a:xfrm>
            <a:off x="457946" y="900884"/>
            <a:ext cx="12001584" cy="1218090"/>
          </a:xfrm>
          <a:prstGeom prst="rect">
            <a:avLst/>
          </a:prstGeom>
          <a:noFill/>
        </p:spPr>
        <p:txBody>
          <a:bodyPr wrap="square" rtlCol="0">
            <a:spAutoFit/>
          </a:bodyPr>
          <a:lstStyle/>
          <a:p>
            <a:pPr>
              <a:lnSpc>
                <a:spcPct val="150000"/>
              </a:lnSpc>
            </a:pPr>
            <a:r>
              <a:rPr lang="en-US" dirty="0" smtClean="0"/>
              <a:t>The Sample mean will be  approximately  normal distributed for  large sample sizes, regardless of the distribution from which we are sampling</a:t>
            </a:r>
            <a:endParaRPr lang="en-US" dirty="0"/>
          </a:p>
        </p:txBody>
      </p:sp>
      <p:pic>
        <p:nvPicPr>
          <p:cNvPr id="36866" name="Picture 2"/>
          <p:cNvPicPr>
            <a:picLocks noChangeAspect="1" noChangeArrowheads="1"/>
          </p:cNvPicPr>
          <p:nvPr/>
        </p:nvPicPr>
        <p:blipFill>
          <a:blip r:embed="rId2"/>
          <a:srcRect/>
          <a:stretch>
            <a:fillRect/>
          </a:stretch>
        </p:blipFill>
        <p:spPr bwMode="auto">
          <a:xfrm>
            <a:off x="1529516" y="2115330"/>
            <a:ext cx="10287072" cy="4643470"/>
          </a:xfrm>
          <a:prstGeom prst="rect">
            <a:avLst/>
          </a:prstGeom>
          <a:noFill/>
          <a:ln w="9525">
            <a:noFill/>
            <a:miter lim="800000"/>
            <a:headEnd/>
            <a:tailEnd/>
          </a:ln>
          <a:effectLst/>
        </p:spPr>
      </p:pic>
      <p:sp>
        <p:nvSpPr>
          <p:cNvPr id="6" name="TextBox 5"/>
          <p:cNvSpPr txBox="1"/>
          <p:nvPr/>
        </p:nvSpPr>
        <p:spPr>
          <a:xfrm>
            <a:off x="529384" y="6901676"/>
            <a:ext cx="12287336" cy="892552"/>
          </a:xfrm>
          <a:prstGeom prst="rect">
            <a:avLst/>
          </a:prstGeom>
          <a:noFill/>
        </p:spPr>
        <p:txBody>
          <a:bodyPr wrap="square" rtlCol="0">
            <a:spAutoFit/>
          </a:bodyPr>
          <a:lstStyle/>
          <a:p>
            <a:r>
              <a:rPr lang="en-US" dirty="0" smtClean="0"/>
              <a:t>If the Population is normally distributed , then the mean of sample also normal distributed</a:t>
            </a:r>
            <a:endParaRPr lang="en-US" dirty="0"/>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30</a:t>
            </a:fld>
            <a:endParaRPr lang="en-US" dirty="0"/>
          </a:p>
        </p:txBody>
      </p:sp>
      <p:sp>
        <p:nvSpPr>
          <p:cNvPr id="3" name="Title 2"/>
          <p:cNvSpPr>
            <a:spLocks noGrp="1"/>
          </p:cNvSpPr>
          <p:nvPr>
            <p:ph type="title"/>
          </p:nvPr>
        </p:nvSpPr>
        <p:spPr/>
        <p:txBody>
          <a:bodyPr/>
          <a:lstStyle/>
          <a:p>
            <a:r>
              <a:rPr lang="en-US" b="1" dirty="0" smtClean="0"/>
              <a:t>Sample Size Determination Example</a:t>
            </a:r>
            <a:endParaRPr lang="en-US" b="1" dirty="0"/>
          </a:p>
        </p:txBody>
      </p:sp>
      <p:sp>
        <p:nvSpPr>
          <p:cNvPr id="5" name="TextBox 4"/>
          <p:cNvSpPr txBox="1"/>
          <p:nvPr/>
        </p:nvSpPr>
        <p:spPr>
          <a:xfrm>
            <a:off x="743698" y="1329512"/>
            <a:ext cx="9501254" cy="6694140"/>
          </a:xfrm>
          <a:prstGeom prst="rect">
            <a:avLst/>
          </a:prstGeom>
          <a:noFill/>
        </p:spPr>
        <p:txBody>
          <a:bodyPr wrap="square" rtlCol="0">
            <a:spAutoFit/>
          </a:bodyPr>
          <a:lstStyle/>
          <a:p>
            <a:pPr>
              <a:lnSpc>
                <a:spcPct val="150000"/>
              </a:lnSpc>
            </a:pPr>
            <a:r>
              <a:rPr lang="en-US" dirty="0" smtClean="0"/>
              <a:t>How large a sample  should be  selected  to provide  a 95% confidence interval with the margin  of error of 8? Assuming population, standard deviation is  sigma = 36</a:t>
            </a:r>
          </a:p>
          <a:p>
            <a:pPr>
              <a:lnSpc>
                <a:spcPct val="150000"/>
              </a:lnSpc>
            </a:pPr>
            <a:r>
              <a:rPr lang="en-US" b="1" dirty="0" smtClean="0"/>
              <a:t>Solution:</a:t>
            </a:r>
          </a:p>
          <a:p>
            <a:pPr>
              <a:lnSpc>
                <a:spcPct val="150000"/>
              </a:lnSpc>
            </a:pPr>
            <a:r>
              <a:rPr lang="en-US" dirty="0" smtClean="0"/>
              <a:t>Confidence Level = 95%</a:t>
            </a:r>
          </a:p>
          <a:p>
            <a:pPr>
              <a:lnSpc>
                <a:spcPct val="150000"/>
              </a:lnSpc>
            </a:pPr>
            <a:r>
              <a:rPr lang="en-US" dirty="0" smtClean="0"/>
              <a:t>Marginal Error =  8%</a:t>
            </a:r>
          </a:p>
          <a:p>
            <a:pPr>
              <a:lnSpc>
                <a:spcPct val="150000"/>
              </a:lnSpc>
            </a:pPr>
            <a:r>
              <a:rPr lang="en-US" dirty="0" smtClean="0"/>
              <a:t>Population std. deviation = 36</a:t>
            </a:r>
          </a:p>
          <a:p>
            <a:pPr>
              <a:lnSpc>
                <a:spcPct val="150000"/>
              </a:lnSpc>
            </a:pPr>
            <a:r>
              <a:rPr lang="en-US" dirty="0" smtClean="0"/>
              <a:t>= ((1.96)^2  * (36)^2) / (8^2)</a:t>
            </a:r>
          </a:p>
          <a:p>
            <a:pPr>
              <a:lnSpc>
                <a:spcPct val="150000"/>
              </a:lnSpc>
            </a:pPr>
            <a:r>
              <a:rPr lang="en-US" dirty="0" smtClean="0"/>
              <a:t>= 77.8</a:t>
            </a:r>
          </a:p>
          <a:p>
            <a:pPr>
              <a:lnSpc>
                <a:spcPct val="150000"/>
              </a:lnSpc>
            </a:pPr>
            <a:r>
              <a:rPr lang="en-US" dirty="0" smtClean="0"/>
              <a:t>n~ 78</a:t>
            </a:r>
          </a:p>
          <a:p>
            <a:pPr>
              <a:lnSpc>
                <a:spcPct val="150000"/>
              </a:lnSpc>
            </a:pPr>
            <a:endParaRPr lang="en-US" dirty="0"/>
          </a:p>
        </p:txBody>
      </p:sp>
      <p:pic>
        <p:nvPicPr>
          <p:cNvPr id="64514" name="Picture 2"/>
          <p:cNvPicPr>
            <a:picLocks noChangeAspect="1" noChangeArrowheads="1"/>
          </p:cNvPicPr>
          <p:nvPr/>
        </p:nvPicPr>
        <p:blipFill>
          <a:blip r:embed="rId2"/>
          <a:srcRect/>
          <a:stretch>
            <a:fillRect/>
          </a:stretch>
        </p:blipFill>
        <p:spPr bwMode="auto">
          <a:xfrm>
            <a:off x="7030242" y="3258338"/>
            <a:ext cx="2071702" cy="1950550"/>
          </a:xfrm>
          <a:prstGeom prst="rect">
            <a:avLst/>
          </a:prstGeom>
          <a:noFill/>
          <a:ln w="9525">
            <a:noFill/>
            <a:miter lim="800000"/>
            <a:headEnd/>
            <a:tailEnd/>
          </a:ln>
          <a:effectLst/>
        </p:spPr>
      </p:pic>
    </p:spTree>
    <p:extLst>
      <p:ext uri="{BB962C8B-B14F-4D97-AF65-F5344CB8AC3E}">
        <p14:creationId xmlns:p14="http://schemas.microsoft.com/office/powerpoint/2010/main" val="1365787731"/>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31</a:t>
            </a:fld>
            <a:endParaRPr lang="en-US" dirty="0"/>
          </a:p>
        </p:txBody>
      </p:sp>
      <p:sp>
        <p:nvSpPr>
          <p:cNvPr id="3" name="Title 2"/>
          <p:cNvSpPr>
            <a:spLocks noGrp="1"/>
          </p:cNvSpPr>
          <p:nvPr>
            <p:ph type="title"/>
          </p:nvPr>
        </p:nvSpPr>
        <p:spPr/>
        <p:txBody>
          <a:bodyPr/>
          <a:lstStyle/>
          <a:p>
            <a:r>
              <a:rPr lang="en-US" dirty="0" smtClean="0"/>
              <a:t>Standard Error</a:t>
            </a:r>
            <a:endParaRPr lang="en-US" dirty="0"/>
          </a:p>
        </p:txBody>
      </p:sp>
      <p:sp>
        <p:nvSpPr>
          <p:cNvPr id="4" name="TextBox 3"/>
          <p:cNvSpPr txBox="1"/>
          <p:nvPr/>
        </p:nvSpPr>
        <p:spPr>
          <a:xfrm>
            <a:off x="547242" y="1235274"/>
            <a:ext cx="13033448" cy="892552"/>
          </a:xfrm>
          <a:prstGeom prst="rect">
            <a:avLst/>
          </a:prstGeom>
          <a:noFill/>
        </p:spPr>
        <p:txBody>
          <a:bodyPr wrap="square" rtlCol="0">
            <a:spAutoFit/>
          </a:bodyPr>
          <a:lstStyle/>
          <a:p>
            <a:r>
              <a:rPr lang="en-US" dirty="0"/>
              <a:t>Standard Error is a method of measurement or estimation of standard deviation of sampling distribution associated with an estimation method. </a:t>
            </a:r>
          </a:p>
        </p:txBody>
      </p:sp>
      <p:pic>
        <p:nvPicPr>
          <p:cNvPr id="9218" name="Picture 2" descr="Standard Error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5673" y="2675434"/>
            <a:ext cx="2428807" cy="11521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5274" y="4043586"/>
            <a:ext cx="9433048" cy="2893100"/>
          </a:xfrm>
          <a:prstGeom prst="rect">
            <a:avLst/>
          </a:prstGeom>
          <a:noFill/>
        </p:spPr>
        <p:txBody>
          <a:bodyPr wrap="square" rtlCol="0">
            <a:spAutoFit/>
          </a:bodyPr>
          <a:lstStyle/>
          <a:p>
            <a:r>
              <a:rPr lang="pt-BR" dirty="0"/>
              <a:t>Total Inputs (N</a:t>
            </a:r>
            <a:r>
              <a:rPr lang="pt-BR" dirty="0" smtClean="0"/>
              <a:t>)	 =	 (</a:t>
            </a:r>
            <a:r>
              <a:rPr lang="pt-BR" dirty="0"/>
              <a:t>10,20,30,40,50) </a:t>
            </a:r>
            <a:br>
              <a:rPr lang="pt-BR" dirty="0"/>
            </a:br>
            <a:r>
              <a:rPr lang="pt-BR" dirty="0"/>
              <a:t>Total Inputs (N) </a:t>
            </a:r>
            <a:r>
              <a:rPr lang="pt-BR" dirty="0" smtClean="0"/>
              <a:t>	 =	 5</a:t>
            </a:r>
            <a:r>
              <a:rPr lang="pt-BR" dirty="0"/>
              <a:t> </a:t>
            </a:r>
            <a:endParaRPr lang="pt-BR" dirty="0" smtClean="0"/>
          </a:p>
          <a:p>
            <a:r>
              <a:rPr lang="en-US" dirty="0"/>
              <a:t>Mean (</a:t>
            </a:r>
            <a:r>
              <a:rPr lang="en-US" dirty="0" err="1"/>
              <a:t>x</a:t>
            </a:r>
            <a:r>
              <a:rPr lang="en-US" baseline="-25000" dirty="0" err="1"/>
              <a:t>m</a:t>
            </a:r>
            <a:r>
              <a:rPr lang="en-US" dirty="0"/>
              <a:t>) </a:t>
            </a:r>
            <a:r>
              <a:rPr lang="en-US" dirty="0" smtClean="0"/>
              <a:t>	 = 	30</a:t>
            </a:r>
            <a:r>
              <a:rPr lang="en-US" dirty="0"/>
              <a:t> </a:t>
            </a:r>
            <a:endParaRPr lang="en-US" dirty="0" smtClean="0"/>
          </a:p>
          <a:p>
            <a:r>
              <a:rPr lang="en-US" dirty="0" smtClean="0"/>
              <a:t>SD 		 = 	15.811</a:t>
            </a:r>
          </a:p>
          <a:p>
            <a:r>
              <a:rPr lang="en-US" dirty="0"/>
              <a:t>Standard </a:t>
            </a:r>
            <a:r>
              <a:rPr lang="en-US" dirty="0" smtClean="0"/>
              <a:t>Error	=	SD</a:t>
            </a:r>
            <a:r>
              <a:rPr lang="en-US" dirty="0"/>
              <a:t>/ √(N) </a:t>
            </a:r>
            <a:br>
              <a:rPr lang="en-US" dirty="0"/>
            </a:br>
            <a:r>
              <a:rPr lang="en-US" dirty="0"/>
              <a:t>Standard </a:t>
            </a:r>
            <a:r>
              <a:rPr lang="en-US" dirty="0" smtClean="0"/>
              <a:t>Error	=	15.811388300841896</a:t>
            </a:r>
            <a:r>
              <a:rPr lang="en-US" dirty="0"/>
              <a:t>/√(5) </a:t>
            </a:r>
            <a:br>
              <a:rPr lang="en-US" dirty="0"/>
            </a:br>
            <a:r>
              <a:rPr lang="en-US" dirty="0" smtClean="0"/>
              <a:t>Standard Error	=	7.0711</a:t>
            </a:r>
            <a:endParaRPr lang="en-US" dirty="0"/>
          </a:p>
        </p:txBody>
      </p:sp>
    </p:spTree>
    <p:extLst>
      <p:ext uri="{BB962C8B-B14F-4D97-AF65-F5344CB8AC3E}">
        <p14:creationId xmlns:p14="http://schemas.microsoft.com/office/powerpoint/2010/main" val="2416881729"/>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32</a:t>
            </a:fld>
            <a:endParaRPr lang="en-US" dirty="0"/>
          </a:p>
        </p:txBody>
      </p:sp>
      <p:sp>
        <p:nvSpPr>
          <p:cNvPr id="3" name="Title 2"/>
          <p:cNvSpPr>
            <a:spLocks noGrp="1"/>
          </p:cNvSpPr>
          <p:nvPr>
            <p:ph type="title"/>
          </p:nvPr>
        </p:nvSpPr>
        <p:spPr/>
        <p:txBody>
          <a:bodyPr/>
          <a:lstStyle/>
          <a:p>
            <a:r>
              <a:rPr lang="en-US" b="1" dirty="0"/>
              <a:t>Interval Estimation</a:t>
            </a:r>
          </a:p>
        </p:txBody>
      </p:sp>
      <p:sp>
        <p:nvSpPr>
          <p:cNvPr id="4" name="Content Placeholder 2"/>
          <p:cNvSpPr txBox="1">
            <a:spLocks/>
          </p:cNvSpPr>
          <p:nvPr/>
        </p:nvSpPr>
        <p:spPr>
          <a:xfrm>
            <a:off x="475233" y="1221878"/>
            <a:ext cx="13715429" cy="6278092"/>
          </a:xfrm>
          <a:prstGeom prst="rect">
            <a:avLst/>
          </a:prstGeom>
        </p:spPr>
        <p:txBody>
          <a:bodyPr>
            <a:normAutofit/>
          </a:bodyPr>
          <a:lst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a:lnSpc>
                <a:spcPct val="150000"/>
              </a:lnSpc>
              <a:spcBef>
                <a:spcPts val="1600"/>
              </a:spcBef>
            </a:pPr>
            <a:r>
              <a:rPr lang="en-IN" sz="2400" dirty="0">
                <a:latin typeface="+mj-lt"/>
              </a:rPr>
              <a:t>Small Sample </a:t>
            </a:r>
            <a:r>
              <a:rPr lang="en-IN" sz="2400" dirty="0" smtClean="0">
                <a:latin typeface="+mj-lt"/>
              </a:rPr>
              <a:t>Cases: </a:t>
            </a:r>
            <a:r>
              <a:rPr lang="en-IN" sz="2400" dirty="0">
                <a:latin typeface="+mj-lt"/>
              </a:rPr>
              <a:t>T- </a:t>
            </a:r>
            <a:r>
              <a:rPr lang="en-IN" sz="2400" dirty="0" smtClean="0">
                <a:latin typeface="+mj-lt"/>
              </a:rPr>
              <a:t>Distribution</a:t>
            </a:r>
          </a:p>
          <a:p>
            <a:pPr>
              <a:lnSpc>
                <a:spcPct val="150000"/>
              </a:lnSpc>
              <a:spcBef>
                <a:spcPts val="1600"/>
              </a:spcBef>
            </a:pPr>
            <a:r>
              <a:rPr lang="en-IN" sz="2400" dirty="0">
                <a:latin typeface="+mj-lt"/>
              </a:rPr>
              <a:t>When s is </a:t>
            </a:r>
            <a:r>
              <a:rPr lang="en-IN" sz="2400" dirty="0" smtClean="0">
                <a:latin typeface="+mj-lt"/>
              </a:rPr>
              <a:t>used to </a:t>
            </a:r>
            <a:r>
              <a:rPr lang="en-IN" sz="2400" dirty="0">
                <a:latin typeface="+mj-lt"/>
              </a:rPr>
              <a:t>estimate σ, the margin of error and the interval estimate for the population mean are </a:t>
            </a:r>
            <a:r>
              <a:rPr lang="en-IN" sz="2400" dirty="0" smtClean="0">
                <a:latin typeface="+mj-lt"/>
              </a:rPr>
              <a:t>based on </a:t>
            </a:r>
            <a:r>
              <a:rPr lang="en-IN" sz="2400" dirty="0">
                <a:latin typeface="+mj-lt"/>
              </a:rPr>
              <a:t>a probability distribution known as the </a:t>
            </a:r>
            <a:r>
              <a:rPr lang="en-IN" sz="2400" i="1" dirty="0">
                <a:latin typeface="+mj-lt"/>
              </a:rPr>
              <a:t>t distribution</a:t>
            </a:r>
            <a:r>
              <a:rPr lang="en-IN" sz="2400" dirty="0">
                <a:latin typeface="+mj-lt"/>
              </a:rPr>
              <a:t>.</a:t>
            </a:r>
          </a:p>
          <a:p>
            <a:pPr>
              <a:lnSpc>
                <a:spcPct val="150000"/>
              </a:lnSpc>
              <a:spcBef>
                <a:spcPts val="1600"/>
              </a:spcBef>
            </a:pPr>
            <a:r>
              <a:rPr lang="en-IN" sz="2400" dirty="0" smtClean="0">
                <a:latin typeface="+mj-lt"/>
              </a:rPr>
              <a:t>When </a:t>
            </a:r>
            <a:r>
              <a:rPr lang="en-IN" sz="2400" dirty="0">
                <a:latin typeface="+mj-lt"/>
              </a:rPr>
              <a:t>we have a sample of size &lt; 30 and population standard deviation is unknown, in order to estimate population mean we use student “t” distribution with </a:t>
            </a:r>
            <a:r>
              <a:rPr lang="en-IN" sz="2400" i="1" dirty="0">
                <a:latin typeface="+mj-lt"/>
              </a:rPr>
              <a:t>n-1 degrees of freedom</a:t>
            </a:r>
            <a:r>
              <a:rPr lang="en-IN" sz="2400" dirty="0">
                <a:latin typeface="+mj-lt"/>
              </a:rPr>
              <a:t>. </a:t>
            </a:r>
            <a:endParaRPr lang="en-IN" sz="2400" dirty="0" smtClean="0">
              <a:latin typeface="+mj-lt"/>
            </a:endParaRPr>
          </a:p>
          <a:p>
            <a:pPr>
              <a:lnSpc>
                <a:spcPct val="150000"/>
              </a:lnSpc>
              <a:spcBef>
                <a:spcPts val="1600"/>
              </a:spcBef>
            </a:pPr>
            <a:r>
              <a:rPr lang="en-IN" sz="2400" b="1" dirty="0" smtClean="0">
                <a:latin typeface="+mj-lt"/>
              </a:rPr>
              <a:t>Interval estimate of a population mean: </a:t>
            </a:r>
            <a:r>
              <a:rPr lang="el-GR" sz="2400" b="1" dirty="0">
                <a:latin typeface="+mj-lt"/>
              </a:rPr>
              <a:t>σ </a:t>
            </a:r>
            <a:r>
              <a:rPr lang="en-IN" sz="2400" b="1" dirty="0" smtClean="0">
                <a:latin typeface="+mj-lt"/>
              </a:rPr>
              <a:t>Unknown</a:t>
            </a:r>
          </a:p>
          <a:p>
            <a:pPr>
              <a:lnSpc>
                <a:spcPct val="150000"/>
              </a:lnSpc>
              <a:spcBef>
                <a:spcPts val="1600"/>
              </a:spcBef>
            </a:pPr>
            <a:endParaRPr lang="en-IN" sz="2400" dirty="0">
              <a:latin typeface="+mj-lt"/>
            </a:endParaRPr>
          </a:p>
        </p:txBody>
      </p:sp>
      <p:graphicFrame>
        <p:nvGraphicFramePr>
          <p:cNvPr id="20" name="Object 19"/>
          <p:cNvGraphicFramePr>
            <a:graphicFrameLocks noChangeAspect="1"/>
          </p:cNvGraphicFramePr>
          <p:nvPr>
            <p:extLst>
              <p:ext uri="{D42A27DB-BD31-4B8C-83A1-F6EECF244321}">
                <p14:modId xmlns:p14="http://schemas.microsoft.com/office/powerpoint/2010/main" val="3604407755"/>
              </p:ext>
            </p:extLst>
          </p:nvPr>
        </p:nvGraphicFramePr>
        <p:xfrm>
          <a:off x="4923051" y="5411738"/>
          <a:ext cx="1479550" cy="855662"/>
        </p:xfrm>
        <a:graphic>
          <a:graphicData uri="http://schemas.openxmlformats.org/presentationml/2006/ole">
            <mc:AlternateContent xmlns:mc="http://schemas.openxmlformats.org/markup-compatibility/2006">
              <mc:Choice xmlns:v="urn:schemas-microsoft-com:vml" Requires="v">
                <p:oleObj spid="_x0000_s3106" name="Equation" r:id="rId3" imgW="723600" imgH="419040" progId="Equation.3">
                  <p:embed/>
                </p:oleObj>
              </mc:Choice>
              <mc:Fallback>
                <p:oleObj name="Equation" r:id="rId3" imgW="723600" imgH="419040" progId="Equation.3">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3051" y="5411738"/>
                        <a:ext cx="1479550" cy="855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53952304"/>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33</a:t>
            </a:fld>
            <a:endParaRPr lang="en-US" dirty="0"/>
          </a:p>
        </p:txBody>
      </p:sp>
      <p:sp>
        <p:nvSpPr>
          <p:cNvPr id="3" name="Title 2"/>
          <p:cNvSpPr>
            <a:spLocks noGrp="1"/>
          </p:cNvSpPr>
          <p:nvPr>
            <p:ph type="title"/>
          </p:nvPr>
        </p:nvSpPr>
        <p:spPr/>
        <p:txBody>
          <a:bodyPr/>
          <a:lstStyle/>
          <a:p>
            <a:r>
              <a:rPr lang="en-US" dirty="0" smtClean="0"/>
              <a:t>Interval Estimation using T test using excel</a:t>
            </a:r>
            <a:endParaRPr lang="en-US" dirty="0"/>
          </a:p>
        </p:txBody>
      </p:sp>
      <p:pic>
        <p:nvPicPr>
          <p:cNvPr id="66562" name="Picture 2"/>
          <p:cNvPicPr>
            <a:picLocks noChangeAspect="1" noChangeArrowheads="1"/>
          </p:cNvPicPr>
          <p:nvPr/>
        </p:nvPicPr>
        <p:blipFill>
          <a:blip r:embed="rId2"/>
          <a:srcRect/>
          <a:stretch>
            <a:fillRect/>
          </a:stretch>
        </p:blipFill>
        <p:spPr bwMode="auto">
          <a:xfrm>
            <a:off x="2386772" y="1196232"/>
            <a:ext cx="4894401" cy="6348386"/>
          </a:xfrm>
          <a:prstGeom prst="rect">
            <a:avLst/>
          </a:prstGeom>
          <a:noFill/>
          <a:ln w="9525">
            <a:noFill/>
            <a:miter lim="800000"/>
            <a:headEnd/>
            <a:tailEnd/>
          </a:ln>
          <a:effectLst/>
        </p:spPr>
      </p:pic>
      <p:pic>
        <p:nvPicPr>
          <p:cNvPr id="66563" name="Picture 3"/>
          <p:cNvPicPr>
            <a:picLocks noChangeAspect="1" noChangeArrowheads="1"/>
          </p:cNvPicPr>
          <p:nvPr/>
        </p:nvPicPr>
        <p:blipFill>
          <a:blip r:embed="rId3"/>
          <a:srcRect/>
          <a:stretch>
            <a:fillRect/>
          </a:stretch>
        </p:blipFill>
        <p:spPr bwMode="auto">
          <a:xfrm>
            <a:off x="8030374" y="1329511"/>
            <a:ext cx="5143536" cy="6251375"/>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95158" y="3107482"/>
            <a:ext cx="6841672" cy="677108"/>
          </a:xfrm>
        </p:spPr>
        <p:txBody>
          <a:bodyPr/>
          <a:lstStyle/>
          <a:p>
            <a:r>
              <a:rPr lang="en-US" dirty="0"/>
              <a:t>Thank You</a:t>
            </a:r>
            <a:br>
              <a:rPr lang="en-US" dirty="0"/>
            </a:br>
            <a:r>
              <a:rPr lang="en-US" sz="2400" b="1" dirty="0"/>
              <a:t/>
            </a:r>
            <a:br>
              <a:rPr lang="en-US" sz="2400" b="1" dirty="0"/>
            </a:br>
            <a:endParaRPr lang="en-US" b="1" dirty="0"/>
          </a:p>
        </p:txBody>
      </p:sp>
    </p:spTree>
    <p:extLst>
      <p:ext uri="{BB962C8B-B14F-4D97-AF65-F5344CB8AC3E}">
        <p14:creationId xmlns:p14="http://schemas.microsoft.com/office/powerpoint/2010/main" val="366333046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4</a:t>
            </a:fld>
            <a:endParaRPr lang="en-US" dirty="0"/>
          </a:p>
        </p:txBody>
      </p:sp>
      <p:sp>
        <p:nvSpPr>
          <p:cNvPr id="3" name="Title 2"/>
          <p:cNvSpPr>
            <a:spLocks noGrp="1"/>
          </p:cNvSpPr>
          <p:nvPr>
            <p:ph type="title"/>
          </p:nvPr>
        </p:nvSpPr>
        <p:spPr/>
        <p:txBody>
          <a:bodyPr/>
          <a:lstStyle/>
          <a:p>
            <a:r>
              <a:rPr lang="en-US" dirty="0" smtClean="0"/>
              <a:t>Central Limit Theorem</a:t>
            </a:r>
            <a:endParaRPr lang="en-US" dirty="0"/>
          </a:p>
        </p:txBody>
      </p:sp>
      <p:graphicFrame>
        <p:nvGraphicFramePr>
          <p:cNvPr id="4" name="Table 3"/>
          <p:cNvGraphicFramePr>
            <a:graphicFrameLocks noGrp="1"/>
          </p:cNvGraphicFramePr>
          <p:nvPr/>
        </p:nvGraphicFramePr>
        <p:xfrm>
          <a:off x="3029714" y="3686966"/>
          <a:ext cx="9429817" cy="4000526"/>
        </p:xfrm>
        <a:graphic>
          <a:graphicData uri="http://schemas.openxmlformats.org/drawingml/2006/table">
            <a:tbl>
              <a:tblPr/>
              <a:tblGrid>
                <a:gridCol w="2260331"/>
                <a:gridCol w="2260331"/>
                <a:gridCol w="2648824"/>
                <a:gridCol w="2260331"/>
              </a:tblGrid>
              <a:tr h="347153">
                <a:tc>
                  <a:txBody>
                    <a:bodyPr/>
                    <a:lstStyle/>
                    <a:p>
                      <a:pPr algn="ctr" fontAlgn="b"/>
                      <a:endParaRPr lang="en-US" sz="2000" b="0" i="0" u="none" strike="noStrike" dirty="0">
                        <a:solidFill>
                          <a:srgbClr val="000000"/>
                        </a:solidFill>
                        <a:latin typeface="Calibri"/>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1" i="0" u="none" strike="noStrike">
                          <a:solidFill>
                            <a:srgbClr val="000000"/>
                          </a:solidFill>
                          <a:latin typeface="Calibri"/>
                        </a:rPr>
                        <a:t>Input</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Sample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Mean</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0622">
                <a:tc>
                  <a:txBody>
                    <a:bodyPr/>
                    <a:lstStyle/>
                    <a:p>
                      <a:pPr algn="ctr" fontAlgn="b"/>
                      <a:endParaRPr lang="en-US" sz="2000" b="0" i="0" u="none" strike="noStrike">
                        <a:solidFill>
                          <a:srgbClr val="000000"/>
                        </a:solidFill>
                        <a:latin typeface="Calibri"/>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0" i="0" u="none" strike="noStrike">
                          <a:solidFill>
                            <a:srgbClr val="000000"/>
                          </a:solidFill>
                          <a:latin typeface="Calibri"/>
                        </a:rPr>
                        <a:t>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s1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3.5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0622">
                <a:tc>
                  <a:txBody>
                    <a:bodyPr/>
                    <a:lstStyle/>
                    <a:p>
                      <a:pPr algn="ctr" fontAlgn="b"/>
                      <a:endParaRPr lang="en-US" sz="2000" b="0" i="0" u="none" strike="noStrike">
                        <a:solidFill>
                          <a:srgbClr val="000000"/>
                        </a:solidFill>
                        <a:latin typeface="Calibri"/>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0" i="0" u="none" strike="noStrike" dirty="0">
                          <a:solidFill>
                            <a:srgbClr val="000000"/>
                          </a:solidFill>
                          <a:latin typeface="Calibri"/>
                        </a:rPr>
                        <a:t>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s2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0622">
                <a:tc>
                  <a:txBody>
                    <a:bodyPr/>
                    <a:lstStyle/>
                    <a:p>
                      <a:pPr algn="ctr" fontAlgn="b"/>
                      <a:endParaRPr lang="en-US" sz="2000" b="0" i="0" u="none" strike="noStrike">
                        <a:solidFill>
                          <a:srgbClr val="000000"/>
                        </a:solidFill>
                        <a:latin typeface="Calibri"/>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0" i="0" u="none" strike="noStrike" dirty="0">
                          <a:solidFill>
                            <a:srgbClr val="000000"/>
                          </a:solidFill>
                          <a:latin typeface="Calibri"/>
                        </a:rPr>
                        <a:t>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s3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0622">
                <a:tc>
                  <a:txBody>
                    <a:bodyPr/>
                    <a:lstStyle/>
                    <a:p>
                      <a:pPr algn="ctr" fontAlgn="b"/>
                      <a:endParaRPr lang="en-US" sz="2000" b="0" i="0" u="none" strike="noStrike">
                        <a:solidFill>
                          <a:srgbClr val="000000"/>
                        </a:solidFill>
                        <a:latin typeface="Calibri"/>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0" i="0" u="none" strike="noStrike">
                          <a:solidFill>
                            <a:srgbClr val="000000"/>
                          </a:solidFill>
                          <a:latin typeface="Calibri"/>
                        </a:rPr>
                        <a:t>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s4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0622">
                <a:tc>
                  <a:txBody>
                    <a:bodyPr/>
                    <a:lstStyle/>
                    <a:p>
                      <a:pPr algn="ctr" fontAlgn="b"/>
                      <a:endParaRPr lang="en-US" sz="2000" b="0" i="0" u="none" strike="noStrike" dirty="0">
                        <a:solidFill>
                          <a:srgbClr val="000000"/>
                        </a:solidFill>
                        <a:latin typeface="Calibri"/>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0" i="0" u="none" strike="noStrike">
                          <a:solidFill>
                            <a:srgbClr val="000000"/>
                          </a:solidFill>
                          <a:latin typeface="Calibri"/>
                        </a:rPr>
                        <a:t>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s5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4.5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0622">
                <a:tc>
                  <a:txBody>
                    <a:bodyPr/>
                    <a:lstStyle/>
                    <a:p>
                      <a:pPr algn="ctr" fontAlgn="b"/>
                      <a:endParaRPr lang="en-US" sz="2000" b="0" i="0" u="none" strike="noStrike">
                        <a:solidFill>
                          <a:srgbClr val="000000"/>
                        </a:solidFill>
                        <a:latin typeface="Calibri"/>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0" i="0" u="none" strike="noStrike">
                          <a:solidFill>
                            <a:srgbClr val="000000"/>
                          </a:solidFill>
                          <a:latin typeface="Calibri"/>
                        </a:rPr>
                        <a:t>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s6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6.5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0622">
                <a:tc>
                  <a:txBody>
                    <a:bodyPr/>
                    <a:lstStyle/>
                    <a:p>
                      <a:pPr algn="ctr" fontAlgn="b"/>
                      <a:endParaRPr lang="en-US" sz="2000" b="0" i="0" u="none" strike="noStrike">
                        <a:solidFill>
                          <a:srgbClr val="000000"/>
                        </a:solidFill>
                        <a:latin typeface="Calibri"/>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0" i="0" u="none" strike="noStrike">
                          <a:solidFill>
                            <a:srgbClr val="000000"/>
                          </a:solidFill>
                          <a:latin typeface="Calibri"/>
                        </a:rPr>
                        <a:t>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7775">
                <a:tc>
                  <a:txBody>
                    <a:bodyPr/>
                    <a:lstStyle/>
                    <a:p>
                      <a:pPr algn="ctr" fontAlgn="b"/>
                      <a:endParaRPr lang="en-US" sz="2000" b="0" i="0" u="none" strike="noStrike">
                        <a:solidFill>
                          <a:srgbClr val="000000"/>
                        </a:solidFill>
                        <a:latin typeface="Calibri"/>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0"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Population </a:t>
                      </a:r>
                      <a:br>
                        <a:rPr lang="en-US" sz="2000" b="1" i="0" u="none" strike="noStrike">
                          <a:solidFill>
                            <a:srgbClr val="000000"/>
                          </a:solidFill>
                          <a:latin typeface="Calibri"/>
                        </a:rPr>
                      </a:br>
                      <a:r>
                        <a:rPr lang="en-US" sz="2000" b="1" i="0" u="none" strike="noStrike">
                          <a:solidFill>
                            <a:srgbClr val="000000"/>
                          </a:solidFill>
                          <a:latin typeface="Calibri"/>
                        </a:rPr>
                        <a:t>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2000" b="1" i="0" u="none" strike="noStrike">
                          <a:solidFill>
                            <a:srgbClr val="000000"/>
                          </a:solidFill>
                          <a:latin typeface="Calibri"/>
                        </a:rPr>
                        <a:t>4.083333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330622">
                <a:tc>
                  <a:txBody>
                    <a:bodyPr/>
                    <a:lstStyle/>
                    <a:p>
                      <a:pPr algn="ctr" fontAlgn="b"/>
                      <a:r>
                        <a:rPr lang="en-US" sz="2000" b="1" i="0" u="none" strike="noStrike">
                          <a:solidFill>
                            <a:srgbClr val="000000"/>
                          </a:solidFill>
                          <a:latin typeface="Calibri"/>
                        </a:rPr>
                        <a:t>Mean</a:t>
                      </a:r>
                    </a:p>
                  </a:txBody>
                  <a:tcPr marL="9525" marR="9525" marT="9525" marB="0" anchor="b">
                    <a:lnL>
                      <a:noFill/>
                    </a:lnL>
                    <a:lnR>
                      <a:noFill/>
                    </a:lnR>
                    <a:lnT>
                      <a:noFill/>
                    </a:lnT>
                    <a:lnB>
                      <a:noFill/>
                    </a:lnB>
                    <a:solidFill>
                      <a:srgbClr val="FFFF00"/>
                    </a:solidFill>
                  </a:tcPr>
                </a:tc>
                <a:tc>
                  <a:txBody>
                    <a:bodyPr/>
                    <a:lstStyle/>
                    <a:p>
                      <a:pPr algn="ctr" fontAlgn="b"/>
                      <a:r>
                        <a:rPr lang="en-US" sz="2000" b="1" i="0" u="none" strike="noStrike">
                          <a:solidFill>
                            <a:srgbClr val="000000"/>
                          </a:solidFill>
                          <a:latin typeface="Calibri"/>
                        </a:rPr>
                        <a:t>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endParaRPr lang="en-US" sz="2000" b="0" i="0" u="none" strike="noStrike">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2000" b="0" i="0" u="none" strike="noStrike">
                        <a:solidFill>
                          <a:srgbClr val="000000"/>
                        </a:solidFill>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330622">
                <a:tc>
                  <a:txBody>
                    <a:bodyPr/>
                    <a:lstStyle/>
                    <a:p>
                      <a:pPr algn="ctr" fontAlgn="b"/>
                      <a:endParaRPr lang="en-US" sz="20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20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latin typeface="Calibri"/>
                        </a:rPr>
                        <a:t>S1 = 3+4</a:t>
                      </a:r>
                    </a:p>
                  </a:txBody>
                  <a:tcPr marL="9525" marR="9525" marT="9525" marB="0" anchor="b">
                    <a:lnL>
                      <a:noFill/>
                    </a:lnL>
                    <a:lnR>
                      <a:noFill/>
                    </a:lnR>
                    <a:lnT>
                      <a:noFill/>
                    </a:lnT>
                    <a:lnB>
                      <a:noFill/>
                    </a:lnB>
                  </a:tcPr>
                </a:tc>
                <a:tc>
                  <a:txBody>
                    <a:bodyPr/>
                    <a:lstStyle/>
                    <a:p>
                      <a:pPr algn="ctr" fontAlgn="b"/>
                      <a:endParaRPr lang="en-US" sz="2000" b="0" i="0" u="none" strike="noStrike" dirty="0">
                        <a:solidFill>
                          <a:srgbClr val="000000"/>
                        </a:solidFill>
                        <a:latin typeface="Calibri"/>
                      </a:endParaRPr>
                    </a:p>
                  </a:txBody>
                  <a:tcPr marL="9525" marR="9525" marT="9525" marB="0" anchor="b">
                    <a:lnL>
                      <a:noFill/>
                    </a:lnL>
                    <a:lnR>
                      <a:noFill/>
                    </a:lnR>
                    <a:lnT>
                      <a:noFill/>
                    </a:lnT>
                    <a:lnB>
                      <a:noFill/>
                    </a:lnB>
                  </a:tcPr>
                </a:tc>
              </a:tr>
            </a:tbl>
          </a:graphicData>
        </a:graphic>
      </p:graphicFrame>
      <p:pic>
        <p:nvPicPr>
          <p:cNvPr id="5" name="Picture 2"/>
          <p:cNvPicPr>
            <a:picLocks noChangeAspect="1" noChangeArrowheads="1"/>
          </p:cNvPicPr>
          <p:nvPr/>
        </p:nvPicPr>
        <p:blipFill>
          <a:blip r:embed="rId2"/>
          <a:srcRect b="50769"/>
          <a:stretch>
            <a:fillRect/>
          </a:stretch>
        </p:blipFill>
        <p:spPr bwMode="auto">
          <a:xfrm>
            <a:off x="1458078" y="1115198"/>
            <a:ext cx="10287072" cy="2286016"/>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5</a:t>
            </a:fld>
            <a:endParaRPr lang="en-US" dirty="0"/>
          </a:p>
        </p:txBody>
      </p:sp>
      <p:sp>
        <p:nvSpPr>
          <p:cNvPr id="3" name="Title 2"/>
          <p:cNvSpPr>
            <a:spLocks noGrp="1"/>
          </p:cNvSpPr>
          <p:nvPr>
            <p:ph type="title"/>
          </p:nvPr>
        </p:nvSpPr>
        <p:spPr/>
        <p:txBody>
          <a:bodyPr/>
          <a:lstStyle/>
          <a:p>
            <a:r>
              <a:rPr lang="en-US" b="1" dirty="0" smtClean="0"/>
              <a:t>CLT : Standard Error</a:t>
            </a:r>
            <a:endParaRPr lang="en-US" b="1" dirty="0"/>
          </a:p>
        </p:txBody>
      </p:sp>
      <p:pic>
        <p:nvPicPr>
          <p:cNvPr id="5121" name="Picture 1"/>
          <p:cNvPicPr>
            <a:picLocks noChangeAspect="1" noChangeArrowheads="1"/>
          </p:cNvPicPr>
          <p:nvPr/>
        </p:nvPicPr>
        <p:blipFill>
          <a:blip r:embed="rId2"/>
          <a:srcRect/>
          <a:stretch>
            <a:fillRect/>
          </a:stretch>
        </p:blipFill>
        <p:spPr bwMode="auto">
          <a:xfrm>
            <a:off x="9744886" y="2043892"/>
            <a:ext cx="2733675" cy="1438275"/>
          </a:xfrm>
          <a:prstGeom prst="rect">
            <a:avLst/>
          </a:prstGeom>
          <a:noFill/>
          <a:ln w="9525">
            <a:noFill/>
            <a:miter lim="800000"/>
            <a:headEnd/>
            <a:tailEnd/>
          </a:ln>
          <a:effectLst/>
        </p:spPr>
      </p:pic>
      <p:sp>
        <p:nvSpPr>
          <p:cNvPr id="6" name="TextBox 5"/>
          <p:cNvSpPr txBox="1"/>
          <p:nvPr/>
        </p:nvSpPr>
        <p:spPr>
          <a:xfrm>
            <a:off x="600822" y="900884"/>
            <a:ext cx="8001056" cy="3693319"/>
          </a:xfrm>
          <a:prstGeom prst="rect">
            <a:avLst/>
          </a:prstGeom>
          <a:noFill/>
        </p:spPr>
        <p:txBody>
          <a:bodyPr wrap="square" rtlCol="0">
            <a:spAutoFit/>
          </a:bodyPr>
          <a:lstStyle/>
          <a:p>
            <a:pPr>
              <a:lnSpc>
                <a:spcPct val="150000"/>
              </a:lnSpc>
              <a:buFont typeface="Arial" pitchFamily="34" charset="0"/>
              <a:buChar char="•"/>
            </a:pPr>
            <a:r>
              <a:rPr lang="en-US" b="1" dirty="0" smtClean="0"/>
              <a:t>Standard error</a:t>
            </a:r>
            <a:r>
              <a:rPr lang="en-US" dirty="0" smtClean="0"/>
              <a:t> is the standard deviation of the sampling distribution of a statistic. It can be abbreviated as S.E.</a:t>
            </a:r>
          </a:p>
          <a:p>
            <a:pPr>
              <a:lnSpc>
                <a:spcPct val="150000"/>
              </a:lnSpc>
              <a:buFont typeface="Arial" pitchFamily="34" charset="0"/>
              <a:buChar char="•"/>
            </a:pPr>
            <a:r>
              <a:rPr lang="en-US" dirty="0" smtClean="0"/>
              <a:t>The statistical inference involved in the construction of the confidence interval is mainly based on standard error.</a:t>
            </a:r>
            <a:endParaRPr lang="en-US" dirty="0"/>
          </a:p>
        </p:txBody>
      </p:sp>
      <p:sp>
        <p:nvSpPr>
          <p:cNvPr id="7" name="TextBox 6"/>
          <p:cNvSpPr txBox="1"/>
          <p:nvPr/>
        </p:nvSpPr>
        <p:spPr>
          <a:xfrm>
            <a:off x="8816192" y="1115198"/>
            <a:ext cx="4907497" cy="892552"/>
          </a:xfrm>
          <a:prstGeom prst="rect">
            <a:avLst/>
          </a:prstGeom>
          <a:noFill/>
          <a:ln>
            <a:solidFill>
              <a:schemeClr val="tx1"/>
            </a:solidFill>
            <a:prstDash val="lgDash"/>
          </a:ln>
        </p:spPr>
        <p:txBody>
          <a:bodyPr wrap="none" rtlCol="0">
            <a:spAutoFit/>
          </a:bodyPr>
          <a:lstStyle/>
          <a:p>
            <a:r>
              <a:rPr lang="en-US" b="1" dirty="0" smtClean="0"/>
              <a:t>S</a:t>
            </a:r>
            <a:r>
              <a:rPr lang="en-US" dirty="0" smtClean="0"/>
              <a:t> is std deviation, </a:t>
            </a:r>
            <a:r>
              <a:rPr lang="en-US" b="1" dirty="0" smtClean="0"/>
              <a:t>n</a:t>
            </a:r>
            <a:r>
              <a:rPr lang="en-US" dirty="0" smtClean="0"/>
              <a:t> sample size</a:t>
            </a:r>
          </a:p>
          <a:p>
            <a:endParaRPr lang="en-US" dirty="0"/>
          </a:p>
        </p:txBody>
      </p:sp>
      <p:graphicFrame>
        <p:nvGraphicFramePr>
          <p:cNvPr id="8" name="Table 7"/>
          <p:cNvGraphicFramePr>
            <a:graphicFrameLocks noGrp="1"/>
          </p:cNvGraphicFramePr>
          <p:nvPr/>
        </p:nvGraphicFramePr>
        <p:xfrm>
          <a:off x="8601878" y="3544090"/>
          <a:ext cx="5143537" cy="4357722"/>
        </p:xfrm>
        <a:graphic>
          <a:graphicData uri="http://schemas.openxmlformats.org/drawingml/2006/table">
            <a:tbl>
              <a:tblPr/>
              <a:tblGrid>
                <a:gridCol w="2977837"/>
                <a:gridCol w="1082850"/>
                <a:gridCol w="1082850"/>
              </a:tblGrid>
              <a:tr h="284199">
                <a:tc>
                  <a:txBody>
                    <a:bodyPr/>
                    <a:lstStyle/>
                    <a:p>
                      <a:pPr algn="ctr" fontAlgn="b"/>
                      <a:endParaRPr lang="en-US" sz="1100" b="1" i="0" u="none" strike="noStrike" dirty="0">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US" sz="1100" b="1"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US" sz="1100" b="1"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r h="270666">
                <a:tc>
                  <a:txBody>
                    <a:bodyPr/>
                    <a:lstStyle/>
                    <a:p>
                      <a:pPr algn="ctr" fontAlgn="b"/>
                      <a:r>
                        <a:rPr lang="en-US" sz="1100" b="1"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Dataset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Dataset 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0666">
                <a:tc>
                  <a:txBody>
                    <a:bodyPr/>
                    <a:lstStyle/>
                    <a:p>
                      <a:pPr algn="ctr" fontAlgn="b"/>
                      <a:r>
                        <a:rPr lang="en-US" sz="1100" b="1"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10.9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0666">
                <a:tc>
                  <a:txBody>
                    <a:bodyPr/>
                    <a:lstStyle/>
                    <a:p>
                      <a:pPr algn="ctr" fontAlgn="b"/>
                      <a:r>
                        <a:rPr lang="en-US" sz="1100" b="1"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11.9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0666">
                <a:tc>
                  <a:txBody>
                    <a:bodyPr/>
                    <a:lstStyle/>
                    <a:p>
                      <a:pPr algn="ctr" fontAlgn="b"/>
                      <a:r>
                        <a:rPr lang="en-US" sz="1100" b="1"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12.2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0666">
                <a:tc>
                  <a:txBody>
                    <a:bodyPr/>
                    <a:lstStyle/>
                    <a:p>
                      <a:pPr algn="ctr" fontAlgn="b"/>
                      <a:r>
                        <a:rPr lang="en-US" sz="1100" b="1"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12.2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0666">
                <a:tc>
                  <a:txBody>
                    <a:bodyPr/>
                    <a:lstStyle/>
                    <a:p>
                      <a:pPr algn="ctr" fontAlgn="b"/>
                      <a:r>
                        <a:rPr lang="en-US" sz="1100" b="1"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12.9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0666">
                <a:tc>
                  <a:txBody>
                    <a:bodyPr/>
                    <a:lstStyle/>
                    <a:p>
                      <a:pPr algn="ctr" fontAlgn="b"/>
                      <a:r>
                        <a:rPr lang="en-US" sz="1100" b="1"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0666">
                <a:tc>
                  <a:txBody>
                    <a:bodyPr/>
                    <a:lstStyle/>
                    <a:p>
                      <a:pPr algn="ctr" fontAlgn="b"/>
                      <a:r>
                        <a:rPr lang="en-US" sz="1100" b="1"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12.3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0666">
                <a:tc>
                  <a:txBody>
                    <a:bodyPr/>
                    <a:lstStyle/>
                    <a:p>
                      <a:pPr algn="ctr" fontAlgn="b"/>
                      <a:r>
                        <a:rPr lang="en-US" sz="1100" b="1"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12.3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0666">
                <a:tc>
                  <a:txBody>
                    <a:bodyPr/>
                    <a:lstStyle/>
                    <a:p>
                      <a:pPr algn="ctr" fontAlgn="b"/>
                      <a:r>
                        <a:rPr lang="en-US" sz="1100" b="1"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12.5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0666">
                <a:tc>
                  <a:txBody>
                    <a:bodyPr/>
                    <a:lstStyle/>
                    <a:p>
                      <a:pPr algn="ctr" fontAlgn="b"/>
                      <a:r>
                        <a:rPr lang="en-US" sz="1100" b="1"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10.2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0666">
                <a:tc>
                  <a:txBody>
                    <a:bodyPr/>
                    <a:lstStyle/>
                    <a:p>
                      <a:pPr algn="ctr" fontAlgn="b"/>
                      <a:r>
                        <a:rPr lang="en-US" sz="1100" b="1" i="0" u="none" strike="noStrike">
                          <a:solidFill>
                            <a:srgbClr val="000000"/>
                          </a:solidFill>
                          <a:latin typeface="Calibri"/>
                        </a:rPr>
                        <a:t>Mean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11.4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0666">
                <a:tc>
                  <a:txBody>
                    <a:bodyPr/>
                    <a:lstStyle/>
                    <a:p>
                      <a:pPr algn="ctr" fontAlgn="b"/>
                      <a:r>
                        <a:rPr lang="en-US" sz="1100" b="1" i="0" u="none" strike="noStrike">
                          <a:solidFill>
                            <a:srgbClr val="000000"/>
                          </a:solidFill>
                          <a:latin typeface="Calibri"/>
                        </a:rPr>
                        <a:t>Std dev</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4.242641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0.825967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0666">
                <a:tc>
                  <a:txBody>
                    <a:bodyPr/>
                    <a:lstStyle/>
                    <a:p>
                      <a:pPr algn="ctr" fontAlgn="b"/>
                      <a:r>
                        <a:rPr lang="en-US" sz="1100" b="1" i="0" u="none" strike="noStrike">
                          <a:solidFill>
                            <a:srgbClr val="000000"/>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4199">
                <a:tc>
                  <a:txBody>
                    <a:bodyPr/>
                    <a:lstStyle/>
                    <a:p>
                      <a:pPr algn="ctr" fontAlgn="b"/>
                      <a:r>
                        <a:rPr lang="en-US" sz="1100" b="1" i="0" u="none" strike="noStrike">
                          <a:solidFill>
                            <a:srgbClr val="000000"/>
                          </a:solidFill>
                          <a:latin typeface="Calibri"/>
                        </a:rPr>
                        <a:t>Std error = std dev / sqrt(n)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1" i="0" u="none" strike="noStrike" dirty="0">
                          <a:solidFill>
                            <a:srgbClr val="000000"/>
                          </a:solidFill>
                          <a:latin typeface="Calibri"/>
                        </a:rPr>
                        <a:t>0.261194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pic>
        <p:nvPicPr>
          <p:cNvPr id="5122" name="Picture 2"/>
          <p:cNvPicPr>
            <a:picLocks noChangeAspect="1" noChangeArrowheads="1"/>
          </p:cNvPicPr>
          <p:nvPr/>
        </p:nvPicPr>
        <p:blipFill>
          <a:blip r:embed="rId3"/>
          <a:srcRect/>
          <a:stretch>
            <a:fillRect/>
          </a:stretch>
        </p:blipFill>
        <p:spPr bwMode="auto">
          <a:xfrm>
            <a:off x="5029978" y="3857564"/>
            <a:ext cx="3143272" cy="4115682"/>
          </a:xfrm>
          <a:prstGeom prst="rect">
            <a:avLst/>
          </a:prstGeom>
          <a:noFill/>
          <a:ln w="9525">
            <a:noFill/>
            <a:miter lim="800000"/>
            <a:headEnd/>
            <a:tailEnd/>
          </a:ln>
          <a:effectLst/>
        </p:spPr>
      </p:pic>
      <p:sp>
        <p:nvSpPr>
          <p:cNvPr id="10" name="TextBox 9"/>
          <p:cNvSpPr txBox="1"/>
          <p:nvPr/>
        </p:nvSpPr>
        <p:spPr>
          <a:xfrm>
            <a:off x="672260" y="5044288"/>
            <a:ext cx="4401718" cy="892552"/>
          </a:xfrm>
          <a:prstGeom prst="rect">
            <a:avLst/>
          </a:prstGeom>
          <a:noFill/>
        </p:spPr>
        <p:txBody>
          <a:bodyPr wrap="none" rtlCol="0">
            <a:spAutoFit/>
          </a:bodyPr>
          <a:lstStyle/>
          <a:p>
            <a:r>
              <a:rPr lang="en-US" dirty="0" smtClean="0"/>
              <a:t>It is the measure of precision</a:t>
            </a:r>
          </a:p>
          <a:p>
            <a:endParaRPr lang="en-US" dirty="0"/>
          </a:p>
        </p:txBody>
      </p:sp>
    </p:spTree>
    <p:extLst>
      <p:ext uri="{BB962C8B-B14F-4D97-AF65-F5344CB8AC3E}">
        <p14:creationId xmlns:p14="http://schemas.microsoft.com/office/powerpoint/2010/main" val="45375975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6</a:t>
            </a:fld>
            <a:endParaRPr lang="en-US" dirty="0"/>
          </a:p>
        </p:txBody>
      </p:sp>
      <p:sp>
        <p:nvSpPr>
          <p:cNvPr id="3" name="Title 2"/>
          <p:cNvSpPr>
            <a:spLocks noGrp="1"/>
          </p:cNvSpPr>
          <p:nvPr>
            <p:ph type="title"/>
          </p:nvPr>
        </p:nvSpPr>
        <p:spPr/>
        <p:txBody>
          <a:bodyPr/>
          <a:lstStyle/>
          <a:p>
            <a:r>
              <a:rPr lang="en-US" dirty="0" smtClean="0"/>
              <a:t>Central Limit Theorem – Graph based on samples </a:t>
            </a:r>
            <a:endParaRPr lang="en-US" dirty="0"/>
          </a:p>
        </p:txBody>
      </p:sp>
      <p:pic>
        <p:nvPicPr>
          <p:cNvPr id="37890" name="Picture 2"/>
          <p:cNvPicPr>
            <a:picLocks noChangeAspect="1" noChangeArrowheads="1"/>
          </p:cNvPicPr>
          <p:nvPr/>
        </p:nvPicPr>
        <p:blipFill>
          <a:blip r:embed="rId2"/>
          <a:srcRect/>
          <a:stretch>
            <a:fillRect/>
          </a:stretch>
        </p:blipFill>
        <p:spPr bwMode="auto">
          <a:xfrm>
            <a:off x="315070" y="1043760"/>
            <a:ext cx="6657975" cy="3143272"/>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7</a:t>
            </a:fld>
            <a:endParaRPr lang="en-US" dirty="0"/>
          </a:p>
        </p:txBody>
      </p:sp>
      <p:sp>
        <p:nvSpPr>
          <p:cNvPr id="3" name="Title 2"/>
          <p:cNvSpPr>
            <a:spLocks noGrp="1"/>
          </p:cNvSpPr>
          <p:nvPr>
            <p:ph type="title"/>
          </p:nvPr>
        </p:nvSpPr>
        <p:spPr/>
        <p:txBody>
          <a:bodyPr/>
          <a:lstStyle/>
          <a:p>
            <a:r>
              <a:rPr lang="en-US" dirty="0" smtClean="0"/>
              <a:t>Central Limit Theorem – Graph based on samples </a:t>
            </a:r>
            <a:endParaRPr lang="en-US" dirty="0"/>
          </a:p>
        </p:txBody>
      </p:sp>
      <p:pic>
        <p:nvPicPr>
          <p:cNvPr id="37890" name="Picture 2"/>
          <p:cNvPicPr>
            <a:picLocks noChangeAspect="1" noChangeArrowheads="1"/>
          </p:cNvPicPr>
          <p:nvPr/>
        </p:nvPicPr>
        <p:blipFill>
          <a:blip r:embed="rId2"/>
          <a:srcRect/>
          <a:stretch>
            <a:fillRect/>
          </a:stretch>
        </p:blipFill>
        <p:spPr bwMode="auto">
          <a:xfrm>
            <a:off x="315070" y="1043760"/>
            <a:ext cx="6657975" cy="3143272"/>
          </a:xfrm>
          <a:prstGeom prst="rect">
            <a:avLst/>
          </a:prstGeom>
          <a:noFill/>
          <a:ln w="9525">
            <a:noFill/>
            <a:miter lim="800000"/>
            <a:headEnd/>
            <a:tailEnd/>
          </a:ln>
          <a:effectLst/>
        </p:spPr>
      </p:pic>
      <p:pic>
        <p:nvPicPr>
          <p:cNvPr id="37891" name="Picture 3"/>
          <p:cNvPicPr>
            <a:picLocks noChangeAspect="1" noChangeArrowheads="1"/>
          </p:cNvPicPr>
          <p:nvPr/>
        </p:nvPicPr>
        <p:blipFill>
          <a:blip r:embed="rId3"/>
          <a:srcRect/>
          <a:stretch>
            <a:fillRect/>
          </a:stretch>
        </p:blipFill>
        <p:spPr bwMode="auto">
          <a:xfrm>
            <a:off x="7101680" y="972322"/>
            <a:ext cx="6724650" cy="3143272"/>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8</a:t>
            </a:fld>
            <a:endParaRPr lang="en-US" dirty="0"/>
          </a:p>
        </p:txBody>
      </p:sp>
      <p:sp>
        <p:nvSpPr>
          <p:cNvPr id="3" name="Title 2"/>
          <p:cNvSpPr>
            <a:spLocks noGrp="1"/>
          </p:cNvSpPr>
          <p:nvPr>
            <p:ph type="title"/>
          </p:nvPr>
        </p:nvSpPr>
        <p:spPr/>
        <p:txBody>
          <a:bodyPr/>
          <a:lstStyle/>
          <a:p>
            <a:r>
              <a:rPr lang="en-US" dirty="0" smtClean="0"/>
              <a:t>Central Limit Theorem – Graph based on samples </a:t>
            </a:r>
            <a:endParaRPr lang="en-US" dirty="0"/>
          </a:p>
        </p:txBody>
      </p:sp>
      <p:pic>
        <p:nvPicPr>
          <p:cNvPr id="37890" name="Picture 2"/>
          <p:cNvPicPr>
            <a:picLocks noChangeAspect="1" noChangeArrowheads="1"/>
          </p:cNvPicPr>
          <p:nvPr/>
        </p:nvPicPr>
        <p:blipFill>
          <a:blip r:embed="rId2"/>
          <a:srcRect/>
          <a:stretch>
            <a:fillRect/>
          </a:stretch>
        </p:blipFill>
        <p:spPr bwMode="auto">
          <a:xfrm>
            <a:off x="315070" y="1043760"/>
            <a:ext cx="6657975" cy="3143272"/>
          </a:xfrm>
          <a:prstGeom prst="rect">
            <a:avLst/>
          </a:prstGeom>
          <a:noFill/>
          <a:ln w="9525">
            <a:noFill/>
            <a:miter lim="800000"/>
            <a:headEnd/>
            <a:tailEnd/>
          </a:ln>
          <a:effectLst/>
        </p:spPr>
      </p:pic>
      <p:pic>
        <p:nvPicPr>
          <p:cNvPr id="37891" name="Picture 3"/>
          <p:cNvPicPr>
            <a:picLocks noChangeAspect="1" noChangeArrowheads="1"/>
          </p:cNvPicPr>
          <p:nvPr/>
        </p:nvPicPr>
        <p:blipFill>
          <a:blip r:embed="rId3"/>
          <a:srcRect/>
          <a:stretch>
            <a:fillRect/>
          </a:stretch>
        </p:blipFill>
        <p:spPr bwMode="auto">
          <a:xfrm>
            <a:off x="7101680" y="972322"/>
            <a:ext cx="6724650" cy="3143272"/>
          </a:xfrm>
          <a:prstGeom prst="rect">
            <a:avLst/>
          </a:prstGeom>
          <a:noFill/>
          <a:ln w="9525">
            <a:noFill/>
            <a:miter lim="800000"/>
            <a:headEnd/>
            <a:tailEnd/>
          </a:ln>
          <a:effectLst/>
        </p:spPr>
      </p:pic>
      <p:pic>
        <p:nvPicPr>
          <p:cNvPr id="37892" name="Picture 4"/>
          <p:cNvPicPr>
            <a:picLocks noChangeAspect="1" noChangeArrowheads="1"/>
          </p:cNvPicPr>
          <p:nvPr/>
        </p:nvPicPr>
        <p:blipFill>
          <a:blip r:embed="rId4"/>
          <a:srcRect/>
          <a:stretch>
            <a:fillRect/>
          </a:stretch>
        </p:blipFill>
        <p:spPr bwMode="auto">
          <a:xfrm>
            <a:off x="315070" y="4258470"/>
            <a:ext cx="6643734" cy="3071834"/>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9</a:t>
            </a:fld>
            <a:endParaRPr lang="en-US" dirty="0"/>
          </a:p>
        </p:txBody>
      </p:sp>
      <p:sp>
        <p:nvSpPr>
          <p:cNvPr id="3" name="Title 2"/>
          <p:cNvSpPr>
            <a:spLocks noGrp="1"/>
          </p:cNvSpPr>
          <p:nvPr>
            <p:ph type="title"/>
          </p:nvPr>
        </p:nvSpPr>
        <p:spPr/>
        <p:txBody>
          <a:bodyPr/>
          <a:lstStyle/>
          <a:p>
            <a:r>
              <a:rPr lang="en-US" dirty="0" smtClean="0"/>
              <a:t>Central Limit Theorem – Graph based on samples </a:t>
            </a:r>
            <a:endParaRPr lang="en-US" dirty="0"/>
          </a:p>
        </p:txBody>
      </p:sp>
      <p:pic>
        <p:nvPicPr>
          <p:cNvPr id="37890" name="Picture 2"/>
          <p:cNvPicPr>
            <a:picLocks noChangeAspect="1" noChangeArrowheads="1"/>
          </p:cNvPicPr>
          <p:nvPr/>
        </p:nvPicPr>
        <p:blipFill>
          <a:blip r:embed="rId2"/>
          <a:srcRect/>
          <a:stretch>
            <a:fillRect/>
          </a:stretch>
        </p:blipFill>
        <p:spPr bwMode="auto">
          <a:xfrm>
            <a:off x="315070" y="1043760"/>
            <a:ext cx="6657975" cy="3143272"/>
          </a:xfrm>
          <a:prstGeom prst="rect">
            <a:avLst/>
          </a:prstGeom>
          <a:noFill/>
          <a:ln w="9525">
            <a:noFill/>
            <a:miter lim="800000"/>
            <a:headEnd/>
            <a:tailEnd/>
          </a:ln>
          <a:effectLst/>
        </p:spPr>
      </p:pic>
      <p:pic>
        <p:nvPicPr>
          <p:cNvPr id="37891" name="Picture 3"/>
          <p:cNvPicPr>
            <a:picLocks noChangeAspect="1" noChangeArrowheads="1"/>
          </p:cNvPicPr>
          <p:nvPr/>
        </p:nvPicPr>
        <p:blipFill>
          <a:blip r:embed="rId3"/>
          <a:srcRect/>
          <a:stretch>
            <a:fillRect/>
          </a:stretch>
        </p:blipFill>
        <p:spPr bwMode="auto">
          <a:xfrm>
            <a:off x="7101680" y="972322"/>
            <a:ext cx="6724650" cy="3143272"/>
          </a:xfrm>
          <a:prstGeom prst="rect">
            <a:avLst/>
          </a:prstGeom>
          <a:noFill/>
          <a:ln w="9525">
            <a:noFill/>
            <a:miter lim="800000"/>
            <a:headEnd/>
            <a:tailEnd/>
          </a:ln>
          <a:effectLst/>
        </p:spPr>
      </p:pic>
      <p:pic>
        <p:nvPicPr>
          <p:cNvPr id="37892" name="Picture 4"/>
          <p:cNvPicPr>
            <a:picLocks noChangeAspect="1" noChangeArrowheads="1"/>
          </p:cNvPicPr>
          <p:nvPr/>
        </p:nvPicPr>
        <p:blipFill>
          <a:blip r:embed="rId4"/>
          <a:srcRect/>
          <a:stretch>
            <a:fillRect/>
          </a:stretch>
        </p:blipFill>
        <p:spPr bwMode="auto">
          <a:xfrm>
            <a:off x="315070" y="4258470"/>
            <a:ext cx="6643734" cy="3071834"/>
          </a:xfrm>
          <a:prstGeom prst="rect">
            <a:avLst/>
          </a:prstGeom>
          <a:noFill/>
          <a:ln w="9525">
            <a:noFill/>
            <a:miter lim="800000"/>
            <a:headEnd/>
            <a:tailEnd/>
          </a:ln>
          <a:effectLst/>
        </p:spPr>
      </p:pic>
      <p:pic>
        <p:nvPicPr>
          <p:cNvPr id="37893" name="Picture 5"/>
          <p:cNvPicPr>
            <a:picLocks noChangeAspect="1" noChangeArrowheads="1"/>
          </p:cNvPicPr>
          <p:nvPr/>
        </p:nvPicPr>
        <p:blipFill>
          <a:blip r:embed="rId5"/>
          <a:srcRect/>
          <a:stretch>
            <a:fillRect/>
          </a:stretch>
        </p:blipFill>
        <p:spPr bwMode="auto">
          <a:xfrm>
            <a:off x="7173118" y="4258470"/>
            <a:ext cx="6643734" cy="3052760"/>
          </a:xfrm>
          <a:prstGeom prst="rect">
            <a:avLst/>
          </a:prstGeom>
          <a:noFill/>
          <a:ln w="9525">
            <a:noFill/>
            <a:miter lim="800000"/>
            <a:headEnd/>
            <a:tailEnd/>
          </a:ln>
          <a:effectLst/>
        </p:spPr>
      </p:pic>
      <p:sp>
        <p:nvSpPr>
          <p:cNvPr id="8" name="TextBox 7"/>
          <p:cNvSpPr txBox="1"/>
          <p:nvPr/>
        </p:nvSpPr>
        <p:spPr>
          <a:xfrm>
            <a:off x="2529648" y="7400191"/>
            <a:ext cx="11215766" cy="461665"/>
          </a:xfrm>
          <a:prstGeom prst="rect">
            <a:avLst/>
          </a:prstGeom>
          <a:noFill/>
        </p:spPr>
        <p:txBody>
          <a:bodyPr wrap="square" rtlCol="0">
            <a:spAutoFit/>
          </a:bodyPr>
          <a:lstStyle/>
          <a:p>
            <a:r>
              <a:rPr lang="en-US" sz="2400" b="1" dirty="0" smtClean="0"/>
              <a:t>Sample mean to be </a:t>
            </a:r>
            <a:r>
              <a:rPr lang="en-US" sz="2400" b="1" dirty="0" err="1" smtClean="0"/>
              <a:t>appr</a:t>
            </a:r>
            <a:r>
              <a:rPr lang="en-US" sz="2400" b="1" dirty="0" smtClean="0"/>
              <a:t>. Normal distributed, sample size should be  &gt;= 30</a:t>
            </a:r>
            <a:endParaRPr lang="en-US" sz="2400" b="1" dirty="0"/>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8172</TotalTime>
  <Words>1137</Words>
  <Application>Microsoft Office PowerPoint</Application>
  <PresentationFormat>Custom</PresentationFormat>
  <Paragraphs>262</Paragraphs>
  <Slides>34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Office Theme</vt:lpstr>
      <vt:lpstr>Equation</vt:lpstr>
      <vt:lpstr>Confidence Interval &amp; Interval Estimation</vt:lpstr>
      <vt:lpstr>Non-Probability Sampling</vt:lpstr>
      <vt:lpstr>Central Limit Theorem</vt:lpstr>
      <vt:lpstr>Central Limit Theorem</vt:lpstr>
      <vt:lpstr>CLT : Standard Error</vt:lpstr>
      <vt:lpstr>Central Limit Theorem – Graph based on samples </vt:lpstr>
      <vt:lpstr>Central Limit Theorem – Graph based on samples </vt:lpstr>
      <vt:lpstr>Central Limit Theorem – Graph based on samples </vt:lpstr>
      <vt:lpstr>Central Limit Theorem – Graph based on samples </vt:lpstr>
      <vt:lpstr>Central Limit Theorem</vt:lpstr>
      <vt:lpstr>Sampling Distribution</vt:lpstr>
      <vt:lpstr>Point Estimation</vt:lpstr>
      <vt:lpstr>Point Estimation</vt:lpstr>
      <vt:lpstr>Interval Estimate</vt:lpstr>
      <vt:lpstr>Confidence Interval</vt:lpstr>
      <vt:lpstr>Calculate Confidence Coefficient for a given CI</vt:lpstr>
      <vt:lpstr>Calculate Confidence Coefficient for a given CI</vt:lpstr>
      <vt:lpstr>Z alpha/2 value using Excel</vt:lpstr>
      <vt:lpstr>Margin of Error</vt:lpstr>
      <vt:lpstr>Interval Estimation</vt:lpstr>
      <vt:lpstr>Interval Estimation with Mean </vt:lpstr>
      <vt:lpstr>Confidence Interval Estimation with Mean  - Example</vt:lpstr>
      <vt:lpstr>Confidence Interval for Population Proportion</vt:lpstr>
      <vt:lpstr>Estimating Population Proportion</vt:lpstr>
      <vt:lpstr>Confidence Interval for Population Proportion - example</vt:lpstr>
      <vt:lpstr>Confidence Interval</vt:lpstr>
      <vt:lpstr>Confidence Level</vt:lpstr>
      <vt:lpstr>Calculate Confidence Interval  using Margin of Error - Example</vt:lpstr>
      <vt:lpstr>Sample Size Determination</vt:lpstr>
      <vt:lpstr>Sample Size Determination Example</vt:lpstr>
      <vt:lpstr>Standard Error</vt:lpstr>
      <vt:lpstr>Interval Estimation</vt:lpstr>
      <vt:lpstr>Interval Estimation using T test using excel</vt:lpstr>
      <vt:lpstr>Thank You  </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Admin</cp:lastModifiedBy>
  <cp:revision>664</cp:revision>
  <dcterms:created xsi:type="dcterms:W3CDTF">2014-08-20T12:25:06Z</dcterms:created>
  <dcterms:modified xsi:type="dcterms:W3CDTF">2019-03-16T12:38:54Z</dcterms:modified>
</cp:coreProperties>
</file>