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75" r:id="rId2"/>
    <p:sldId id="479" r:id="rId3"/>
    <p:sldId id="482" r:id="rId4"/>
    <p:sldId id="483" r:id="rId5"/>
    <p:sldId id="480" r:id="rId6"/>
    <p:sldId id="485" r:id="rId7"/>
    <p:sldId id="481" r:id="rId8"/>
    <p:sldId id="486" r:id="rId9"/>
    <p:sldId id="487" r:id="rId10"/>
    <p:sldId id="489" r:id="rId11"/>
    <p:sldId id="490" r:id="rId12"/>
    <p:sldId id="491" r:id="rId13"/>
    <p:sldId id="493" r:id="rId14"/>
    <p:sldId id="494" r:id="rId15"/>
    <p:sldId id="492" r:id="rId16"/>
    <p:sldId id="495" r:id="rId17"/>
    <p:sldId id="496" r:id="rId18"/>
    <p:sldId id="497" r:id="rId19"/>
    <p:sldId id="498" r:id="rId20"/>
    <p:sldId id="395" r:id="rId21"/>
  </p:sldIdLst>
  <p:sldSz cx="14631988" cy="8231188"/>
  <p:notesSz cx="6858000" cy="9144000"/>
  <p:defaultTextStyle>
    <a:defPPr>
      <a:defRPr lang="en-US"/>
    </a:defPPr>
    <a:lvl1pPr marL="0" algn="l" defTabSz="1306403" rtl="0" eaLnBrk="1" latinLnBrk="0" hangingPunct="1">
      <a:defRPr sz="2600" kern="1200">
        <a:solidFill>
          <a:schemeClr val="tx1"/>
        </a:solidFill>
        <a:latin typeface="+mn-lt"/>
        <a:ea typeface="+mn-ea"/>
        <a:cs typeface="+mn-cs"/>
      </a:defRPr>
    </a:lvl1pPr>
    <a:lvl2pPr marL="653202" algn="l" defTabSz="1306403" rtl="0" eaLnBrk="1" latinLnBrk="0" hangingPunct="1">
      <a:defRPr sz="2600" kern="1200">
        <a:solidFill>
          <a:schemeClr val="tx1"/>
        </a:solidFill>
        <a:latin typeface="+mn-lt"/>
        <a:ea typeface="+mn-ea"/>
        <a:cs typeface="+mn-cs"/>
      </a:defRPr>
    </a:lvl2pPr>
    <a:lvl3pPr marL="1306403" algn="l" defTabSz="1306403" rtl="0" eaLnBrk="1" latinLnBrk="0" hangingPunct="1">
      <a:defRPr sz="2600" kern="1200">
        <a:solidFill>
          <a:schemeClr val="tx1"/>
        </a:solidFill>
        <a:latin typeface="+mn-lt"/>
        <a:ea typeface="+mn-ea"/>
        <a:cs typeface="+mn-cs"/>
      </a:defRPr>
    </a:lvl3pPr>
    <a:lvl4pPr marL="1959605" algn="l" defTabSz="1306403" rtl="0" eaLnBrk="1" latinLnBrk="0" hangingPunct="1">
      <a:defRPr sz="2600" kern="1200">
        <a:solidFill>
          <a:schemeClr val="tx1"/>
        </a:solidFill>
        <a:latin typeface="+mn-lt"/>
        <a:ea typeface="+mn-ea"/>
        <a:cs typeface="+mn-cs"/>
      </a:defRPr>
    </a:lvl4pPr>
    <a:lvl5pPr marL="2612807" algn="l" defTabSz="1306403" rtl="0" eaLnBrk="1" latinLnBrk="0" hangingPunct="1">
      <a:defRPr sz="2600" kern="1200">
        <a:solidFill>
          <a:schemeClr val="tx1"/>
        </a:solidFill>
        <a:latin typeface="+mn-lt"/>
        <a:ea typeface="+mn-ea"/>
        <a:cs typeface="+mn-cs"/>
      </a:defRPr>
    </a:lvl5pPr>
    <a:lvl6pPr marL="3266008" algn="l" defTabSz="1306403" rtl="0" eaLnBrk="1" latinLnBrk="0" hangingPunct="1">
      <a:defRPr sz="2600" kern="1200">
        <a:solidFill>
          <a:schemeClr val="tx1"/>
        </a:solidFill>
        <a:latin typeface="+mn-lt"/>
        <a:ea typeface="+mn-ea"/>
        <a:cs typeface="+mn-cs"/>
      </a:defRPr>
    </a:lvl6pPr>
    <a:lvl7pPr marL="3919210" algn="l" defTabSz="1306403" rtl="0" eaLnBrk="1" latinLnBrk="0" hangingPunct="1">
      <a:defRPr sz="2600" kern="1200">
        <a:solidFill>
          <a:schemeClr val="tx1"/>
        </a:solidFill>
        <a:latin typeface="+mn-lt"/>
        <a:ea typeface="+mn-ea"/>
        <a:cs typeface="+mn-cs"/>
      </a:defRPr>
    </a:lvl7pPr>
    <a:lvl8pPr marL="4572411" algn="l" defTabSz="1306403" rtl="0" eaLnBrk="1" latinLnBrk="0" hangingPunct="1">
      <a:defRPr sz="2600" kern="1200">
        <a:solidFill>
          <a:schemeClr val="tx1"/>
        </a:solidFill>
        <a:latin typeface="+mn-lt"/>
        <a:ea typeface="+mn-ea"/>
        <a:cs typeface="+mn-cs"/>
      </a:defRPr>
    </a:lvl8pPr>
    <a:lvl9pPr marL="5225613" algn="l" defTabSz="1306403" rtl="0" eaLnBrk="1" latinLnBrk="0" hangingPunct="1">
      <a:defRPr sz="2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553E"/>
    <a:srgbClr val="F6ACA0"/>
    <a:srgbClr val="F49E90"/>
    <a:srgbClr val="F47264"/>
    <a:srgbClr val="F07F6C"/>
    <a:srgbClr val="FFFFFF"/>
    <a:srgbClr val="ED1B24"/>
    <a:srgbClr val="C79A09"/>
    <a:srgbClr val="7ABBEB"/>
    <a:srgbClr val="7ABB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88" autoAdjust="0"/>
    <p:restoredTop sz="93486" autoAdjust="0"/>
  </p:normalViewPr>
  <p:slideViewPr>
    <p:cSldViewPr>
      <p:cViewPr>
        <p:scale>
          <a:sx n="63" d="100"/>
          <a:sy n="63" d="100"/>
        </p:scale>
        <p:origin x="-534" y="30"/>
      </p:cViewPr>
      <p:guideLst>
        <p:guide orient="horz" pos="596"/>
        <p:guide orient="horz" pos="1050"/>
        <p:guide orient="horz" pos="5087"/>
        <p:guide orient="horz" pos="324"/>
        <p:guide orient="horz" pos="3454"/>
        <p:guide orient="horz" pos="4225"/>
        <p:guide orient="horz" pos="3182"/>
        <p:guide orient="horz" pos="4316"/>
        <p:guide pos="299"/>
        <p:guide pos="8917"/>
        <p:guide pos="4608"/>
        <p:guide pos="4779"/>
        <p:guide pos="3474"/>
        <p:guide pos="4427"/>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showGuides="1">
      <p:cViewPr varScale="1">
        <p:scale>
          <a:sx n="56" d="100"/>
          <a:sy n="56" d="100"/>
        </p:scale>
        <p:origin x="-288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FEC3D0C-4AB7-48D8-AB29-100C8C9E29CB}" type="datetimeFigureOut">
              <a:rPr lang="en-US" smtClean="0"/>
              <a:pPr/>
              <a:t>16-Mar-19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8F3AA8B-2986-41D3-8E41-168139DC7ACC}" type="slidenum">
              <a:rPr lang="en-US" smtClean="0"/>
              <a:pPr/>
              <a:t>‹#›</a:t>
            </a:fld>
            <a:endParaRPr lang="en-US"/>
          </a:p>
        </p:txBody>
      </p:sp>
    </p:spTree>
    <p:extLst>
      <p:ext uri="{BB962C8B-B14F-4D97-AF65-F5344CB8AC3E}">
        <p14:creationId xmlns:p14="http://schemas.microsoft.com/office/powerpoint/2010/main" val="2583660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1A2813-805D-4956-B6E7-BFDE9B3E4566}" type="datetimeFigureOut">
              <a:rPr lang="en-US" smtClean="0"/>
              <a:pPr/>
              <a:t>16-Mar-19</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DE8342-5404-47F0-8FEC-CE3CDBE83D72}" type="slidenum">
              <a:rPr lang="en-US" smtClean="0"/>
              <a:pPr/>
              <a:t>‹#›</a:t>
            </a:fld>
            <a:endParaRPr lang="en-US"/>
          </a:p>
        </p:txBody>
      </p:sp>
    </p:spTree>
    <p:extLst>
      <p:ext uri="{BB962C8B-B14F-4D97-AF65-F5344CB8AC3E}">
        <p14:creationId xmlns:p14="http://schemas.microsoft.com/office/powerpoint/2010/main" val="3605792823"/>
      </p:ext>
    </p:extLst>
  </p:cSld>
  <p:clrMap bg1="lt1" tx1="dk1" bg2="lt2" tx2="dk2" accent1="accent1" accent2="accent2" accent3="accent3" accent4="accent4" accent5="accent5" accent6="accent6" hlink="hlink" folHlink="folHlink"/>
  <p:notesStyle>
    <a:lvl1pPr marL="0" algn="l" defTabSz="1306403" rtl="0" eaLnBrk="1" latinLnBrk="0" hangingPunct="1">
      <a:defRPr sz="1700" kern="1200">
        <a:solidFill>
          <a:schemeClr val="tx1"/>
        </a:solidFill>
        <a:latin typeface="+mn-lt"/>
        <a:ea typeface="+mn-ea"/>
        <a:cs typeface="+mn-cs"/>
      </a:defRPr>
    </a:lvl1pPr>
    <a:lvl2pPr marL="653202" algn="l" defTabSz="1306403" rtl="0" eaLnBrk="1" latinLnBrk="0" hangingPunct="1">
      <a:defRPr sz="1700" kern="1200">
        <a:solidFill>
          <a:schemeClr val="tx1"/>
        </a:solidFill>
        <a:latin typeface="+mn-lt"/>
        <a:ea typeface="+mn-ea"/>
        <a:cs typeface="+mn-cs"/>
      </a:defRPr>
    </a:lvl2pPr>
    <a:lvl3pPr marL="1306403" algn="l" defTabSz="1306403" rtl="0" eaLnBrk="1" latinLnBrk="0" hangingPunct="1">
      <a:defRPr sz="1700" kern="1200">
        <a:solidFill>
          <a:schemeClr val="tx1"/>
        </a:solidFill>
        <a:latin typeface="+mn-lt"/>
        <a:ea typeface="+mn-ea"/>
        <a:cs typeface="+mn-cs"/>
      </a:defRPr>
    </a:lvl3pPr>
    <a:lvl4pPr marL="1959605" algn="l" defTabSz="1306403" rtl="0" eaLnBrk="1" latinLnBrk="0" hangingPunct="1">
      <a:defRPr sz="1700" kern="1200">
        <a:solidFill>
          <a:schemeClr val="tx1"/>
        </a:solidFill>
        <a:latin typeface="+mn-lt"/>
        <a:ea typeface="+mn-ea"/>
        <a:cs typeface="+mn-cs"/>
      </a:defRPr>
    </a:lvl4pPr>
    <a:lvl5pPr marL="2612807" algn="l" defTabSz="1306403" rtl="0" eaLnBrk="1" latinLnBrk="0" hangingPunct="1">
      <a:defRPr sz="1700" kern="1200">
        <a:solidFill>
          <a:schemeClr val="tx1"/>
        </a:solidFill>
        <a:latin typeface="+mn-lt"/>
        <a:ea typeface="+mn-ea"/>
        <a:cs typeface="+mn-cs"/>
      </a:defRPr>
    </a:lvl5pPr>
    <a:lvl6pPr marL="3266008" algn="l" defTabSz="1306403" rtl="0" eaLnBrk="1" latinLnBrk="0" hangingPunct="1">
      <a:defRPr sz="1700" kern="1200">
        <a:solidFill>
          <a:schemeClr val="tx1"/>
        </a:solidFill>
        <a:latin typeface="+mn-lt"/>
        <a:ea typeface="+mn-ea"/>
        <a:cs typeface="+mn-cs"/>
      </a:defRPr>
    </a:lvl6pPr>
    <a:lvl7pPr marL="3919210" algn="l" defTabSz="1306403" rtl="0" eaLnBrk="1" latinLnBrk="0" hangingPunct="1">
      <a:defRPr sz="1700" kern="1200">
        <a:solidFill>
          <a:schemeClr val="tx1"/>
        </a:solidFill>
        <a:latin typeface="+mn-lt"/>
        <a:ea typeface="+mn-ea"/>
        <a:cs typeface="+mn-cs"/>
      </a:defRPr>
    </a:lvl7pPr>
    <a:lvl8pPr marL="4572411" algn="l" defTabSz="1306403" rtl="0" eaLnBrk="1" latinLnBrk="0" hangingPunct="1">
      <a:defRPr sz="1700" kern="1200">
        <a:solidFill>
          <a:schemeClr val="tx1"/>
        </a:solidFill>
        <a:latin typeface="+mn-lt"/>
        <a:ea typeface="+mn-ea"/>
        <a:cs typeface="+mn-cs"/>
      </a:defRPr>
    </a:lvl8pPr>
    <a:lvl9pPr marL="5225613" algn="l" defTabSz="1306403" rtl="0" eaLnBrk="1" latinLnBrk="0" hangingPunct="1">
      <a:defRPr sz="17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354013" y="3458950"/>
            <a:ext cx="6841672" cy="677108"/>
          </a:xfrm>
        </p:spPr>
        <p:txBody>
          <a:bodyPr wrap="square">
            <a:noAutofit/>
          </a:bodyPr>
          <a:lstStyle>
            <a:lvl1pPr algn="ctr">
              <a:defRPr>
                <a:solidFill>
                  <a:schemeClr val="bg1"/>
                </a:solidFill>
              </a:defRPr>
            </a:lvl1pPr>
          </a:lstStyle>
          <a:p>
            <a:r>
              <a:rPr lang="en-US" dirty="0" smtClean="0"/>
              <a:t>Click to edit Master title style</a:t>
            </a:r>
            <a:endParaRPr lang="en-US" dirty="0"/>
          </a:p>
        </p:txBody>
      </p:sp>
      <p:sp>
        <p:nvSpPr>
          <p:cNvPr id="17" name="Rectangle 16"/>
          <p:cNvSpPr/>
          <p:nvPr userDrawn="1"/>
        </p:nvSpPr>
        <p:spPr>
          <a:xfrm>
            <a:off x="0" y="0"/>
            <a:ext cx="14631987" cy="5843786"/>
          </a:xfrm>
          <a:prstGeom prst="rect">
            <a:avLst/>
          </a:prstGeom>
          <a:solidFill>
            <a:srgbClr val="F47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8" name="Group 17"/>
          <p:cNvGrpSpPr/>
          <p:nvPr userDrawn="1"/>
        </p:nvGrpSpPr>
        <p:grpSpPr>
          <a:xfrm>
            <a:off x="166078" y="3758030"/>
            <a:ext cx="14278708" cy="2063242"/>
            <a:chOff x="166078" y="3780954"/>
            <a:chExt cx="14278708" cy="2063242"/>
          </a:xfrm>
        </p:grpSpPr>
        <p:sp>
          <p:nvSpPr>
            <p:cNvPr id="19" name="Freeform 18"/>
            <p:cNvSpPr/>
            <p:nvPr/>
          </p:nvSpPr>
          <p:spPr>
            <a:xfrm flipH="1">
              <a:off x="1522307" y="3844887"/>
              <a:ext cx="819459" cy="1999309"/>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816406" y="5330083"/>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166078" y="4333015"/>
              <a:ext cx="618987" cy="1511181"/>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solidFill>
              <a:srgbClr val="ED5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2370939" y="3780954"/>
              <a:ext cx="845114" cy="2063242"/>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3216053" y="5330083"/>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rot="5400000">
              <a:off x="3826059" y="5234189"/>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flipH="1">
              <a:off x="4521662" y="4573042"/>
              <a:ext cx="819459" cy="1271154"/>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solidFill>
              <a:srgbClr val="F07F6C"/>
            </a:solid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flipH="1">
              <a:off x="6783723" y="3844887"/>
              <a:ext cx="819459" cy="1999309"/>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6077822" y="5330083"/>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5427494" y="4333015"/>
              <a:ext cx="618987" cy="1511181"/>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solidFill>
              <a:srgbClr val="F07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flipH="1">
              <a:off x="7581555" y="3780954"/>
              <a:ext cx="845114" cy="2063242"/>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8477469" y="5330083"/>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rot="5400000">
              <a:off x="9087475" y="5234189"/>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flipH="1">
              <a:off x="9783079" y="3844887"/>
              <a:ext cx="819459" cy="1999309"/>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solidFill>
              <a:srgbClr val="F07F6C"/>
            </a:solid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flipH="1">
              <a:off x="12045139" y="3844887"/>
              <a:ext cx="819459" cy="1999309"/>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11339238" y="5330083"/>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a:off x="10688910" y="4333015"/>
              <a:ext cx="618987" cy="1511181"/>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a:off x="12893771" y="3780954"/>
              <a:ext cx="845114" cy="2063242"/>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13738885" y="5330083"/>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81664042"/>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Rectangle 5"/>
          <p:cNvSpPr/>
          <p:nvPr userDrawn="1"/>
        </p:nvSpPr>
        <p:spPr>
          <a:xfrm>
            <a:off x="0" y="0"/>
            <a:ext cx="14631987" cy="8231188"/>
          </a:xfrm>
          <a:prstGeom prst="rect">
            <a:avLst/>
          </a:prstGeom>
          <a:solidFill>
            <a:srgbClr val="F47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ctrTitle"/>
          </p:nvPr>
        </p:nvSpPr>
        <p:spPr>
          <a:xfrm>
            <a:off x="7335268" y="4256540"/>
            <a:ext cx="6841672" cy="677108"/>
          </a:xfrm>
        </p:spPr>
        <p:txBody>
          <a:bodyPr wrap="square" anchor="b">
            <a:noAutofit/>
          </a:bodyPr>
          <a:lstStyle>
            <a:lvl1pPr algn="r">
              <a:defRPr sz="5400">
                <a:solidFill>
                  <a:schemeClr val="bg1"/>
                </a:solidFill>
              </a:defRPr>
            </a:lvl1pPr>
          </a:lstStyle>
          <a:p>
            <a:r>
              <a:rPr lang="en-US" dirty="0" smtClean="0"/>
              <a:t>Click to edit Master title style</a:t>
            </a:r>
            <a:endParaRPr lang="en-US" dirty="0"/>
          </a:p>
        </p:txBody>
      </p:sp>
      <p:cxnSp>
        <p:nvCxnSpPr>
          <p:cNvPr id="5" name="Straight Connector 4"/>
          <p:cNvCxnSpPr/>
          <p:nvPr userDrawn="1"/>
        </p:nvCxnSpPr>
        <p:spPr>
          <a:xfrm flipH="1">
            <a:off x="4914900" y="4963893"/>
            <a:ext cx="9731829" cy="0"/>
          </a:xfrm>
          <a:prstGeom prst="line">
            <a:avLst/>
          </a:prstGeom>
          <a:ln w="3175">
            <a:gradFill flip="none" rotWithShape="1">
              <a:gsLst>
                <a:gs pos="51000">
                  <a:srgbClr val="FFFFFF">
                    <a:alpha val="21000"/>
                  </a:srgbClr>
                </a:gs>
                <a:gs pos="0">
                  <a:schemeClr val="bg1"/>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12"/>
          </p:nvPr>
        </p:nvSpPr>
        <p:spPr>
          <a:xfrm>
            <a:off x="459423" y="7686255"/>
            <a:ext cx="250068" cy="246221"/>
          </a:xfrm>
        </p:spPr>
        <p:txBody>
          <a:bodyPr/>
          <a:lstStyle>
            <a:lvl1pPr algn="l">
              <a:defRPr>
                <a:solidFill>
                  <a:schemeClr val="bg1"/>
                </a:solidFill>
              </a:defRPr>
            </a:lvl1pPr>
          </a:lstStyle>
          <a:p>
            <a:fld id="{8A327F09-5727-42F3-8CEF-8204D4C57556}" type="slidenum">
              <a:rPr lang="en-US" smtClean="0"/>
              <a:pPr/>
              <a:t>‹#›</a:t>
            </a:fld>
            <a:endParaRPr lang="en-US" dirty="0"/>
          </a:p>
        </p:txBody>
      </p:sp>
      <p:sp>
        <p:nvSpPr>
          <p:cNvPr id="9" name="Rounded Rectangle 8"/>
          <p:cNvSpPr/>
          <p:nvPr userDrawn="1"/>
        </p:nvSpPr>
        <p:spPr>
          <a:xfrm>
            <a:off x="89738" y="286"/>
            <a:ext cx="5210032" cy="8236259"/>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userDrawn="1"/>
        </p:nvSpPr>
        <p:spPr>
          <a:xfrm>
            <a:off x="766988" y="648711"/>
            <a:ext cx="3789681" cy="6986485"/>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userDrawn="1"/>
        </p:nvSpPr>
        <p:spPr>
          <a:xfrm>
            <a:off x="66274" y="0"/>
            <a:ext cx="3373729" cy="8236546"/>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solidFill>
            <a:srgbClr val="ED5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1533546"/>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459423" y="7686255"/>
            <a:ext cx="250068" cy="246221"/>
          </a:xfrm>
        </p:spPr>
        <p:txBody>
          <a:bodyPr/>
          <a:lstStyle>
            <a:lvl1pPr algn="l">
              <a:defRPr>
                <a:solidFill>
                  <a:srgbClr val="ED553E"/>
                </a:solidFill>
              </a:defRPr>
            </a:lvl1pPr>
          </a:lstStyle>
          <a:p>
            <a:fld id="{8A327F09-5727-42F3-8CEF-8204D4C57556}" type="slidenum">
              <a:rPr lang="en-US" smtClean="0"/>
              <a:pPr/>
              <a:t>‹#›</a:t>
            </a:fld>
            <a:endParaRPr lang="en-US" dirty="0"/>
          </a:p>
        </p:txBody>
      </p:sp>
      <p:sp>
        <p:nvSpPr>
          <p:cNvPr id="36" name="TextBox 35"/>
          <p:cNvSpPr txBox="1"/>
          <p:nvPr userDrawn="1"/>
        </p:nvSpPr>
        <p:spPr>
          <a:xfrm>
            <a:off x="781335" y="7556204"/>
            <a:ext cx="2214179" cy="375691"/>
          </a:xfrm>
          <a:prstGeom prst="rect">
            <a:avLst/>
          </a:prstGeom>
          <a:noFill/>
        </p:spPr>
        <p:txBody>
          <a:bodyPr wrap="square" lIns="67259" tIns="33629" rIns="67259" bIns="33629">
            <a:spAutoFit/>
          </a:bodyPr>
          <a:lstStyle/>
          <a:p>
            <a:pPr marL="0" algn="l" defTabSz="914400" rtl="0" eaLnBrk="0" fontAlgn="auto" latinLnBrk="0" hangingPunct="0">
              <a:spcBef>
                <a:spcPts val="0"/>
              </a:spcBef>
              <a:spcAft>
                <a:spcPts val="0"/>
              </a:spcAft>
              <a:defRPr/>
            </a:pPr>
            <a:endParaRPr lang="en-US" sz="1000" i="0" kern="1200" dirty="0">
              <a:solidFill>
                <a:schemeClr val="tx1"/>
              </a:solidFill>
              <a:latin typeface="+mj-lt"/>
              <a:ea typeface="+mn-ea"/>
              <a:cs typeface="+mn-cs"/>
            </a:endParaRPr>
          </a:p>
          <a:p>
            <a:pPr marL="0" algn="l" defTabSz="914400" rtl="0" eaLnBrk="0" fontAlgn="auto" latinLnBrk="0" hangingPunct="0">
              <a:spcBef>
                <a:spcPts val="0"/>
              </a:spcBef>
              <a:spcAft>
                <a:spcPts val="0"/>
              </a:spcAft>
              <a:defRPr/>
            </a:pPr>
            <a:r>
              <a:rPr lang="en-US" sz="1000" i="0" kern="1200" dirty="0">
                <a:solidFill>
                  <a:schemeClr val="tx1"/>
                </a:solidFill>
                <a:latin typeface="+mj-lt"/>
                <a:ea typeface="+mn-ea"/>
                <a:cs typeface="+mn-cs"/>
              </a:rPr>
              <a:t>Copyright © </a:t>
            </a:r>
            <a:r>
              <a:rPr lang="en-US" sz="1000" i="0" kern="1200" dirty="0" smtClean="0">
                <a:solidFill>
                  <a:schemeClr val="tx1"/>
                </a:solidFill>
                <a:latin typeface="+mj-lt"/>
                <a:ea typeface="+mn-ea"/>
                <a:cs typeface="+mn-cs"/>
              </a:rPr>
              <a:t>2018</a:t>
            </a:r>
            <a:r>
              <a:rPr lang="en-US" sz="1000" i="0" kern="1200" baseline="0" dirty="0" smtClean="0">
                <a:solidFill>
                  <a:schemeClr val="tx1"/>
                </a:solidFill>
                <a:latin typeface="+mj-lt"/>
                <a:ea typeface="+mn-ea"/>
                <a:cs typeface="+mn-cs"/>
              </a:rPr>
              <a:t> annworks</a:t>
            </a:r>
            <a:endParaRPr lang="en-US" sz="1000" i="0" kern="1200" dirty="0">
              <a:solidFill>
                <a:schemeClr val="tx1"/>
              </a:solidFill>
              <a:latin typeface="+mj-lt"/>
              <a:ea typeface="+mn-ea"/>
              <a:cs typeface="+mn-cs"/>
            </a:endParaRPr>
          </a:p>
        </p:txBody>
      </p:sp>
      <p:cxnSp>
        <p:nvCxnSpPr>
          <p:cNvPr id="37" name="Straight Connector 36"/>
          <p:cNvCxnSpPr/>
          <p:nvPr userDrawn="1"/>
        </p:nvCxnSpPr>
        <p:spPr>
          <a:xfrm rot="5400000">
            <a:off x="622707" y="7809365"/>
            <a:ext cx="303213" cy="0"/>
          </a:xfrm>
          <a:prstGeom prst="line">
            <a:avLst/>
          </a:prstGeom>
          <a:ln>
            <a:solidFill>
              <a:srgbClr val="A3A3A3"/>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75234" y="150218"/>
            <a:ext cx="13715429" cy="615553"/>
          </a:xfrm>
        </p:spPr>
        <p:txBody>
          <a:bodyPr/>
          <a:lstStyle>
            <a:lvl1pPr>
              <a:defRPr sz="3600">
                <a:solidFill>
                  <a:schemeClr val="bg1"/>
                </a:solidFill>
              </a:defRPr>
            </a:lvl1pPr>
          </a:lstStyle>
          <a:p>
            <a:r>
              <a:rPr lang="en-US" dirty="0" smtClean="0"/>
              <a:t>Click to edit Master title style</a:t>
            </a:r>
            <a:endParaRPr lang="en-US" dirty="0"/>
          </a:p>
        </p:txBody>
      </p:sp>
      <p:sp>
        <p:nvSpPr>
          <p:cNvPr id="9" name="Rectangle 3"/>
          <p:cNvSpPr/>
          <p:nvPr userDrawn="1"/>
        </p:nvSpPr>
        <p:spPr>
          <a:xfrm flipV="1">
            <a:off x="206" y="7464"/>
            <a:ext cx="13724706" cy="915988"/>
          </a:xfrm>
          <a:custGeom>
            <a:avLst/>
            <a:gdLst>
              <a:gd name="connsiteX0" fmla="*/ 0 w 13724706"/>
              <a:gd name="connsiteY0" fmla="*/ 0 h 915988"/>
              <a:gd name="connsiteX1" fmla="*/ 13724706 w 13724706"/>
              <a:gd name="connsiteY1" fmla="*/ 0 h 915988"/>
              <a:gd name="connsiteX2" fmla="*/ 13724706 w 13724706"/>
              <a:gd name="connsiteY2" fmla="*/ 915988 h 915988"/>
              <a:gd name="connsiteX3" fmla="*/ 0 w 13724706"/>
              <a:gd name="connsiteY3" fmla="*/ 915988 h 915988"/>
              <a:gd name="connsiteX4" fmla="*/ 0 w 13724706"/>
              <a:gd name="connsiteY4" fmla="*/ 0 h 915988"/>
              <a:gd name="connsiteX0" fmla="*/ 0 w 13724706"/>
              <a:gd name="connsiteY0" fmla="*/ 16328 h 932316"/>
              <a:gd name="connsiteX1" fmla="*/ 12630691 w 13724706"/>
              <a:gd name="connsiteY1" fmla="*/ 0 h 932316"/>
              <a:gd name="connsiteX2" fmla="*/ 13724706 w 13724706"/>
              <a:gd name="connsiteY2" fmla="*/ 932316 h 932316"/>
              <a:gd name="connsiteX3" fmla="*/ 0 w 13724706"/>
              <a:gd name="connsiteY3" fmla="*/ 932316 h 932316"/>
              <a:gd name="connsiteX4" fmla="*/ 0 w 13724706"/>
              <a:gd name="connsiteY4" fmla="*/ 16328 h 932316"/>
              <a:gd name="connsiteX0" fmla="*/ 0 w 13724706"/>
              <a:gd name="connsiteY0" fmla="*/ 0 h 915988"/>
              <a:gd name="connsiteX1" fmla="*/ 13240291 w 13724706"/>
              <a:gd name="connsiteY1" fmla="*/ 6070 h 915988"/>
              <a:gd name="connsiteX2" fmla="*/ 13724706 w 13724706"/>
              <a:gd name="connsiteY2" fmla="*/ 915988 h 915988"/>
              <a:gd name="connsiteX3" fmla="*/ 0 w 13724706"/>
              <a:gd name="connsiteY3" fmla="*/ 915988 h 915988"/>
              <a:gd name="connsiteX4" fmla="*/ 0 w 13724706"/>
              <a:gd name="connsiteY4" fmla="*/ 0 h 915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24706" h="915988">
                <a:moveTo>
                  <a:pt x="0" y="0"/>
                </a:moveTo>
                <a:lnTo>
                  <a:pt x="13240291" y="6070"/>
                </a:lnTo>
                <a:lnTo>
                  <a:pt x="13724706" y="915988"/>
                </a:lnTo>
                <a:lnTo>
                  <a:pt x="0" y="915988"/>
                </a:lnTo>
                <a:lnTo>
                  <a:pt x="0" y="0"/>
                </a:lnTo>
                <a:close/>
              </a:path>
            </a:pathLst>
          </a:custGeom>
          <a:solidFill>
            <a:srgbClr val="ED5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3"/>
          <p:cNvSpPr/>
          <p:nvPr userDrawn="1"/>
        </p:nvSpPr>
        <p:spPr>
          <a:xfrm flipH="1">
            <a:off x="13387131" y="7464"/>
            <a:ext cx="1233284" cy="915988"/>
          </a:xfrm>
          <a:custGeom>
            <a:avLst/>
            <a:gdLst>
              <a:gd name="connsiteX0" fmla="*/ 0 w 13724706"/>
              <a:gd name="connsiteY0" fmla="*/ 0 h 915988"/>
              <a:gd name="connsiteX1" fmla="*/ 13724706 w 13724706"/>
              <a:gd name="connsiteY1" fmla="*/ 0 h 915988"/>
              <a:gd name="connsiteX2" fmla="*/ 13724706 w 13724706"/>
              <a:gd name="connsiteY2" fmla="*/ 915988 h 915988"/>
              <a:gd name="connsiteX3" fmla="*/ 0 w 13724706"/>
              <a:gd name="connsiteY3" fmla="*/ 915988 h 915988"/>
              <a:gd name="connsiteX4" fmla="*/ 0 w 13724706"/>
              <a:gd name="connsiteY4" fmla="*/ 0 h 915988"/>
              <a:gd name="connsiteX0" fmla="*/ 0 w 13724706"/>
              <a:gd name="connsiteY0" fmla="*/ 16328 h 932316"/>
              <a:gd name="connsiteX1" fmla="*/ 12630691 w 13724706"/>
              <a:gd name="connsiteY1" fmla="*/ 0 h 932316"/>
              <a:gd name="connsiteX2" fmla="*/ 13724706 w 13724706"/>
              <a:gd name="connsiteY2" fmla="*/ 932316 h 932316"/>
              <a:gd name="connsiteX3" fmla="*/ 0 w 13724706"/>
              <a:gd name="connsiteY3" fmla="*/ 932316 h 932316"/>
              <a:gd name="connsiteX4" fmla="*/ 0 w 13724706"/>
              <a:gd name="connsiteY4" fmla="*/ 16328 h 932316"/>
              <a:gd name="connsiteX0" fmla="*/ 0 w 13724706"/>
              <a:gd name="connsiteY0" fmla="*/ 0 h 915988"/>
              <a:gd name="connsiteX1" fmla="*/ 13240291 w 13724706"/>
              <a:gd name="connsiteY1" fmla="*/ 6070 h 915988"/>
              <a:gd name="connsiteX2" fmla="*/ 13724706 w 13724706"/>
              <a:gd name="connsiteY2" fmla="*/ 915988 h 915988"/>
              <a:gd name="connsiteX3" fmla="*/ 0 w 13724706"/>
              <a:gd name="connsiteY3" fmla="*/ 915988 h 915988"/>
              <a:gd name="connsiteX4" fmla="*/ 0 w 13724706"/>
              <a:gd name="connsiteY4" fmla="*/ 0 h 915988"/>
              <a:gd name="connsiteX0" fmla="*/ 0 w 17523212"/>
              <a:gd name="connsiteY0" fmla="*/ 0 h 915988"/>
              <a:gd name="connsiteX1" fmla="*/ 13240291 w 17523212"/>
              <a:gd name="connsiteY1" fmla="*/ 6070 h 915988"/>
              <a:gd name="connsiteX2" fmla="*/ 17523212 w 17523212"/>
              <a:gd name="connsiteY2" fmla="*/ 915988 h 915988"/>
              <a:gd name="connsiteX3" fmla="*/ 0 w 17523212"/>
              <a:gd name="connsiteY3" fmla="*/ 915988 h 915988"/>
              <a:gd name="connsiteX4" fmla="*/ 0 w 17523212"/>
              <a:gd name="connsiteY4" fmla="*/ 0 h 915988"/>
              <a:gd name="connsiteX0" fmla="*/ 0 w 17523212"/>
              <a:gd name="connsiteY0" fmla="*/ 0 h 915988"/>
              <a:gd name="connsiteX1" fmla="*/ 11005874 w 17523212"/>
              <a:gd name="connsiteY1" fmla="*/ 6070 h 915988"/>
              <a:gd name="connsiteX2" fmla="*/ 17523212 w 17523212"/>
              <a:gd name="connsiteY2" fmla="*/ 915988 h 915988"/>
              <a:gd name="connsiteX3" fmla="*/ 0 w 17523212"/>
              <a:gd name="connsiteY3" fmla="*/ 915988 h 915988"/>
              <a:gd name="connsiteX4" fmla="*/ 0 w 17523212"/>
              <a:gd name="connsiteY4" fmla="*/ 0 h 915988"/>
              <a:gd name="connsiteX0" fmla="*/ 0 w 18081816"/>
              <a:gd name="connsiteY0" fmla="*/ 0 h 915988"/>
              <a:gd name="connsiteX1" fmla="*/ 11005874 w 18081816"/>
              <a:gd name="connsiteY1" fmla="*/ 6070 h 915988"/>
              <a:gd name="connsiteX2" fmla="*/ 18081816 w 18081816"/>
              <a:gd name="connsiteY2" fmla="*/ 915988 h 915988"/>
              <a:gd name="connsiteX3" fmla="*/ 0 w 18081816"/>
              <a:gd name="connsiteY3" fmla="*/ 915988 h 915988"/>
              <a:gd name="connsiteX4" fmla="*/ 0 w 18081816"/>
              <a:gd name="connsiteY4" fmla="*/ 0 h 915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81816" h="915988">
                <a:moveTo>
                  <a:pt x="0" y="0"/>
                </a:moveTo>
                <a:lnTo>
                  <a:pt x="11005874" y="6070"/>
                </a:lnTo>
                <a:lnTo>
                  <a:pt x="18081816" y="915988"/>
                </a:lnTo>
                <a:lnTo>
                  <a:pt x="0" y="915988"/>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6"/>
          <p:cNvSpPr/>
          <p:nvPr userDrawn="1"/>
        </p:nvSpPr>
        <p:spPr>
          <a:xfrm rot="1670520">
            <a:off x="13391392" y="-170419"/>
            <a:ext cx="306465" cy="1291133"/>
          </a:xfrm>
          <a:prstGeom prst="upArrow">
            <a:avLst>
              <a:gd name="adj1" fmla="val 50000"/>
              <a:gd name="adj2" fmla="val 10674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71327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14631987" cy="8231188"/>
          </a:xfrm>
          <a:prstGeom prst="rect">
            <a:avLst/>
          </a:prstGeom>
          <a:solidFill>
            <a:srgbClr val="ED5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ctrTitle"/>
          </p:nvPr>
        </p:nvSpPr>
        <p:spPr>
          <a:xfrm>
            <a:off x="3895158" y="1494270"/>
            <a:ext cx="6841672" cy="677108"/>
          </a:xfrm>
        </p:spPr>
        <p:txBody>
          <a:bodyPr wrap="square">
            <a:noAutofit/>
          </a:bodyPr>
          <a:lstStyle>
            <a:lvl1pPr algn="ctr">
              <a:defRPr sz="5400">
                <a:solidFill>
                  <a:schemeClr val="bg1"/>
                </a:solidFill>
              </a:defRPr>
            </a:lvl1pPr>
          </a:lstStyle>
          <a:p>
            <a:r>
              <a:rPr lang="en-US" dirty="0" smtClean="0"/>
              <a:t>Click to edit Master title style</a:t>
            </a:r>
            <a:endParaRPr lang="en-US" dirty="0"/>
          </a:p>
        </p:txBody>
      </p:sp>
      <p:sp>
        <p:nvSpPr>
          <p:cNvPr id="9" name="Freeform 8"/>
          <p:cNvSpPr/>
          <p:nvPr/>
        </p:nvSpPr>
        <p:spPr>
          <a:xfrm flipH="1">
            <a:off x="1793925" y="6866204"/>
            <a:ext cx="753269" cy="1364984"/>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145041" y="7880189"/>
            <a:ext cx="648884" cy="350999"/>
          </a:xfrm>
          <a:prstGeom prst="roundRect">
            <a:avLst>
              <a:gd name="adj" fmla="val 50000"/>
            </a:avLst>
          </a:pr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547242" y="7199462"/>
            <a:ext cx="568990" cy="1031726"/>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2574011" y="6822555"/>
            <a:ext cx="776852" cy="1408633"/>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350862" y="7880189"/>
            <a:ext cx="648884" cy="350999"/>
          </a:xfrm>
          <a:prstGeom prst="roundRect">
            <a:avLst>
              <a:gd name="adj" fmla="val 50000"/>
            </a:avLst>
          </a:pr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5400000">
            <a:off x="3995069" y="7753925"/>
            <a:ext cx="481938" cy="472587"/>
          </a:xfrm>
          <a:prstGeom prst="roundRect">
            <a:avLst>
              <a:gd name="adj" fmla="val 50000"/>
            </a:avLst>
          </a:pr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flipH="1">
            <a:off x="4551014" y="7363336"/>
            <a:ext cx="753269" cy="867852"/>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flipH="1">
            <a:off x="6630362" y="6866204"/>
            <a:ext cx="753269" cy="1364984"/>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5981479" y="7880189"/>
            <a:ext cx="648884" cy="350999"/>
          </a:xfrm>
          <a:prstGeom prst="roundRect">
            <a:avLst>
              <a:gd name="adj" fmla="val 50000"/>
            </a:avLst>
          </a:pr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5383680" y="7199462"/>
            <a:ext cx="568990" cy="1031726"/>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flipH="1">
            <a:off x="7363751" y="6822555"/>
            <a:ext cx="776852" cy="1408633"/>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8187300" y="7880189"/>
            <a:ext cx="648884" cy="350999"/>
          </a:xfrm>
          <a:prstGeom prst="roundRect">
            <a:avLst>
              <a:gd name="adj" fmla="val 50000"/>
            </a:avLst>
          </a:pr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rot="5400000">
            <a:off x="8831507" y="7753925"/>
            <a:ext cx="481938" cy="472587"/>
          </a:xfrm>
          <a:prstGeom prst="roundRect">
            <a:avLst>
              <a:gd name="adj" fmla="val 50000"/>
            </a:avLst>
          </a:pr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flipH="1">
            <a:off x="9387452" y="6866204"/>
            <a:ext cx="753269" cy="1364984"/>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flipH="1">
            <a:off x="11466800" y="6866204"/>
            <a:ext cx="753269" cy="1364984"/>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10817916" y="7880189"/>
            <a:ext cx="648884" cy="350999"/>
          </a:xfrm>
          <a:prstGeom prst="roundRect">
            <a:avLst>
              <a:gd name="adj" fmla="val 50000"/>
            </a:avLst>
          </a:pr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10220117" y="7199462"/>
            <a:ext cx="568990" cy="1031726"/>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12246886" y="6822555"/>
            <a:ext cx="776852" cy="1408633"/>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722241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5234" y="66817"/>
            <a:ext cx="13715429" cy="615553"/>
          </a:xfrm>
          <a:prstGeom prst="rect">
            <a:avLst/>
          </a:prstGeom>
        </p:spPr>
        <p:txBody>
          <a:bodyPr vert="horz" wrap="square" lIns="0" tIns="0" rIns="0" bIns="0" rtlCol="0" anchor="ctr">
            <a:noAutofit/>
          </a:bodyPr>
          <a:lstStyle/>
          <a:p>
            <a:r>
              <a:rPr lang="en-US" dirty="0" smtClean="0"/>
              <a:t>Click to edit Master title style</a:t>
            </a:r>
            <a:endParaRPr lang="en-US" dirty="0"/>
          </a:p>
        </p:txBody>
      </p:sp>
      <p:sp>
        <p:nvSpPr>
          <p:cNvPr id="5" name="Footer Placeholder 4"/>
          <p:cNvSpPr>
            <a:spLocks noGrp="1"/>
          </p:cNvSpPr>
          <p:nvPr>
            <p:ph type="ftr" sz="quarter" idx="3"/>
          </p:nvPr>
        </p:nvSpPr>
        <p:spPr>
          <a:xfrm>
            <a:off x="4999263" y="7629092"/>
            <a:ext cx="4633463" cy="438235"/>
          </a:xfrm>
          <a:prstGeom prst="rect">
            <a:avLst/>
          </a:prstGeom>
        </p:spPr>
        <p:txBody>
          <a:bodyPr vert="horz" lIns="130640" tIns="65320" rIns="130640" bIns="65320" rtlCol="0" anchor="ctr"/>
          <a:lstStyle>
            <a:lvl1pPr algn="ctr">
              <a:defRPr sz="1700">
                <a:solidFill>
                  <a:schemeClr val="tx1"/>
                </a:solidFill>
              </a:defRPr>
            </a:lvl1pPr>
          </a:lstStyle>
          <a:p>
            <a:endParaRPr lang="en-US" dirty="0"/>
          </a:p>
        </p:txBody>
      </p:sp>
      <p:sp>
        <p:nvSpPr>
          <p:cNvPr id="6" name="Slide Number Placeholder 5"/>
          <p:cNvSpPr>
            <a:spLocks noGrp="1"/>
          </p:cNvSpPr>
          <p:nvPr>
            <p:ph type="sldNum" sz="quarter" idx="4"/>
          </p:nvPr>
        </p:nvSpPr>
        <p:spPr>
          <a:xfrm>
            <a:off x="13845862" y="7712399"/>
            <a:ext cx="250068" cy="246221"/>
          </a:xfrm>
          <a:prstGeom prst="rect">
            <a:avLst/>
          </a:prstGeom>
        </p:spPr>
        <p:txBody>
          <a:bodyPr vert="horz" wrap="none" lIns="0" tIns="0" rIns="0" bIns="0" rtlCol="0" anchor="ctr">
            <a:noAutofit/>
          </a:bodyPr>
          <a:lstStyle>
            <a:lvl1pPr algn="ctr">
              <a:defRPr sz="1600">
                <a:solidFill>
                  <a:schemeClr val="bg1"/>
                </a:solidFill>
                <a:latin typeface="+mj-lt"/>
              </a:defRPr>
            </a:lvl1pPr>
          </a:lstStyle>
          <a:p>
            <a:fld id="{8A327F09-5727-42F3-8CEF-8204D4C57556}" type="slidenum">
              <a:rPr lang="en-US" smtClean="0"/>
              <a:pPr/>
              <a:t>‹#›</a:t>
            </a:fld>
            <a:endParaRPr lang="en-US" dirty="0"/>
          </a:p>
        </p:txBody>
      </p:sp>
    </p:spTree>
    <p:extLst>
      <p:ext uri="{BB962C8B-B14F-4D97-AF65-F5344CB8AC3E}">
        <p14:creationId xmlns:p14="http://schemas.microsoft.com/office/powerpoint/2010/main" val="2024734831"/>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0" r:id="rId3"/>
    <p:sldLayoutId id="2147483652" r:id="rId4"/>
  </p:sldLayoutIdLst>
  <p:transition spd="slow">
    <p:push dir="u"/>
  </p:transition>
  <p:hf hdr="0" ftr="0" dt="0"/>
  <p:txStyles>
    <p:titleStyle>
      <a:lvl1pPr algn="l" defTabSz="1306403" rtl="0" eaLnBrk="1" latinLnBrk="0" hangingPunct="1">
        <a:spcBef>
          <a:spcPct val="0"/>
        </a:spcBef>
        <a:buNone/>
        <a:defRPr sz="3600" kern="1200">
          <a:solidFill>
            <a:schemeClr val="tx1"/>
          </a:solidFill>
          <a:latin typeface="Segoe UI Light" panose="020B0502040204020203" pitchFamily="34" charset="0"/>
          <a:ea typeface="+mj-ea"/>
          <a:cs typeface="+mj-cs"/>
        </a:defRPr>
      </a:lvl1pPr>
    </p:titleStyle>
    <p:bodyStyle>
      <a:lvl1pPr marL="489901" indent="-489901" algn="l" defTabSz="1306403"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453" indent="-408251" algn="l" defTabSz="1306403"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3004" indent="-326601" algn="l" defTabSz="1306403"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6206"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9407"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609"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811"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9012"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2214"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en-US"/>
      </a:defPPr>
      <a:lvl1pPr marL="0" algn="l" defTabSz="1306403" rtl="0" eaLnBrk="1" latinLnBrk="0" hangingPunct="1">
        <a:defRPr sz="2600" kern="1200">
          <a:solidFill>
            <a:schemeClr val="tx1"/>
          </a:solidFill>
          <a:latin typeface="+mn-lt"/>
          <a:ea typeface="+mn-ea"/>
          <a:cs typeface="+mn-cs"/>
        </a:defRPr>
      </a:lvl1pPr>
      <a:lvl2pPr marL="653202" algn="l" defTabSz="1306403" rtl="0" eaLnBrk="1" latinLnBrk="0" hangingPunct="1">
        <a:defRPr sz="2600" kern="1200">
          <a:solidFill>
            <a:schemeClr val="tx1"/>
          </a:solidFill>
          <a:latin typeface="+mn-lt"/>
          <a:ea typeface="+mn-ea"/>
          <a:cs typeface="+mn-cs"/>
        </a:defRPr>
      </a:lvl2pPr>
      <a:lvl3pPr marL="1306403" algn="l" defTabSz="1306403" rtl="0" eaLnBrk="1" latinLnBrk="0" hangingPunct="1">
        <a:defRPr sz="2600" kern="1200">
          <a:solidFill>
            <a:schemeClr val="tx1"/>
          </a:solidFill>
          <a:latin typeface="+mn-lt"/>
          <a:ea typeface="+mn-ea"/>
          <a:cs typeface="+mn-cs"/>
        </a:defRPr>
      </a:lvl3pPr>
      <a:lvl4pPr marL="1959605" algn="l" defTabSz="1306403" rtl="0" eaLnBrk="1" latinLnBrk="0" hangingPunct="1">
        <a:defRPr sz="2600" kern="1200">
          <a:solidFill>
            <a:schemeClr val="tx1"/>
          </a:solidFill>
          <a:latin typeface="+mn-lt"/>
          <a:ea typeface="+mn-ea"/>
          <a:cs typeface="+mn-cs"/>
        </a:defRPr>
      </a:lvl4pPr>
      <a:lvl5pPr marL="2612807" algn="l" defTabSz="1306403" rtl="0" eaLnBrk="1" latinLnBrk="0" hangingPunct="1">
        <a:defRPr sz="2600" kern="1200">
          <a:solidFill>
            <a:schemeClr val="tx1"/>
          </a:solidFill>
          <a:latin typeface="+mn-lt"/>
          <a:ea typeface="+mn-ea"/>
          <a:cs typeface="+mn-cs"/>
        </a:defRPr>
      </a:lvl5pPr>
      <a:lvl6pPr marL="3266008" algn="l" defTabSz="1306403" rtl="0" eaLnBrk="1" latinLnBrk="0" hangingPunct="1">
        <a:defRPr sz="2600" kern="1200">
          <a:solidFill>
            <a:schemeClr val="tx1"/>
          </a:solidFill>
          <a:latin typeface="+mn-lt"/>
          <a:ea typeface="+mn-ea"/>
          <a:cs typeface="+mn-cs"/>
        </a:defRPr>
      </a:lvl6pPr>
      <a:lvl7pPr marL="3919210" algn="l" defTabSz="1306403" rtl="0" eaLnBrk="1" latinLnBrk="0" hangingPunct="1">
        <a:defRPr sz="2600" kern="1200">
          <a:solidFill>
            <a:schemeClr val="tx1"/>
          </a:solidFill>
          <a:latin typeface="+mn-lt"/>
          <a:ea typeface="+mn-ea"/>
          <a:cs typeface="+mn-cs"/>
        </a:defRPr>
      </a:lvl7pPr>
      <a:lvl8pPr marL="4572411" algn="l" defTabSz="1306403" rtl="0" eaLnBrk="1" latinLnBrk="0" hangingPunct="1">
        <a:defRPr sz="2600" kern="1200">
          <a:solidFill>
            <a:schemeClr val="tx1"/>
          </a:solidFill>
          <a:latin typeface="+mn-lt"/>
          <a:ea typeface="+mn-ea"/>
          <a:cs typeface="+mn-cs"/>
        </a:defRPr>
      </a:lvl8pPr>
      <a:lvl9pPr marL="5225613" algn="l" defTabSz="1306403"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12.wmf"/><Relationship Id="rId5" Type="http://schemas.openxmlformats.org/officeDocument/2006/relationships/oleObject" Target="../embeddings/oleObject2.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81626" y="1831082"/>
            <a:ext cx="8377837" cy="4031873"/>
          </a:xfrm>
        </p:spPr>
        <p:txBody>
          <a:bodyPr wrap="square">
            <a:spAutoFit/>
          </a:bodyPr>
          <a:lstStyle/>
          <a:p>
            <a:pPr>
              <a:spcBef>
                <a:spcPct val="20000"/>
              </a:spcBef>
            </a:pPr>
            <a:r>
              <a:rPr lang="en-US" sz="5400" spc="400" dirty="0" smtClean="0">
                <a:latin typeface="Segoe UI Semibold" panose="020B0702040204020203" pitchFamily="34" charset="0"/>
                <a:ea typeface="+mn-ea"/>
                <a:cs typeface="+mn-cs"/>
              </a:rPr>
              <a:t>Hypothesis</a:t>
            </a:r>
            <a:r>
              <a:rPr lang="en-US" sz="5400" dirty="0" smtClean="0"/>
              <a:t/>
            </a:r>
            <a:br>
              <a:rPr lang="en-US" sz="5400" dirty="0" smtClean="0"/>
            </a:br>
            <a:r>
              <a:rPr lang="en-US" sz="5400" smtClean="0"/>
              <a:t/>
            </a:r>
            <a:br>
              <a:rPr lang="en-US" sz="5400" smtClean="0"/>
            </a:br>
            <a:r>
              <a:rPr lang="en-US" sz="5400" spc="400" dirty="0" smtClean="0">
                <a:latin typeface="Segoe UI Semibold" panose="020B0702040204020203" pitchFamily="34" charset="0"/>
                <a:ea typeface="+mn-ea"/>
                <a:cs typeface="+mn-cs"/>
              </a:rPr>
              <a:t/>
            </a:r>
            <a:br>
              <a:rPr lang="en-US" sz="5400" spc="400" dirty="0" smtClean="0">
                <a:latin typeface="Segoe UI Semibold" panose="020B0702040204020203" pitchFamily="34" charset="0"/>
                <a:ea typeface="+mn-ea"/>
                <a:cs typeface="+mn-cs"/>
              </a:rPr>
            </a:br>
            <a:r>
              <a:rPr lang="en-US" sz="5400" spc="400" dirty="0" smtClean="0">
                <a:latin typeface="Segoe UI Semibold" panose="020B0702040204020203" pitchFamily="34" charset="0"/>
                <a:ea typeface="+mn-ea"/>
                <a:cs typeface="+mn-cs"/>
              </a:rPr>
              <a:t/>
            </a:r>
            <a:br>
              <a:rPr lang="en-US" sz="5400" spc="400" dirty="0" smtClean="0">
                <a:latin typeface="Segoe UI Semibold" panose="020B0702040204020203" pitchFamily="34" charset="0"/>
                <a:ea typeface="+mn-ea"/>
                <a:cs typeface="+mn-cs"/>
              </a:rPr>
            </a:br>
            <a:endParaRPr lang="en-US" sz="4600" dirty="0">
              <a:ea typeface="+mn-ea"/>
              <a:cs typeface="+mn-cs"/>
            </a:endParaRPr>
          </a:p>
        </p:txBody>
      </p:sp>
    </p:spTree>
    <p:extLst>
      <p:ext uri="{BB962C8B-B14F-4D97-AF65-F5344CB8AC3E}">
        <p14:creationId xmlns:p14="http://schemas.microsoft.com/office/powerpoint/2010/main" val="2515006908"/>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10</a:t>
            </a:fld>
            <a:endParaRPr lang="en-US" dirty="0"/>
          </a:p>
        </p:txBody>
      </p:sp>
      <p:sp>
        <p:nvSpPr>
          <p:cNvPr id="3" name="Title 2"/>
          <p:cNvSpPr>
            <a:spLocks noGrp="1"/>
          </p:cNvSpPr>
          <p:nvPr>
            <p:ph type="title"/>
          </p:nvPr>
        </p:nvSpPr>
        <p:spPr/>
        <p:txBody>
          <a:bodyPr/>
          <a:lstStyle/>
          <a:p>
            <a:r>
              <a:rPr lang="en-US" dirty="0" smtClean="0"/>
              <a:t>Hypothesis Testing – Identify Rejection area</a:t>
            </a:r>
            <a:endParaRPr lang="en-US" dirty="0"/>
          </a:p>
        </p:txBody>
      </p:sp>
      <p:pic>
        <p:nvPicPr>
          <p:cNvPr id="1026" name="Picture 2"/>
          <p:cNvPicPr>
            <a:picLocks noChangeAspect="1" noChangeArrowheads="1"/>
          </p:cNvPicPr>
          <p:nvPr/>
        </p:nvPicPr>
        <p:blipFill>
          <a:blip r:embed="rId2"/>
          <a:srcRect/>
          <a:stretch>
            <a:fillRect/>
          </a:stretch>
        </p:blipFill>
        <p:spPr bwMode="auto">
          <a:xfrm>
            <a:off x="2815400" y="1615264"/>
            <a:ext cx="7109651" cy="5723406"/>
          </a:xfrm>
          <a:prstGeom prst="rect">
            <a:avLst/>
          </a:prstGeom>
          <a:noFill/>
          <a:ln w="9525">
            <a:no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11</a:t>
            </a:fld>
            <a:endParaRPr lang="en-US" dirty="0"/>
          </a:p>
        </p:txBody>
      </p:sp>
      <p:sp>
        <p:nvSpPr>
          <p:cNvPr id="3" name="Title 2"/>
          <p:cNvSpPr>
            <a:spLocks noGrp="1"/>
          </p:cNvSpPr>
          <p:nvPr>
            <p:ph type="title"/>
          </p:nvPr>
        </p:nvSpPr>
        <p:spPr/>
        <p:txBody>
          <a:bodyPr/>
          <a:lstStyle/>
          <a:p>
            <a:r>
              <a:rPr lang="en-US" dirty="0" smtClean="0"/>
              <a:t>Hypothesis Testing Procedure</a:t>
            </a:r>
            <a:endParaRPr lang="en-US" dirty="0"/>
          </a:p>
        </p:txBody>
      </p:sp>
      <p:pic>
        <p:nvPicPr>
          <p:cNvPr id="2050" name="Picture 2"/>
          <p:cNvPicPr>
            <a:picLocks noChangeAspect="1" noChangeArrowheads="1"/>
          </p:cNvPicPr>
          <p:nvPr/>
        </p:nvPicPr>
        <p:blipFill>
          <a:blip r:embed="rId2"/>
          <a:srcRect/>
          <a:stretch>
            <a:fillRect/>
          </a:stretch>
        </p:blipFill>
        <p:spPr bwMode="auto">
          <a:xfrm>
            <a:off x="3601218" y="1400950"/>
            <a:ext cx="7176327" cy="6089871"/>
          </a:xfrm>
          <a:prstGeom prst="rect">
            <a:avLst/>
          </a:prstGeom>
          <a:noFill/>
          <a:ln w="9525">
            <a:no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12</a:t>
            </a:fld>
            <a:endParaRPr lang="en-US" dirty="0"/>
          </a:p>
        </p:txBody>
      </p:sp>
      <p:sp>
        <p:nvSpPr>
          <p:cNvPr id="3" name="Title 2"/>
          <p:cNvSpPr>
            <a:spLocks noGrp="1"/>
          </p:cNvSpPr>
          <p:nvPr>
            <p:ph type="title"/>
          </p:nvPr>
        </p:nvSpPr>
        <p:spPr/>
        <p:txBody>
          <a:bodyPr/>
          <a:lstStyle/>
          <a:p>
            <a:r>
              <a:rPr lang="en-US" dirty="0" smtClean="0"/>
              <a:t>One Tail Test</a:t>
            </a:r>
            <a:endParaRPr lang="en-US" dirty="0"/>
          </a:p>
        </p:txBody>
      </p:sp>
      <p:pic>
        <p:nvPicPr>
          <p:cNvPr id="3074" name="Picture 2"/>
          <p:cNvPicPr>
            <a:picLocks noChangeAspect="1" noChangeArrowheads="1"/>
          </p:cNvPicPr>
          <p:nvPr/>
        </p:nvPicPr>
        <p:blipFill>
          <a:blip r:embed="rId2"/>
          <a:srcRect/>
          <a:stretch>
            <a:fillRect/>
          </a:stretch>
        </p:blipFill>
        <p:spPr bwMode="auto">
          <a:xfrm>
            <a:off x="2672524" y="1329512"/>
            <a:ext cx="8462209" cy="6037982"/>
          </a:xfrm>
          <a:prstGeom prst="rect">
            <a:avLst/>
          </a:prstGeom>
          <a:noFill/>
          <a:ln w="9525">
            <a:no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13</a:t>
            </a:fld>
            <a:endParaRPr lang="en-US" dirty="0"/>
          </a:p>
        </p:txBody>
      </p:sp>
      <p:sp>
        <p:nvSpPr>
          <p:cNvPr id="3" name="Title 2"/>
          <p:cNvSpPr>
            <a:spLocks noGrp="1"/>
          </p:cNvSpPr>
          <p:nvPr>
            <p:ph type="title"/>
          </p:nvPr>
        </p:nvSpPr>
        <p:spPr/>
        <p:txBody>
          <a:bodyPr/>
          <a:lstStyle/>
          <a:p>
            <a:r>
              <a:rPr lang="en-US" dirty="0" smtClean="0"/>
              <a:t>Left Tail Test</a:t>
            </a:r>
            <a:endParaRPr lang="en-US" dirty="0"/>
          </a:p>
        </p:txBody>
      </p:sp>
      <p:sp>
        <p:nvSpPr>
          <p:cNvPr id="4" name="TextBox 3"/>
          <p:cNvSpPr txBox="1"/>
          <p:nvPr/>
        </p:nvSpPr>
        <p:spPr>
          <a:xfrm>
            <a:off x="886574" y="1472388"/>
            <a:ext cx="8540404" cy="1200329"/>
          </a:xfrm>
          <a:prstGeom prst="rect">
            <a:avLst/>
          </a:prstGeom>
          <a:noFill/>
        </p:spPr>
        <p:txBody>
          <a:bodyPr wrap="square" rtlCol="0">
            <a:spAutoFit/>
          </a:bodyPr>
          <a:lstStyle/>
          <a:p>
            <a:r>
              <a:rPr lang="en-US" sz="2400" b="1" dirty="0" smtClean="0"/>
              <a:t>A consumer forum suspects that 300 gm pack of </a:t>
            </a:r>
            <a:r>
              <a:rPr lang="en-US" sz="2400" b="1" dirty="0" err="1" smtClean="0"/>
              <a:t>Narasu’s</a:t>
            </a:r>
            <a:r>
              <a:rPr lang="en-US" sz="2400" b="1" dirty="0" smtClean="0"/>
              <a:t> Coffee, is underweight.  The forum wants to check this by collecting a sample and using a 0.05 level of significance</a:t>
            </a:r>
            <a:r>
              <a:rPr lang="en-US" sz="2400" dirty="0" smtClean="0"/>
              <a:t>.</a:t>
            </a:r>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44438849"/>
              </p:ext>
            </p:extLst>
          </p:nvPr>
        </p:nvGraphicFramePr>
        <p:xfrm>
          <a:off x="1090021" y="5254264"/>
          <a:ext cx="7952955" cy="2072640"/>
        </p:xfrm>
        <a:graphic>
          <a:graphicData uri="http://schemas.openxmlformats.org/drawingml/2006/table">
            <a:tbl>
              <a:tblPr>
                <a:tableStyleId>{5C22544A-7EE6-4342-B048-85BDC9FD1C3A}</a:tableStyleId>
              </a:tblPr>
              <a:tblGrid>
                <a:gridCol w="2673384"/>
                <a:gridCol w="827314"/>
                <a:gridCol w="653143"/>
                <a:gridCol w="3004457"/>
                <a:gridCol w="794657"/>
              </a:tblGrid>
              <a:tr h="396240">
                <a:tc>
                  <a:txBody>
                    <a:bodyPr/>
                    <a:lstStyle/>
                    <a:p>
                      <a:r>
                        <a:rPr lang="en-IN" sz="2000" dirty="0" smtClean="0"/>
                        <a:t>C</a:t>
                      </a:r>
                      <a:r>
                        <a:rPr lang="en-IN" sz="2000" baseline="0" dirty="0" smtClean="0"/>
                        <a:t> L</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dirty="0" smtClean="0"/>
                        <a:t>99%</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20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l-GR" sz="2000" dirty="0" smtClean="0"/>
                        <a:t>σ</a:t>
                      </a:r>
                      <a:r>
                        <a:rPr lang="en-IN" sz="2000" dirty="0" smtClean="0"/>
                        <a:t> (known)</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dirty="0" smtClean="0"/>
                        <a:t>18</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96240">
                <a:tc>
                  <a:txBody>
                    <a:bodyPr/>
                    <a:lstStyle/>
                    <a:p>
                      <a:r>
                        <a:rPr lang="en-IN" sz="2000" dirty="0" smtClean="0"/>
                        <a:t>Number of Tails</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dirty="0" smtClean="0"/>
                        <a:t>1</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20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dirty="0" smtClean="0"/>
                        <a:t>z  = (297-300)/(</a:t>
                      </a:r>
                      <a:r>
                        <a:rPr lang="el-GR" sz="2000" dirty="0" smtClean="0"/>
                        <a:t>σ</a:t>
                      </a:r>
                      <a:r>
                        <a:rPr lang="en-IN" sz="2000" dirty="0" smtClean="0"/>
                        <a:t>/√n)</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dirty="0" smtClean="0"/>
                        <a:t>-1</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96240">
                <a:tc>
                  <a:txBody>
                    <a:bodyPr/>
                    <a:lstStyle/>
                    <a:p>
                      <a:r>
                        <a:rPr lang="en-IN" sz="2000" dirty="0" smtClean="0">
                          <a:sym typeface="Symbol" panose="05050102010706020507" pitchFamily="18" charset="2"/>
                        </a:rPr>
                        <a:t></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dirty="0" smtClean="0"/>
                        <a:t>0.01</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20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dirty="0" err="1" smtClean="0"/>
                        <a:t>Z</a:t>
                      </a:r>
                      <a:r>
                        <a:rPr lang="en-IN" sz="2000" baseline="-25000" dirty="0" err="1" smtClean="0"/>
                        <a:t>crit</a:t>
                      </a:r>
                      <a:endParaRPr lang="en-IN" sz="2000" baseline="-25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dirty="0" smtClean="0"/>
                        <a:t>-2.33</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96240">
                <a:tc>
                  <a:txBody>
                    <a:bodyPr/>
                    <a:lstStyle/>
                    <a:p>
                      <a:r>
                        <a:rPr lang="en-US" sz="2000" baseline="0" dirty="0" smtClean="0">
                          <a:sym typeface="Symbol"/>
                        </a:rPr>
                        <a:t></a:t>
                      </a:r>
                      <a:r>
                        <a:rPr lang="en-US" sz="2000" baseline="-25000" dirty="0" smtClean="0">
                          <a:sym typeface="Symbol"/>
                        </a:rPr>
                        <a:t>0</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dirty="0" smtClean="0"/>
                        <a:t>300</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20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dirty="0" smtClean="0"/>
                        <a:t>p</a:t>
                      </a:r>
                      <a:r>
                        <a:rPr lang="en-IN" sz="2000" baseline="0" dirty="0" smtClean="0"/>
                        <a:t> value</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dirty="0" smtClean="0"/>
                        <a:t>1.587</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962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0">
                      <a:blip r:embed="rId2"/>
                      <a:stretch>
                        <a:fillRect t="-409231" r="-197494" b="-26154"/>
                      </a:stretch>
                    </a:blipFill>
                  </a:tcPr>
                </a:tc>
                <a:tc>
                  <a:txBody>
                    <a:bodyPr/>
                    <a:lstStyle/>
                    <a:p>
                      <a:r>
                        <a:rPr lang="en-IN" sz="2000" dirty="0" smtClean="0"/>
                        <a:t>297</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lang="en-IN" sz="2000" dirty="0" smtClean="0"/>
                        <a:t>Decision: Cannot reject </a:t>
                      </a:r>
                      <a:r>
                        <a:rPr lang="en-US" sz="2000" dirty="0" smtClean="0"/>
                        <a:t>H</a:t>
                      </a:r>
                      <a:r>
                        <a:rPr lang="en-US" sz="2000" baseline="-25000" dirty="0" smtClean="0"/>
                        <a:t>o</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5122" name="Picture 2"/>
          <p:cNvPicPr>
            <a:picLocks noChangeAspect="1" noChangeArrowheads="1"/>
          </p:cNvPicPr>
          <p:nvPr/>
        </p:nvPicPr>
        <p:blipFill>
          <a:blip r:embed="rId3"/>
          <a:srcRect/>
          <a:stretch>
            <a:fillRect/>
          </a:stretch>
        </p:blipFill>
        <p:spPr bwMode="auto">
          <a:xfrm>
            <a:off x="9316258" y="2329644"/>
            <a:ext cx="4397926" cy="3071834"/>
          </a:xfrm>
          <a:prstGeom prst="rect">
            <a:avLst/>
          </a:prstGeom>
          <a:noFill/>
          <a:ln w="9525">
            <a:noFill/>
            <a:miter lim="800000"/>
            <a:headEnd/>
            <a:tailEnd/>
          </a:ln>
          <a:effectLst/>
        </p:spPr>
      </p:pic>
      <p:graphicFrame>
        <p:nvGraphicFramePr>
          <p:cNvPr id="8" name="Table 7"/>
          <p:cNvGraphicFramePr>
            <a:graphicFrameLocks noGrp="1"/>
          </p:cNvGraphicFramePr>
          <p:nvPr>
            <p:extLst>
              <p:ext uri="{D42A27DB-BD31-4B8C-83A1-F6EECF244321}">
                <p14:modId xmlns:p14="http://schemas.microsoft.com/office/powerpoint/2010/main" val="1683790297"/>
              </p:ext>
            </p:extLst>
          </p:nvPr>
        </p:nvGraphicFramePr>
        <p:xfrm>
          <a:off x="957401" y="2795183"/>
          <a:ext cx="2296885" cy="1651000"/>
        </p:xfrm>
        <a:graphic>
          <a:graphicData uri="http://schemas.openxmlformats.org/drawingml/2006/table">
            <a:tbl>
              <a:tblPr>
                <a:tableStyleId>{5C22544A-7EE6-4342-B048-85BDC9FD1C3A}</a:tableStyleId>
              </a:tblPr>
              <a:tblGrid>
                <a:gridCol w="2296885"/>
              </a:tblGrid>
              <a:tr h="923128">
                <a:tc>
                  <a:txBody>
                    <a:bodyPr/>
                    <a:lstStyle/>
                    <a:p>
                      <a:pPr algn="ctr"/>
                      <a:r>
                        <a:rPr lang="en-US" sz="2400" dirty="0" smtClean="0"/>
                        <a:t>H</a:t>
                      </a:r>
                      <a:r>
                        <a:rPr lang="en-US" sz="2400" baseline="-25000" dirty="0" smtClean="0"/>
                        <a:t>o</a:t>
                      </a:r>
                      <a:r>
                        <a:rPr lang="en-US" sz="2400" baseline="0" dirty="0" smtClean="0"/>
                        <a:t>: </a:t>
                      </a:r>
                      <a:r>
                        <a:rPr lang="en-US" sz="2400" baseline="0" dirty="0" smtClean="0">
                          <a:sym typeface="Symbol"/>
                        </a:rPr>
                        <a:t>  300(</a:t>
                      </a:r>
                      <a:r>
                        <a:rPr lang="en-US" sz="2400" baseline="-25000" dirty="0" smtClean="0">
                          <a:sym typeface="Symbol"/>
                        </a:rPr>
                        <a:t>0</a:t>
                      </a:r>
                      <a:r>
                        <a:rPr lang="en-US" sz="2400" baseline="0" dirty="0" smtClean="0">
                          <a:sym typeface="Symbol"/>
                        </a:rPr>
                        <a:t>)</a:t>
                      </a:r>
                      <a:endParaRPr lang="en-US" sz="2400" baseline="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727872">
                <a:tc>
                  <a:txBody>
                    <a:bodyPr/>
                    <a:lstStyle/>
                    <a:p>
                      <a:pPr algn="ctr"/>
                      <a:r>
                        <a:rPr lang="en-US" sz="2400" dirty="0" smtClean="0"/>
                        <a:t>H</a:t>
                      </a:r>
                      <a:r>
                        <a:rPr lang="en-US" sz="2400" baseline="-25000" dirty="0" smtClean="0"/>
                        <a:t>a</a:t>
                      </a:r>
                      <a:r>
                        <a:rPr lang="en-US" sz="2400" baseline="0" dirty="0" smtClean="0"/>
                        <a:t>: </a:t>
                      </a:r>
                      <a:r>
                        <a:rPr lang="en-US" sz="2400" baseline="0" dirty="0" smtClean="0">
                          <a:sym typeface="Symbol"/>
                        </a:rPr>
                        <a:t>  300(</a:t>
                      </a:r>
                      <a:r>
                        <a:rPr lang="en-US" sz="2400" baseline="-25000" dirty="0" smtClean="0">
                          <a:sym typeface="Symbol"/>
                        </a:rPr>
                        <a:t>0</a:t>
                      </a:r>
                      <a:r>
                        <a:rPr lang="en-US" sz="2400" baseline="0" dirty="0" smtClean="0">
                          <a:sym typeface="Symbol"/>
                        </a:rPr>
                        <a:t>)</a:t>
                      </a:r>
                      <a:endParaRPr lang="en-US" sz="2400" baseline="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14</a:t>
            </a:fld>
            <a:endParaRPr lang="en-US" dirty="0"/>
          </a:p>
        </p:txBody>
      </p:sp>
      <p:sp>
        <p:nvSpPr>
          <p:cNvPr id="3" name="Title 2"/>
          <p:cNvSpPr>
            <a:spLocks noGrp="1"/>
          </p:cNvSpPr>
          <p:nvPr>
            <p:ph type="title"/>
          </p:nvPr>
        </p:nvSpPr>
        <p:spPr/>
        <p:txBody>
          <a:bodyPr/>
          <a:lstStyle/>
          <a:p>
            <a:r>
              <a:rPr lang="en-US" dirty="0" smtClean="0"/>
              <a:t>Right Tail Test</a:t>
            </a:r>
            <a:endParaRPr lang="en-US" dirty="0"/>
          </a:p>
        </p:txBody>
      </p:sp>
      <p:sp>
        <p:nvSpPr>
          <p:cNvPr id="5" name="TextBox 4"/>
          <p:cNvSpPr txBox="1"/>
          <p:nvPr/>
        </p:nvSpPr>
        <p:spPr>
          <a:xfrm>
            <a:off x="386508" y="1186636"/>
            <a:ext cx="11358642" cy="1685526"/>
          </a:xfrm>
          <a:prstGeom prst="rect">
            <a:avLst/>
          </a:prstGeom>
          <a:noFill/>
        </p:spPr>
        <p:txBody>
          <a:bodyPr wrap="square" rtlCol="0">
            <a:spAutoFit/>
          </a:bodyPr>
          <a:lstStyle/>
          <a:p>
            <a:pPr>
              <a:lnSpc>
                <a:spcPct val="150000"/>
              </a:lnSpc>
            </a:pPr>
            <a:r>
              <a:rPr lang="en-US" sz="2400" dirty="0" smtClean="0"/>
              <a:t>The Food Administration Authority received complaints that Maggi Noodle pack contains lead beyond permissible limits. The amount of lead should not exceed 190 gm. Conduct the Hypothesis test.</a:t>
            </a:r>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3586967961"/>
              </p:ext>
            </p:extLst>
          </p:nvPr>
        </p:nvGraphicFramePr>
        <p:xfrm>
          <a:off x="5172854" y="2758272"/>
          <a:ext cx="2296885" cy="1651000"/>
        </p:xfrm>
        <a:graphic>
          <a:graphicData uri="http://schemas.openxmlformats.org/drawingml/2006/table">
            <a:tbl>
              <a:tblPr>
                <a:tableStyleId>{5C22544A-7EE6-4342-B048-85BDC9FD1C3A}</a:tableStyleId>
              </a:tblPr>
              <a:tblGrid>
                <a:gridCol w="2296885"/>
              </a:tblGrid>
              <a:tr h="923128">
                <a:tc>
                  <a:txBody>
                    <a:bodyPr/>
                    <a:lstStyle/>
                    <a:p>
                      <a:pPr algn="ctr"/>
                      <a:r>
                        <a:rPr lang="en-US" sz="2400" dirty="0" smtClean="0"/>
                        <a:t>H</a:t>
                      </a:r>
                      <a:r>
                        <a:rPr lang="en-US" sz="2400" baseline="-25000" dirty="0" smtClean="0"/>
                        <a:t>o</a:t>
                      </a:r>
                      <a:r>
                        <a:rPr lang="en-US" sz="2400" baseline="0" dirty="0" smtClean="0"/>
                        <a:t>: </a:t>
                      </a:r>
                      <a:r>
                        <a:rPr lang="en-US" sz="2400" baseline="0" dirty="0" smtClean="0">
                          <a:sym typeface="Symbol"/>
                        </a:rPr>
                        <a:t> </a:t>
                      </a:r>
                      <a:r>
                        <a:rPr lang="en-US" sz="2400" baseline="0" dirty="0" smtClean="0">
                          <a:sym typeface="Symbol" panose="05050102010706020507" pitchFamily="18" charset="2"/>
                        </a:rPr>
                        <a:t></a:t>
                      </a:r>
                      <a:r>
                        <a:rPr lang="en-US" sz="2400" baseline="0" dirty="0" smtClean="0">
                          <a:sym typeface="Symbol"/>
                        </a:rPr>
                        <a:t> 190(</a:t>
                      </a:r>
                      <a:r>
                        <a:rPr lang="en-US" sz="2400" baseline="-25000" dirty="0" smtClean="0">
                          <a:sym typeface="Symbol"/>
                        </a:rPr>
                        <a:t>0</a:t>
                      </a:r>
                      <a:r>
                        <a:rPr lang="en-US" sz="2400" baseline="0" dirty="0" smtClean="0">
                          <a:sym typeface="Symbol"/>
                        </a:rPr>
                        <a:t>)</a:t>
                      </a:r>
                      <a:endParaRPr lang="en-US" sz="2400" baseline="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727872">
                <a:tc>
                  <a:txBody>
                    <a:bodyPr/>
                    <a:lstStyle/>
                    <a:p>
                      <a:pPr algn="ctr"/>
                      <a:r>
                        <a:rPr lang="en-US" sz="2400" dirty="0" smtClean="0"/>
                        <a:t>H</a:t>
                      </a:r>
                      <a:r>
                        <a:rPr lang="en-US" sz="2400" baseline="-25000" dirty="0" smtClean="0"/>
                        <a:t>a</a:t>
                      </a:r>
                      <a:r>
                        <a:rPr lang="en-US" sz="2400" baseline="0" dirty="0" smtClean="0"/>
                        <a:t>: </a:t>
                      </a:r>
                      <a:r>
                        <a:rPr lang="en-US" sz="2400" baseline="0" dirty="0" smtClean="0">
                          <a:sym typeface="Symbol"/>
                        </a:rPr>
                        <a:t> </a:t>
                      </a:r>
                      <a:r>
                        <a:rPr lang="en-US" sz="2400" baseline="0" dirty="0" smtClean="0">
                          <a:sym typeface="Symbol" panose="05050102010706020507" pitchFamily="18" charset="2"/>
                        </a:rPr>
                        <a:t></a:t>
                      </a:r>
                      <a:r>
                        <a:rPr lang="en-US" sz="2400" baseline="0" dirty="0" smtClean="0">
                          <a:sym typeface="Symbol"/>
                        </a:rPr>
                        <a:t> 190(</a:t>
                      </a:r>
                      <a:r>
                        <a:rPr lang="en-US" sz="2400" baseline="-25000" dirty="0" smtClean="0">
                          <a:sym typeface="Symbol"/>
                        </a:rPr>
                        <a:t>0</a:t>
                      </a:r>
                      <a:r>
                        <a:rPr lang="en-US" sz="2400" baseline="0" dirty="0" smtClean="0">
                          <a:sym typeface="Symbol"/>
                        </a:rPr>
                        <a:t>)</a:t>
                      </a:r>
                      <a:endParaRPr lang="en-US" sz="2400" baseline="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504380473"/>
              </p:ext>
            </p:extLst>
          </p:nvPr>
        </p:nvGraphicFramePr>
        <p:xfrm>
          <a:off x="505245" y="4513942"/>
          <a:ext cx="7952955" cy="2072640"/>
        </p:xfrm>
        <a:graphic>
          <a:graphicData uri="http://schemas.openxmlformats.org/drawingml/2006/table">
            <a:tbl>
              <a:tblPr>
                <a:tableStyleId>{5C22544A-7EE6-4342-B048-85BDC9FD1C3A}</a:tableStyleId>
              </a:tblPr>
              <a:tblGrid>
                <a:gridCol w="2673384"/>
                <a:gridCol w="827314"/>
                <a:gridCol w="653143"/>
                <a:gridCol w="3004457"/>
                <a:gridCol w="794657"/>
              </a:tblGrid>
              <a:tr h="396240">
                <a:tc>
                  <a:txBody>
                    <a:bodyPr/>
                    <a:lstStyle/>
                    <a:p>
                      <a:r>
                        <a:rPr lang="en-IN" sz="2000" dirty="0" smtClean="0"/>
                        <a:t>C</a:t>
                      </a:r>
                      <a:r>
                        <a:rPr lang="en-IN" sz="2000" baseline="0" dirty="0" smtClean="0"/>
                        <a:t> L</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dirty="0" smtClean="0"/>
                        <a:t>95%</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20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l-GR" sz="2000" dirty="0" smtClean="0"/>
                        <a:t>σ</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dirty="0" smtClean="0"/>
                        <a:t>16</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96240">
                <a:tc>
                  <a:txBody>
                    <a:bodyPr/>
                    <a:lstStyle/>
                    <a:p>
                      <a:r>
                        <a:rPr lang="en-IN" sz="2000" dirty="0" smtClean="0"/>
                        <a:t>Number of Tails</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dirty="0" smtClean="0"/>
                        <a:t>1</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20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dirty="0" smtClean="0"/>
                        <a:t>z  = (195-190)/(</a:t>
                      </a:r>
                      <a:r>
                        <a:rPr lang="el-GR" sz="2000" dirty="0" smtClean="0"/>
                        <a:t>σ</a:t>
                      </a:r>
                      <a:r>
                        <a:rPr lang="en-IN" sz="2000" dirty="0" smtClean="0"/>
                        <a:t>/√n)</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dirty="0" smtClean="0"/>
                        <a:t>2.5</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96240">
                <a:tc>
                  <a:txBody>
                    <a:bodyPr/>
                    <a:lstStyle/>
                    <a:p>
                      <a:r>
                        <a:rPr lang="en-IN" sz="2000" dirty="0" smtClean="0">
                          <a:sym typeface="Symbol" panose="05050102010706020507" pitchFamily="18" charset="2"/>
                        </a:rPr>
                        <a:t></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dirty="0" smtClean="0"/>
                        <a:t>0.05</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20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dirty="0" err="1" smtClean="0"/>
                        <a:t>Z</a:t>
                      </a:r>
                      <a:r>
                        <a:rPr lang="en-IN" sz="2000" baseline="-25000" dirty="0" err="1" smtClean="0"/>
                        <a:t>crit</a:t>
                      </a:r>
                      <a:endParaRPr lang="en-IN" sz="2000" baseline="-25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dirty="0" smtClean="0"/>
                        <a:t>1.96</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96240">
                <a:tc>
                  <a:txBody>
                    <a:bodyPr/>
                    <a:lstStyle/>
                    <a:p>
                      <a:r>
                        <a:rPr lang="en-US" sz="2000" baseline="0" dirty="0" smtClean="0">
                          <a:sym typeface="Symbol"/>
                        </a:rPr>
                        <a:t></a:t>
                      </a:r>
                      <a:r>
                        <a:rPr lang="en-US" sz="2000" baseline="-25000" dirty="0" smtClean="0">
                          <a:sym typeface="Symbol"/>
                        </a:rPr>
                        <a:t>0</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dirty="0" smtClean="0"/>
                        <a:t>190</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20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dirty="0" smtClean="0"/>
                        <a:t>p</a:t>
                      </a:r>
                      <a:r>
                        <a:rPr lang="en-IN" sz="2000" baseline="0" dirty="0" smtClean="0"/>
                        <a:t> value</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dirty="0" smtClean="0"/>
                        <a:t>0.006</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962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0">
                      <a:blip r:embed="rId2"/>
                      <a:stretch>
                        <a:fillRect t="-409231" r="-197494" b="-26154"/>
                      </a:stretch>
                    </a:blipFill>
                  </a:tcPr>
                </a:tc>
                <a:tc>
                  <a:txBody>
                    <a:bodyPr/>
                    <a:lstStyle/>
                    <a:p>
                      <a:r>
                        <a:rPr lang="en-IN" sz="2000" dirty="0" smtClean="0"/>
                        <a:t>195</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lang="en-IN" sz="2000" dirty="0" smtClean="0"/>
                        <a:t>Decision: Reject H</a:t>
                      </a:r>
                      <a:r>
                        <a:rPr lang="en-IN" sz="2000" baseline="-25000" dirty="0" smtClean="0"/>
                        <a:t>0</a:t>
                      </a:r>
                      <a:endParaRPr lang="en-IN" sz="2000" baseline="-25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6146" name="Picture 2"/>
          <p:cNvPicPr>
            <a:picLocks noChangeAspect="1" noChangeArrowheads="1"/>
          </p:cNvPicPr>
          <p:nvPr/>
        </p:nvPicPr>
        <p:blipFill>
          <a:blip r:embed="rId3"/>
          <a:srcRect/>
          <a:stretch>
            <a:fillRect/>
          </a:stretch>
        </p:blipFill>
        <p:spPr bwMode="auto">
          <a:xfrm>
            <a:off x="8816192" y="2829710"/>
            <a:ext cx="4469691" cy="3071834"/>
          </a:xfrm>
          <a:prstGeom prst="rect">
            <a:avLst/>
          </a:prstGeom>
          <a:noFill/>
          <a:ln w="9525">
            <a:noFill/>
            <a:miter lim="800000"/>
            <a:headEnd/>
            <a:tailEnd/>
          </a:ln>
          <a:effectLst/>
        </p:spPr>
      </p:pic>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15</a:t>
            </a:fld>
            <a:endParaRPr lang="en-US" dirty="0"/>
          </a:p>
        </p:txBody>
      </p:sp>
      <p:sp>
        <p:nvSpPr>
          <p:cNvPr id="3" name="Title 2"/>
          <p:cNvSpPr>
            <a:spLocks noGrp="1"/>
          </p:cNvSpPr>
          <p:nvPr>
            <p:ph type="title"/>
          </p:nvPr>
        </p:nvSpPr>
        <p:spPr/>
        <p:txBody>
          <a:bodyPr/>
          <a:lstStyle/>
          <a:p>
            <a:r>
              <a:rPr lang="en-US" dirty="0" smtClean="0"/>
              <a:t>Two Tail Test</a:t>
            </a:r>
            <a:endParaRPr lang="en-US" dirty="0"/>
          </a:p>
        </p:txBody>
      </p:sp>
      <p:pic>
        <p:nvPicPr>
          <p:cNvPr id="4098" name="Picture 2"/>
          <p:cNvPicPr>
            <a:picLocks noChangeAspect="1" noChangeArrowheads="1"/>
          </p:cNvPicPr>
          <p:nvPr/>
        </p:nvPicPr>
        <p:blipFill>
          <a:blip r:embed="rId2"/>
          <a:srcRect/>
          <a:stretch>
            <a:fillRect/>
          </a:stretch>
        </p:blipFill>
        <p:spPr bwMode="auto">
          <a:xfrm>
            <a:off x="2958276" y="1186636"/>
            <a:ext cx="7019167" cy="5972299"/>
          </a:xfrm>
          <a:prstGeom prst="rect">
            <a:avLst/>
          </a:prstGeom>
          <a:noFill/>
          <a:ln w="9525">
            <a:noFill/>
            <a:miter lim="800000"/>
            <a:headEnd/>
            <a:tailEnd/>
          </a:ln>
          <a:effectLst/>
        </p:spPr>
      </p:pic>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16</a:t>
            </a:fld>
            <a:endParaRPr lang="en-US" dirty="0"/>
          </a:p>
        </p:txBody>
      </p:sp>
      <p:sp>
        <p:nvSpPr>
          <p:cNvPr id="3" name="Title 2"/>
          <p:cNvSpPr>
            <a:spLocks noGrp="1"/>
          </p:cNvSpPr>
          <p:nvPr>
            <p:ph type="title"/>
          </p:nvPr>
        </p:nvSpPr>
        <p:spPr/>
        <p:txBody>
          <a:bodyPr/>
          <a:lstStyle/>
          <a:p>
            <a:r>
              <a:rPr lang="en-US" dirty="0" smtClean="0"/>
              <a:t>Two Tail Test - Example</a:t>
            </a:r>
            <a:endParaRPr lang="en-US" dirty="0"/>
          </a:p>
        </p:txBody>
      </p:sp>
      <p:sp>
        <p:nvSpPr>
          <p:cNvPr id="4" name="TextBox 3"/>
          <p:cNvSpPr txBox="1"/>
          <p:nvPr/>
        </p:nvSpPr>
        <p:spPr>
          <a:xfrm>
            <a:off x="529384" y="1115198"/>
            <a:ext cx="9858444" cy="2239524"/>
          </a:xfrm>
          <a:prstGeom prst="rect">
            <a:avLst/>
          </a:prstGeom>
          <a:noFill/>
        </p:spPr>
        <p:txBody>
          <a:bodyPr wrap="square" rtlCol="0">
            <a:spAutoFit/>
          </a:bodyPr>
          <a:lstStyle/>
          <a:p>
            <a:pPr>
              <a:lnSpc>
                <a:spcPct val="150000"/>
              </a:lnSpc>
            </a:pPr>
            <a:r>
              <a:rPr lang="en-US" sz="2400" dirty="0" smtClean="0"/>
              <a:t>The weight of a drug has to be critically controlled. If less, the drug may not be effective, if more it may have some side effects. The manufacturer of the drug wants ascertain that the weight of the capsule is 280 mg at 95% confidence.</a:t>
            </a:r>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2653159628"/>
              </p:ext>
            </p:extLst>
          </p:nvPr>
        </p:nvGraphicFramePr>
        <p:xfrm>
          <a:off x="5315730" y="3186900"/>
          <a:ext cx="2401404" cy="1332001"/>
        </p:xfrm>
        <a:graphic>
          <a:graphicData uri="http://schemas.openxmlformats.org/drawingml/2006/table">
            <a:tbl>
              <a:tblPr>
                <a:tableStyleId>{5C22544A-7EE6-4342-B048-85BDC9FD1C3A}</a:tableStyleId>
              </a:tblPr>
              <a:tblGrid>
                <a:gridCol w="2401404"/>
              </a:tblGrid>
              <a:tr h="744689">
                <a:tc>
                  <a:txBody>
                    <a:bodyPr/>
                    <a:lstStyle/>
                    <a:p>
                      <a:pPr algn="ctr"/>
                      <a:r>
                        <a:rPr lang="en-US" sz="2400" b="1" dirty="0" smtClean="0"/>
                        <a:t>H</a:t>
                      </a:r>
                      <a:r>
                        <a:rPr lang="en-US" sz="2400" b="1" baseline="-25000" dirty="0" smtClean="0"/>
                        <a:t>o</a:t>
                      </a:r>
                      <a:r>
                        <a:rPr lang="en-US" sz="2400" b="1" baseline="0" dirty="0" smtClean="0"/>
                        <a:t>: </a:t>
                      </a:r>
                      <a:r>
                        <a:rPr lang="en-US" sz="2400" b="1" baseline="0" dirty="0" smtClean="0">
                          <a:sym typeface="Symbol"/>
                        </a:rPr>
                        <a:t> = 280(</a:t>
                      </a:r>
                      <a:r>
                        <a:rPr lang="en-US" sz="2400" b="1" baseline="-25000" dirty="0" smtClean="0">
                          <a:sym typeface="Symbol"/>
                        </a:rPr>
                        <a:t>0</a:t>
                      </a:r>
                      <a:r>
                        <a:rPr lang="en-US" sz="2400" b="1" baseline="0" dirty="0" smtClean="0">
                          <a:sym typeface="Symbol"/>
                        </a:rPr>
                        <a:t>)</a:t>
                      </a:r>
                      <a:endParaRPr lang="en-US" sz="2400" b="1" baseline="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873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smtClean="0"/>
                        <a:t>H</a:t>
                      </a:r>
                      <a:r>
                        <a:rPr lang="en-US" sz="2400" b="1" baseline="-25000" dirty="0" smtClean="0"/>
                        <a:t>a</a:t>
                      </a:r>
                      <a:r>
                        <a:rPr lang="en-US" sz="2400" b="1" baseline="0" dirty="0" smtClean="0"/>
                        <a:t>: </a:t>
                      </a:r>
                      <a:r>
                        <a:rPr lang="en-US" sz="2400" b="1" baseline="0" dirty="0" smtClean="0">
                          <a:sym typeface="Symbol"/>
                        </a:rPr>
                        <a:t>  280(</a:t>
                      </a:r>
                      <a:r>
                        <a:rPr lang="en-US" sz="2400" b="1" baseline="-25000" dirty="0" smtClean="0">
                          <a:sym typeface="Symbol"/>
                        </a:rPr>
                        <a:t>0</a:t>
                      </a:r>
                      <a:r>
                        <a:rPr lang="en-US" sz="2400" b="1" baseline="0" dirty="0" smtClean="0">
                          <a:sym typeface="Symbol"/>
                        </a:rPr>
                        <a:t>)</a:t>
                      </a:r>
                      <a:endParaRPr lang="en-US" sz="2400" b="1" baseline="0"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9207034"/>
              </p:ext>
            </p:extLst>
          </p:nvPr>
        </p:nvGraphicFramePr>
        <p:xfrm>
          <a:off x="2672524" y="4758536"/>
          <a:ext cx="7952955" cy="2072640"/>
        </p:xfrm>
        <a:graphic>
          <a:graphicData uri="http://schemas.openxmlformats.org/drawingml/2006/table">
            <a:tbl>
              <a:tblPr>
                <a:tableStyleId>{5C22544A-7EE6-4342-B048-85BDC9FD1C3A}</a:tableStyleId>
              </a:tblPr>
              <a:tblGrid>
                <a:gridCol w="2673384"/>
                <a:gridCol w="827314"/>
                <a:gridCol w="653143"/>
                <a:gridCol w="3004457"/>
                <a:gridCol w="794657"/>
              </a:tblGrid>
              <a:tr h="396240">
                <a:tc>
                  <a:txBody>
                    <a:bodyPr/>
                    <a:lstStyle/>
                    <a:p>
                      <a:r>
                        <a:rPr lang="en-IN" sz="2000" dirty="0" smtClean="0"/>
                        <a:t>C</a:t>
                      </a:r>
                      <a:r>
                        <a:rPr lang="en-IN" sz="2000" baseline="0" dirty="0" smtClean="0"/>
                        <a:t> L</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dirty="0" smtClean="0"/>
                        <a:t>95%</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20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l-GR" sz="2000" dirty="0" smtClean="0"/>
                        <a:t>σ</a:t>
                      </a:r>
                      <a:r>
                        <a:rPr lang="en-IN" sz="2000" dirty="0" smtClean="0"/>
                        <a:t> (known)</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dirty="0" smtClean="0"/>
                        <a:t>18</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96240">
                <a:tc>
                  <a:txBody>
                    <a:bodyPr/>
                    <a:lstStyle/>
                    <a:p>
                      <a:r>
                        <a:rPr lang="en-IN" sz="2000" dirty="0" smtClean="0"/>
                        <a:t>Number of Tails</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dirty="0" smtClean="0"/>
                        <a:t>2</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20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dirty="0" smtClean="0"/>
                        <a:t>z  = (278.5-280)/(</a:t>
                      </a:r>
                      <a:r>
                        <a:rPr lang="el-GR" sz="2000" dirty="0" smtClean="0"/>
                        <a:t>σ</a:t>
                      </a:r>
                      <a:r>
                        <a:rPr lang="en-IN" sz="2000" dirty="0" smtClean="0"/>
                        <a:t>/√n)</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dirty="0" smtClean="0"/>
                        <a:t>-0.75</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96240">
                <a:tc>
                  <a:txBody>
                    <a:bodyPr/>
                    <a:lstStyle/>
                    <a:p>
                      <a:r>
                        <a:rPr lang="en-IN" sz="2000" dirty="0" smtClean="0">
                          <a:sym typeface="Symbol" panose="05050102010706020507" pitchFamily="18" charset="2"/>
                        </a:rPr>
                        <a:t></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dirty="0" smtClean="0"/>
                        <a:t>0.05</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20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dirty="0" err="1" smtClean="0"/>
                        <a:t>Z</a:t>
                      </a:r>
                      <a:r>
                        <a:rPr lang="en-IN" sz="2000" baseline="-25000" dirty="0" err="1" smtClean="0"/>
                        <a:t>crit</a:t>
                      </a:r>
                      <a:endParaRPr lang="en-IN" sz="2000" baseline="-25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dirty="0" smtClean="0"/>
                        <a:t>-1.96</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96240">
                <a:tc>
                  <a:txBody>
                    <a:bodyPr/>
                    <a:lstStyle/>
                    <a:p>
                      <a:r>
                        <a:rPr lang="en-US" sz="2000" baseline="0" dirty="0" smtClean="0">
                          <a:sym typeface="Symbol"/>
                        </a:rPr>
                        <a:t></a:t>
                      </a:r>
                      <a:r>
                        <a:rPr lang="en-US" sz="2000" baseline="-25000" dirty="0" smtClean="0">
                          <a:sym typeface="Symbol"/>
                        </a:rPr>
                        <a:t>0</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dirty="0" smtClean="0"/>
                        <a:t>280</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20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dirty="0" smtClean="0"/>
                        <a:t>p</a:t>
                      </a:r>
                      <a:r>
                        <a:rPr lang="en-IN" sz="2000" baseline="0" dirty="0" smtClean="0"/>
                        <a:t> value</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dirty="0" smtClean="0"/>
                        <a:t>.2266</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962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0">
                      <a:blip r:embed="rId2"/>
                      <a:stretch>
                        <a:fillRect t="-409231" r="-197267" b="-27692"/>
                      </a:stretch>
                    </a:blipFill>
                  </a:tcPr>
                </a:tc>
                <a:tc>
                  <a:txBody>
                    <a:bodyPr/>
                    <a:lstStyle/>
                    <a:p>
                      <a:r>
                        <a:rPr lang="en-IN" sz="2000" dirty="0" smtClean="0"/>
                        <a:t>278.5</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lang="en-IN" sz="2000" dirty="0" smtClean="0"/>
                        <a:t>Decision: Cannot reject </a:t>
                      </a:r>
                      <a:r>
                        <a:rPr lang="en-US" sz="2000" dirty="0" smtClean="0"/>
                        <a:t>H</a:t>
                      </a:r>
                      <a:r>
                        <a:rPr lang="en-US" sz="2000" baseline="-25000" dirty="0" smtClean="0"/>
                        <a:t>o</a:t>
                      </a:r>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7170" name="Picture 2"/>
          <p:cNvPicPr>
            <a:picLocks noChangeAspect="1" noChangeArrowheads="1"/>
          </p:cNvPicPr>
          <p:nvPr/>
        </p:nvPicPr>
        <p:blipFill>
          <a:blip r:embed="rId3"/>
          <a:srcRect/>
          <a:stretch>
            <a:fillRect/>
          </a:stretch>
        </p:blipFill>
        <p:spPr bwMode="auto">
          <a:xfrm>
            <a:off x="10316390" y="2686834"/>
            <a:ext cx="4115324" cy="2357454"/>
          </a:xfrm>
          <a:prstGeom prst="rect">
            <a:avLst/>
          </a:prstGeom>
          <a:noFill/>
          <a:ln w="9525">
            <a:noFill/>
            <a:miter lim="800000"/>
            <a:headEnd/>
            <a:tailEnd/>
          </a:ln>
          <a:effectLst/>
        </p:spPr>
      </p:pic>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17</a:t>
            </a:fld>
            <a:endParaRPr lang="en-US" dirty="0"/>
          </a:p>
        </p:txBody>
      </p:sp>
      <p:sp>
        <p:nvSpPr>
          <p:cNvPr id="3" name="Title 2"/>
          <p:cNvSpPr>
            <a:spLocks noGrp="1"/>
          </p:cNvSpPr>
          <p:nvPr>
            <p:ph type="title"/>
          </p:nvPr>
        </p:nvSpPr>
        <p:spPr/>
        <p:txBody>
          <a:bodyPr/>
          <a:lstStyle/>
          <a:p>
            <a:r>
              <a:rPr lang="en-US" dirty="0" smtClean="0"/>
              <a:t>Bi Variant Hypothesis involving Two population</a:t>
            </a:r>
            <a:endParaRPr lang="en-US" dirty="0"/>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18</a:t>
            </a:fld>
            <a:endParaRPr lang="en-US" dirty="0"/>
          </a:p>
        </p:txBody>
      </p:sp>
      <p:sp>
        <p:nvSpPr>
          <p:cNvPr id="3" name="Title 2"/>
          <p:cNvSpPr>
            <a:spLocks noGrp="1"/>
          </p:cNvSpPr>
          <p:nvPr>
            <p:ph type="title"/>
          </p:nvPr>
        </p:nvSpPr>
        <p:spPr/>
        <p:txBody>
          <a:bodyPr/>
          <a:lstStyle/>
          <a:p>
            <a:r>
              <a:rPr lang="en-US" dirty="0" smtClean="0"/>
              <a:t>Types of Bi variant Test</a:t>
            </a:r>
            <a:endParaRPr lang="en-US" dirty="0"/>
          </a:p>
        </p:txBody>
      </p:sp>
      <p:sp>
        <p:nvSpPr>
          <p:cNvPr id="5" name="TextBox 4"/>
          <p:cNvSpPr txBox="1"/>
          <p:nvPr/>
        </p:nvSpPr>
        <p:spPr>
          <a:xfrm>
            <a:off x="1958144" y="1615264"/>
            <a:ext cx="6765634" cy="4647426"/>
          </a:xfrm>
          <a:prstGeom prst="rect">
            <a:avLst/>
          </a:prstGeom>
          <a:noFill/>
        </p:spPr>
        <p:txBody>
          <a:bodyPr wrap="square" rtlCol="0">
            <a:spAutoFit/>
          </a:bodyPr>
          <a:lstStyle/>
          <a:p>
            <a:pPr>
              <a:spcAft>
                <a:spcPts val="1200"/>
              </a:spcAft>
            </a:pPr>
            <a:r>
              <a:rPr lang="en-US" sz="2400" b="1" dirty="0" smtClean="0"/>
              <a:t>Tests for mean and proportion</a:t>
            </a:r>
          </a:p>
          <a:p>
            <a:pPr marL="285750" indent="-285750">
              <a:spcAft>
                <a:spcPts val="1200"/>
              </a:spcAft>
              <a:buFont typeface="Arial" panose="020B0604020202020204" pitchFamily="34" charset="0"/>
              <a:buChar char="•"/>
            </a:pPr>
            <a:r>
              <a:rPr lang="en-US" sz="2400" dirty="0" smtClean="0"/>
              <a:t>Independent Samples.</a:t>
            </a:r>
          </a:p>
          <a:p>
            <a:pPr marL="742950" lvl="1" indent="-285750">
              <a:spcAft>
                <a:spcPts val="1200"/>
              </a:spcAft>
              <a:buFont typeface="Arial" panose="020B0604020202020204" pitchFamily="34" charset="0"/>
              <a:buChar char="•"/>
            </a:pPr>
            <a:r>
              <a:rPr lang="en-US" sz="2400" dirty="0" smtClean="0"/>
              <a:t>Large sample case (</a:t>
            </a:r>
            <a:r>
              <a:rPr lang="en-US" sz="2400" dirty="0" smtClean="0">
                <a:sym typeface="Symbol" panose="05050102010706020507" pitchFamily="18" charset="2"/>
              </a:rPr>
              <a:t> 30)</a:t>
            </a:r>
            <a:endParaRPr lang="en-US" sz="2400" dirty="0" smtClean="0"/>
          </a:p>
          <a:p>
            <a:pPr marL="742950" lvl="1" indent="-285750">
              <a:spcAft>
                <a:spcPts val="1200"/>
              </a:spcAft>
              <a:buFont typeface="Arial" panose="020B0604020202020204" pitchFamily="34" charset="0"/>
              <a:buChar char="•"/>
            </a:pPr>
            <a:r>
              <a:rPr lang="en-US" sz="2400" dirty="0" smtClean="0"/>
              <a:t>Small sample case (</a:t>
            </a:r>
            <a:r>
              <a:rPr lang="en-US" sz="2400" dirty="0" smtClean="0">
                <a:sym typeface="Symbol" panose="05050102010706020507" pitchFamily="18" charset="2"/>
              </a:rPr>
              <a:t> 30)</a:t>
            </a:r>
            <a:endParaRPr lang="en-US" sz="2400" dirty="0" smtClean="0"/>
          </a:p>
          <a:p>
            <a:pPr marL="285750" indent="-285750">
              <a:spcAft>
                <a:spcPts val="1200"/>
              </a:spcAft>
              <a:buFont typeface="Arial" panose="020B0604020202020204" pitchFamily="34" charset="0"/>
              <a:buChar char="•"/>
            </a:pPr>
            <a:r>
              <a:rPr lang="en-US" sz="2400" dirty="0" smtClean="0"/>
              <a:t>Matched Samples.</a:t>
            </a:r>
          </a:p>
          <a:p>
            <a:pPr marL="742950" lvl="1" indent="-285750">
              <a:spcAft>
                <a:spcPts val="1200"/>
              </a:spcAft>
              <a:buFont typeface="Arial" panose="020B0604020202020204" pitchFamily="34" charset="0"/>
              <a:buChar char="•"/>
            </a:pPr>
            <a:r>
              <a:rPr lang="en-US" sz="2400" dirty="0" smtClean="0"/>
              <a:t>Large sample case (</a:t>
            </a:r>
            <a:r>
              <a:rPr lang="en-US" sz="2400" dirty="0" smtClean="0">
                <a:sym typeface="Symbol" panose="05050102010706020507" pitchFamily="18" charset="2"/>
              </a:rPr>
              <a:t> 30)</a:t>
            </a:r>
            <a:endParaRPr lang="en-US" sz="2400" dirty="0" smtClean="0"/>
          </a:p>
          <a:p>
            <a:pPr marL="742950" lvl="1" indent="-285750">
              <a:spcAft>
                <a:spcPts val="1200"/>
              </a:spcAft>
              <a:buFont typeface="Arial" panose="020B0604020202020204" pitchFamily="34" charset="0"/>
              <a:buChar char="•"/>
            </a:pPr>
            <a:r>
              <a:rPr lang="en-US" sz="2400" dirty="0" smtClean="0"/>
              <a:t>Small sample case (</a:t>
            </a:r>
            <a:r>
              <a:rPr lang="en-US" sz="2400" dirty="0" smtClean="0">
                <a:sym typeface="Symbol" panose="05050102010706020507" pitchFamily="18" charset="2"/>
              </a:rPr>
              <a:t> 30)</a:t>
            </a:r>
            <a:endParaRPr lang="en-US" sz="2400" dirty="0" smtClean="0"/>
          </a:p>
          <a:p>
            <a:pPr>
              <a:spcAft>
                <a:spcPts val="1200"/>
              </a:spcAft>
            </a:pPr>
            <a:r>
              <a:rPr lang="en-US" sz="2400" dirty="0" smtClean="0"/>
              <a:t>Variation:</a:t>
            </a:r>
          </a:p>
          <a:p>
            <a:pPr>
              <a:spcAft>
                <a:spcPts val="1200"/>
              </a:spcAft>
            </a:pPr>
            <a:r>
              <a:rPr lang="en-US" sz="2400" dirty="0" smtClean="0">
                <a:sym typeface="Symbol" panose="05050102010706020507" pitchFamily="18" charset="2"/>
              </a:rPr>
              <a:t> Known or estimated.</a:t>
            </a:r>
            <a:endParaRPr lang="en-US" sz="2400" dirty="0" smtClean="0"/>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19</a:t>
            </a:fld>
            <a:endParaRPr lang="en-US" dirty="0"/>
          </a:p>
        </p:txBody>
      </p:sp>
      <p:sp>
        <p:nvSpPr>
          <p:cNvPr id="3" name="Title 2"/>
          <p:cNvSpPr>
            <a:spLocks noGrp="1"/>
          </p:cNvSpPr>
          <p:nvPr>
            <p:ph type="title"/>
          </p:nvPr>
        </p:nvSpPr>
        <p:spPr>
          <a:xfrm>
            <a:off x="475234" y="356769"/>
            <a:ext cx="13715429" cy="615553"/>
          </a:xfrm>
        </p:spPr>
        <p:txBody>
          <a:bodyPr/>
          <a:lstStyle/>
          <a:p>
            <a:r>
              <a:rPr lang="en-US" dirty="0" err="1" smtClean="0"/>
              <a:t>Bivariate</a:t>
            </a:r>
            <a:r>
              <a:rPr lang="en-US" dirty="0" smtClean="0"/>
              <a:t> Tests – Tests for Mean Difference</a:t>
            </a:r>
            <a:br>
              <a:rPr lang="en-US" dirty="0" smtClean="0"/>
            </a:br>
            <a:endParaRPr lang="en-US" dirty="0"/>
          </a:p>
        </p:txBody>
      </p:sp>
      <p:graphicFrame>
        <p:nvGraphicFramePr>
          <p:cNvPr id="4" name="Table 3"/>
          <p:cNvGraphicFramePr>
            <a:graphicFrameLocks noGrp="1"/>
          </p:cNvGraphicFramePr>
          <p:nvPr/>
        </p:nvGraphicFramePr>
        <p:xfrm>
          <a:off x="2598048" y="1251859"/>
          <a:ext cx="8361283" cy="4297680"/>
        </p:xfrm>
        <a:graphic>
          <a:graphicData uri="http://schemas.openxmlformats.org/drawingml/2006/table">
            <a:tbl>
              <a:tblPr>
                <a:tableStyleId>{5C22544A-7EE6-4342-B048-85BDC9FD1C3A}</a:tableStyleId>
              </a:tblPr>
              <a:tblGrid>
                <a:gridCol w="2453108"/>
                <a:gridCol w="2220449"/>
                <a:gridCol w="3687726"/>
              </a:tblGrid>
              <a:tr h="370840">
                <a:tc>
                  <a:txBody>
                    <a:bodyPr/>
                    <a:lstStyle/>
                    <a:p>
                      <a:r>
                        <a:rPr lang="en-US" sz="2800" dirty="0" smtClean="0"/>
                        <a:t>Type</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smtClean="0"/>
                        <a:t>Sample Size</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smtClean="0"/>
                        <a:t>Test Statistic</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2800" dirty="0" smtClean="0"/>
                        <a:t>Independent</a:t>
                      </a:r>
                      <a:r>
                        <a:rPr lang="en-US" sz="2800" baseline="0" dirty="0" smtClean="0"/>
                        <a:t> Sample</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smtClean="0"/>
                        <a:t>Large</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2800" dirty="0" smtClean="0"/>
                        <a:t>Independent Sample</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smtClean="0"/>
                        <a:t>Small</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2800" dirty="0" smtClean="0"/>
                        <a:t>Dependent</a:t>
                      </a:r>
                      <a:r>
                        <a:rPr lang="en-US" sz="2800" baseline="0" dirty="0" smtClean="0"/>
                        <a:t> Sample</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smtClean="0"/>
                        <a:t>Large</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2800" dirty="0" smtClean="0"/>
                        <a:t>Dependent</a:t>
                      </a:r>
                      <a:r>
                        <a:rPr lang="en-US" sz="2800" baseline="0" dirty="0" smtClean="0"/>
                        <a:t> Sample</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smtClean="0"/>
                        <a:t>Small</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 name="Object 4"/>
          <p:cNvGraphicFramePr>
            <a:graphicFrameLocks noChangeAspect="1"/>
          </p:cNvGraphicFramePr>
          <p:nvPr>
            <p:extLst/>
          </p:nvPr>
        </p:nvGraphicFramePr>
        <p:xfrm>
          <a:off x="7887498" y="1972454"/>
          <a:ext cx="2368550" cy="790575"/>
        </p:xfrm>
        <a:graphic>
          <a:graphicData uri="http://schemas.openxmlformats.org/presentationml/2006/ole">
            <mc:AlternateContent xmlns:mc="http://schemas.openxmlformats.org/markup-compatibility/2006">
              <mc:Choice xmlns:v="urn:schemas-microsoft-com:vml" Requires="v">
                <p:oleObj spid="_x0000_s8214" name="Equation" r:id="rId3" imgW="1523880" imgH="507960" progId="Equation.3">
                  <p:embed/>
                </p:oleObj>
              </mc:Choice>
              <mc:Fallback>
                <p:oleObj name="Equation" r:id="rId3" imgW="1523880" imgH="5079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7498" y="1972454"/>
                        <a:ext cx="2368550"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nvPr>
        </p:nvGraphicFramePr>
        <p:xfrm>
          <a:off x="7887498" y="2829710"/>
          <a:ext cx="2170112" cy="790575"/>
        </p:xfrm>
        <a:graphic>
          <a:graphicData uri="http://schemas.openxmlformats.org/presentationml/2006/ole">
            <mc:AlternateContent xmlns:mc="http://schemas.openxmlformats.org/markup-compatibility/2006">
              <mc:Choice xmlns:v="urn:schemas-microsoft-com:vml" Requires="v">
                <p:oleObj spid="_x0000_s8215" name="Equation" r:id="rId5" imgW="1396800" imgH="507960" progId="Equation.3">
                  <p:embed/>
                </p:oleObj>
              </mc:Choice>
              <mc:Fallback>
                <p:oleObj name="Equation" r:id="rId5" imgW="1396800" imgH="50796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87498" y="2829710"/>
                        <a:ext cx="2170112"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7601746" y="3758404"/>
          <a:ext cx="1220788" cy="727075"/>
        </p:xfrm>
        <a:graphic>
          <a:graphicData uri="http://schemas.openxmlformats.org/presentationml/2006/ole">
            <mc:AlternateContent xmlns:mc="http://schemas.openxmlformats.org/markup-compatibility/2006">
              <mc:Choice xmlns:v="urn:schemas-microsoft-com:vml" Requires="v">
                <p:oleObj spid="_x0000_s8216" name="Equation" r:id="rId7" imgW="723586" imgH="431613" progId="Equation.3">
                  <p:embed/>
                </p:oleObj>
              </mc:Choice>
              <mc:Fallback>
                <p:oleObj name="Equation" r:id="rId7" imgW="723586" imgH="431613"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01746" y="3758404"/>
                        <a:ext cx="1220788"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9244820" y="3758404"/>
            <a:ext cx="1146629" cy="707886"/>
          </a:xfrm>
          <a:prstGeom prst="rect">
            <a:avLst/>
          </a:prstGeom>
          <a:noFill/>
        </p:spPr>
        <p:txBody>
          <a:bodyPr wrap="square" rtlCol="0">
            <a:spAutoFit/>
          </a:bodyPr>
          <a:lstStyle/>
          <a:p>
            <a:r>
              <a:rPr lang="en-US" sz="2000" dirty="0"/>
              <a:t>Where D=X</a:t>
            </a:r>
            <a:r>
              <a:rPr lang="en-US" sz="2000" baseline="-25000" dirty="0"/>
              <a:t>1</a:t>
            </a:r>
            <a:r>
              <a:rPr lang="en-US" sz="2000" dirty="0"/>
              <a:t>-X</a:t>
            </a:r>
            <a:r>
              <a:rPr lang="en-US" sz="2000" baseline="-25000" dirty="0"/>
              <a:t>2</a:t>
            </a:r>
          </a:p>
        </p:txBody>
      </p:sp>
      <p:graphicFrame>
        <p:nvGraphicFramePr>
          <p:cNvPr id="9" name="Object 8"/>
          <p:cNvGraphicFramePr>
            <a:graphicFrameLocks noChangeAspect="1"/>
          </p:cNvGraphicFramePr>
          <p:nvPr/>
        </p:nvGraphicFramePr>
        <p:xfrm>
          <a:off x="7673184" y="4758536"/>
          <a:ext cx="1050925" cy="727075"/>
        </p:xfrm>
        <a:graphic>
          <a:graphicData uri="http://schemas.openxmlformats.org/presentationml/2006/ole">
            <mc:AlternateContent xmlns:mc="http://schemas.openxmlformats.org/markup-compatibility/2006">
              <mc:Choice xmlns:v="urn:schemas-microsoft-com:vml" Requires="v">
                <p:oleObj spid="_x0000_s8217" name="Equation" r:id="rId9" imgW="622030" imgH="431613" progId="Equation.3">
                  <p:embed/>
                </p:oleObj>
              </mc:Choice>
              <mc:Fallback>
                <p:oleObj name="Equation" r:id="rId9" imgW="622030" imgH="431613"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73184" y="4758536"/>
                        <a:ext cx="1050925"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9387696" y="4687098"/>
            <a:ext cx="1146629" cy="707886"/>
          </a:xfrm>
          <a:prstGeom prst="rect">
            <a:avLst/>
          </a:prstGeom>
          <a:noFill/>
        </p:spPr>
        <p:txBody>
          <a:bodyPr wrap="square" rtlCol="0">
            <a:spAutoFit/>
          </a:bodyPr>
          <a:lstStyle/>
          <a:p>
            <a:r>
              <a:rPr lang="en-US" sz="2000" dirty="0"/>
              <a:t>Where D=X</a:t>
            </a:r>
            <a:r>
              <a:rPr lang="en-US" sz="2000" baseline="-25000" dirty="0"/>
              <a:t>1</a:t>
            </a:r>
            <a:r>
              <a:rPr lang="en-US" sz="2000" dirty="0"/>
              <a:t>-X</a:t>
            </a:r>
            <a:r>
              <a:rPr lang="en-US" sz="2000" baseline="-25000" dirty="0"/>
              <a:t>2</a:t>
            </a:r>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2</a:t>
            </a:fld>
            <a:endParaRPr lang="en-US" dirty="0"/>
          </a:p>
        </p:txBody>
      </p:sp>
      <p:sp>
        <p:nvSpPr>
          <p:cNvPr id="3" name="Title 2"/>
          <p:cNvSpPr>
            <a:spLocks noGrp="1"/>
          </p:cNvSpPr>
          <p:nvPr>
            <p:ph type="title"/>
          </p:nvPr>
        </p:nvSpPr>
        <p:spPr/>
        <p:txBody>
          <a:bodyPr/>
          <a:lstStyle/>
          <a:p>
            <a:r>
              <a:rPr lang="en-US" dirty="0" smtClean="0"/>
              <a:t>Hypothesis</a:t>
            </a:r>
            <a:endParaRPr lang="en-US" dirty="0"/>
          </a:p>
        </p:txBody>
      </p:sp>
      <p:sp>
        <p:nvSpPr>
          <p:cNvPr id="4" name="TextBox 3"/>
          <p:cNvSpPr txBox="1"/>
          <p:nvPr/>
        </p:nvSpPr>
        <p:spPr>
          <a:xfrm>
            <a:off x="743698" y="1186636"/>
            <a:ext cx="12073022" cy="3693319"/>
          </a:xfrm>
          <a:prstGeom prst="rect">
            <a:avLst/>
          </a:prstGeom>
          <a:noFill/>
        </p:spPr>
        <p:txBody>
          <a:bodyPr wrap="square" rtlCol="0">
            <a:spAutoFit/>
          </a:bodyPr>
          <a:lstStyle/>
          <a:p>
            <a:pPr>
              <a:lnSpc>
                <a:spcPct val="150000"/>
              </a:lnSpc>
              <a:buFont typeface="Arial" pitchFamily="34" charset="0"/>
              <a:buChar char="•"/>
            </a:pPr>
            <a:r>
              <a:rPr lang="en-US" dirty="0" smtClean="0"/>
              <a:t> A hypothesis is an </a:t>
            </a:r>
            <a:r>
              <a:rPr lang="en-US" b="1" dirty="0" smtClean="0"/>
              <a:t>educated guess</a:t>
            </a:r>
            <a:r>
              <a:rPr lang="en-US" dirty="0" smtClean="0"/>
              <a:t> about something in the world around you. </a:t>
            </a:r>
          </a:p>
          <a:p>
            <a:pPr>
              <a:lnSpc>
                <a:spcPct val="150000"/>
              </a:lnSpc>
              <a:buFont typeface="Arial" pitchFamily="34" charset="0"/>
              <a:buChar char="•"/>
            </a:pPr>
            <a:r>
              <a:rPr lang="en-US" dirty="0" smtClean="0"/>
              <a:t> It should be testable, either by experiment or observation.  </a:t>
            </a:r>
          </a:p>
          <a:p>
            <a:pPr>
              <a:lnSpc>
                <a:spcPct val="150000"/>
              </a:lnSpc>
              <a:buFont typeface="Arial" pitchFamily="34" charset="0"/>
              <a:buChar char="•"/>
            </a:pPr>
            <a:r>
              <a:rPr lang="en-US" b="1" dirty="0" smtClean="0"/>
              <a:t> Example :</a:t>
            </a:r>
          </a:p>
          <a:p>
            <a:pPr lvl="1" fontAlgn="base">
              <a:lnSpc>
                <a:spcPct val="150000"/>
              </a:lnSpc>
              <a:buFont typeface="Arial" pitchFamily="34" charset="0"/>
              <a:buChar char="•"/>
            </a:pPr>
            <a:r>
              <a:rPr lang="en-US" dirty="0" smtClean="0"/>
              <a:t>A new medicine you think might work.</a:t>
            </a:r>
          </a:p>
          <a:p>
            <a:pPr lvl="1" fontAlgn="base">
              <a:lnSpc>
                <a:spcPct val="150000"/>
              </a:lnSpc>
              <a:buFont typeface="Arial" pitchFamily="34" charset="0"/>
              <a:buChar char="•"/>
            </a:pPr>
            <a:r>
              <a:rPr lang="en-US" dirty="0" smtClean="0"/>
              <a:t>A way of teaching you think might be better.</a:t>
            </a:r>
          </a:p>
          <a:p>
            <a:pPr>
              <a:lnSpc>
                <a:spcPct val="150000"/>
              </a:lnSpc>
              <a:buFont typeface="Arial" pitchFamily="34" charset="0"/>
              <a:buChar char="•"/>
            </a:pPr>
            <a:endParaRPr lang="en-US" b="1" dirty="0"/>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95158" y="3107482"/>
            <a:ext cx="6841672" cy="677108"/>
          </a:xfrm>
        </p:spPr>
        <p:txBody>
          <a:bodyPr/>
          <a:lstStyle/>
          <a:p>
            <a:r>
              <a:rPr lang="en-US" dirty="0" smtClean="0"/>
              <a:t>Thank You</a:t>
            </a:r>
            <a:br>
              <a:rPr lang="en-US" dirty="0" smtClean="0"/>
            </a:br>
            <a:r>
              <a:rPr lang="en-US" sz="2400" b="1" dirty="0" smtClean="0"/>
              <a:t/>
            </a:r>
            <a:br>
              <a:rPr lang="en-US" sz="2400" b="1" dirty="0" smtClean="0"/>
            </a:br>
            <a:r>
              <a:rPr lang="en-US" sz="2400" b="1" dirty="0" smtClean="0"/>
              <a:t>Write us : annworks.in@gmail.com</a:t>
            </a:r>
            <a:endParaRPr lang="en-US" b="1" dirty="0"/>
          </a:p>
        </p:txBody>
      </p:sp>
    </p:spTree>
    <p:extLst>
      <p:ext uri="{BB962C8B-B14F-4D97-AF65-F5344CB8AC3E}">
        <p14:creationId xmlns:p14="http://schemas.microsoft.com/office/powerpoint/2010/main" val="3663330467"/>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3</a:t>
            </a:fld>
            <a:endParaRPr lang="en-US" dirty="0"/>
          </a:p>
        </p:txBody>
      </p:sp>
      <p:sp>
        <p:nvSpPr>
          <p:cNvPr id="3" name="Title 2"/>
          <p:cNvSpPr>
            <a:spLocks noGrp="1"/>
          </p:cNvSpPr>
          <p:nvPr>
            <p:ph type="title"/>
          </p:nvPr>
        </p:nvSpPr>
        <p:spPr/>
        <p:txBody>
          <a:bodyPr/>
          <a:lstStyle/>
          <a:p>
            <a:r>
              <a:rPr lang="en-US" dirty="0" smtClean="0"/>
              <a:t>Hypothetical Statement</a:t>
            </a:r>
            <a:endParaRPr lang="en-US" dirty="0"/>
          </a:p>
        </p:txBody>
      </p:sp>
      <p:sp>
        <p:nvSpPr>
          <p:cNvPr id="4" name="TextBox 3"/>
          <p:cNvSpPr txBox="1"/>
          <p:nvPr/>
        </p:nvSpPr>
        <p:spPr>
          <a:xfrm>
            <a:off x="672260" y="1258074"/>
            <a:ext cx="12144460" cy="5419240"/>
          </a:xfrm>
          <a:prstGeom prst="rect">
            <a:avLst/>
          </a:prstGeom>
          <a:noFill/>
        </p:spPr>
        <p:txBody>
          <a:bodyPr wrap="square" rtlCol="0">
            <a:spAutoFit/>
          </a:bodyPr>
          <a:lstStyle/>
          <a:p>
            <a:pPr>
              <a:lnSpc>
                <a:spcPct val="150000"/>
              </a:lnSpc>
              <a:buFont typeface="Arial" pitchFamily="34" charset="0"/>
              <a:buChar char="•"/>
            </a:pPr>
            <a:r>
              <a:rPr lang="en-US" dirty="0" smtClean="0"/>
              <a:t>If you are going to propose a hypothesis, it’s customary to write a statement.</a:t>
            </a:r>
          </a:p>
          <a:p>
            <a:pPr>
              <a:lnSpc>
                <a:spcPct val="150000"/>
              </a:lnSpc>
              <a:buFont typeface="Arial" pitchFamily="34" charset="0"/>
              <a:buChar char="•"/>
            </a:pPr>
            <a:endParaRPr lang="en-US" dirty="0" smtClean="0"/>
          </a:p>
          <a:p>
            <a:pPr>
              <a:lnSpc>
                <a:spcPct val="150000"/>
              </a:lnSpc>
              <a:buFont typeface="Arial" pitchFamily="34" charset="0"/>
              <a:buChar char="•"/>
            </a:pPr>
            <a:r>
              <a:rPr lang="en-US" b="1" dirty="0" smtClean="0"/>
              <a:t>Example</a:t>
            </a:r>
            <a:r>
              <a:rPr lang="en-US" dirty="0" smtClean="0"/>
              <a:t> :</a:t>
            </a:r>
          </a:p>
          <a:p>
            <a:pPr lvl="1" fontAlgn="base">
              <a:lnSpc>
                <a:spcPct val="150000"/>
              </a:lnSpc>
              <a:buFont typeface="Arial" pitchFamily="34" charset="0"/>
              <a:buChar char="•"/>
            </a:pPr>
            <a:r>
              <a:rPr lang="en-US" dirty="0" smtClean="0"/>
              <a:t>If I (decrease the amount of water given to herbs) then (the herbs will increase in size).</a:t>
            </a:r>
          </a:p>
          <a:p>
            <a:pPr lvl="1" fontAlgn="base">
              <a:lnSpc>
                <a:spcPct val="150000"/>
              </a:lnSpc>
              <a:buFont typeface="Arial" pitchFamily="34" charset="0"/>
              <a:buChar char="•"/>
            </a:pPr>
            <a:r>
              <a:rPr lang="en-US" dirty="0" smtClean="0"/>
              <a:t>If I (give patients counseling in addition to medication) then (their overall depression scale will decrease).</a:t>
            </a:r>
          </a:p>
          <a:p>
            <a:pPr lvl="1" fontAlgn="base">
              <a:lnSpc>
                <a:spcPct val="150000"/>
              </a:lnSpc>
              <a:buFont typeface="Arial" pitchFamily="34" charset="0"/>
              <a:buChar char="•"/>
            </a:pPr>
            <a:r>
              <a:rPr lang="en-US" dirty="0" smtClean="0"/>
              <a:t>If I (give exams at noon instead of 7) then (student test scores will improve).</a:t>
            </a:r>
          </a:p>
          <a:p>
            <a:pPr>
              <a:lnSpc>
                <a:spcPct val="150000"/>
              </a:lnSpc>
              <a:buFont typeface="Arial" pitchFamily="34" charset="0"/>
              <a:buChar char="•"/>
            </a:pPr>
            <a:endParaRPr lang="en-US" dirty="0"/>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4</a:t>
            </a:fld>
            <a:endParaRPr lang="en-US" dirty="0"/>
          </a:p>
        </p:txBody>
      </p:sp>
      <p:sp>
        <p:nvSpPr>
          <p:cNvPr id="3" name="Title 2"/>
          <p:cNvSpPr>
            <a:spLocks noGrp="1"/>
          </p:cNvSpPr>
          <p:nvPr>
            <p:ph type="title"/>
          </p:nvPr>
        </p:nvSpPr>
        <p:spPr/>
        <p:txBody>
          <a:bodyPr/>
          <a:lstStyle/>
          <a:p>
            <a:r>
              <a:rPr lang="en-US" dirty="0" smtClean="0"/>
              <a:t>Hypothesis Testing</a:t>
            </a:r>
            <a:endParaRPr lang="en-US" dirty="0"/>
          </a:p>
        </p:txBody>
      </p:sp>
      <p:sp>
        <p:nvSpPr>
          <p:cNvPr id="4" name="TextBox 3"/>
          <p:cNvSpPr txBox="1"/>
          <p:nvPr/>
        </p:nvSpPr>
        <p:spPr>
          <a:xfrm>
            <a:off x="958012" y="1400950"/>
            <a:ext cx="11501518" cy="5493812"/>
          </a:xfrm>
          <a:prstGeom prst="rect">
            <a:avLst/>
          </a:prstGeom>
          <a:noFill/>
        </p:spPr>
        <p:txBody>
          <a:bodyPr wrap="square" rtlCol="0">
            <a:spAutoFit/>
          </a:bodyPr>
          <a:lstStyle/>
          <a:p>
            <a:pPr>
              <a:lnSpc>
                <a:spcPct val="150000"/>
              </a:lnSpc>
            </a:pPr>
            <a:r>
              <a:rPr lang="en-US" dirty="0" smtClean="0"/>
              <a:t>Hypothesis testing in statistics is a way for you to test the results of a survey or experiment</a:t>
            </a:r>
          </a:p>
          <a:p>
            <a:pPr>
              <a:lnSpc>
                <a:spcPct val="150000"/>
              </a:lnSpc>
              <a:buFont typeface="Arial" pitchFamily="34" charset="0"/>
              <a:buChar char="•"/>
            </a:pPr>
            <a:r>
              <a:rPr lang="en-US" dirty="0" smtClean="0"/>
              <a:t> Hypothesis testing is a statistical method that is used in making statistical decisions using experimental data.  </a:t>
            </a:r>
          </a:p>
          <a:p>
            <a:pPr>
              <a:lnSpc>
                <a:spcPct val="150000"/>
              </a:lnSpc>
              <a:buFont typeface="Arial" pitchFamily="34" charset="0"/>
              <a:buChar char="•"/>
            </a:pPr>
            <a:r>
              <a:rPr lang="en-US" dirty="0" smtClean="0"/>
              <a:t>Hypothesis Testing is basically an assumption that we make about the </a:t>
            </a:r>
            <a:r>
              <a:rPr lang="en-US" b="1" dirty="0" smtClean="0"/>
              <a:t>population parameter</a:t>
            </a:r>
            <a:r>
              <a:rPr lang="en-US" dirty="0" smtClean="0"/>
              <a:t>.</a:t>
            </a:r>
          </a:p>
          <a:p>
            <a:pPr>
              <a:lnSpc>
                <a:spcPct val="150000"/>
              </a:lnSpc>
              <a:buFont typeface="Arial" pitchFamily="34" charset="0"/>
              <a:buChar char="•"/>
            </a:pPr>
            <a:r>
              <a:rPr lang="en-US" dirty="0" smtClean="0"/>
              <a:t> A premise or  claim that we want to </a:t>
            </a:r>
            <a:r>
              <a:rPr lang="en-US" b="1" dirty="0" smtClean="0"/>
              <a:t>test</a:t>
            </a:r>
          </a:p>
          <a:p>
            <a:pPr>
              <a:lnSpc>
                <a:spcPct val="150000"/>
              </a:lnSpc>
            </a:pPr>
            <a:r>
              <a:rPr lang="en-US" b="1" dirty="0" smtClean="0"/>
              <a:t>Example</a:t>
            </a:r>
            <a:r>
              <a:rPr lang="en-US" dirty="0" smtClean="0"/>
              <a:t> : If I pour less water to the herbs, growth of the plant will increase in size. Size of herb should be measured and technically it should be proven</a:t>
            </a:r>
            <a:endParaRPr lang="en-US" dirty="0"/>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5</a:t>
            </a:fld>
            <a:endParaRPr lang="en-US" dirty="0"/>
          </a:p>
        </p:txBody>
      </p:sp>
      <p:sp>
        <p:nvSpPr>
          <p:cNvPr id="3" name="Title 2"/>
          <p:cNvSpPr>
            <a:spLocks noGrp="1"/>
          </p:cNvSpPr>
          <p:nvPr>
            <p:ph type="title"/>
          </p:nvPr>
        </p:nvSpPr>
        <p:spPr/>
        <p:txBody>
          <a:bodyPr/>
          <a:lstStyle/>
          <a:p>
            <a:r>
              <a:rPr lang="en-US" dirty="0" smtClean="0"/>
              <a:t>Types of Hypothesis : H0</a:t>
            </a:r>
            <a:endParaRPr lang="en-US" dirty="0"/>
          </a:p>
        </p:txBody>
      </p:sp>
      <p:sp>
        <p:nvSpPr>
          <p:cNvPr id="4" name="TextBox 3"/>
          <p:cNvSpPr txBox="1"/>
          <p:nvPr/>
        </p:nvSpPr>
        <p:spPr>
          <a:xfrm>
            <a:off x="386508" y="1615264"/>
            <a:ext cx="13430344" cy="6093976"/>
          </a:xfrm>
          <a:prstGeom prst="rect">
            <a:avLst/>
          </a:prstGeom>
          <a:noFill/>
        </p:spPr>
        <p:txBody>
          <a:bodyPr wrap="square" rtlCol="0">
            <a:spAutoFit/>
          </a:bodyPr>
          <a:lstStyle/>
          <a:p>
            <a:pPr>
              <a:lnSpc>
                <a:spcPct val="150000"/>
              </a:lnSpc>
            </a:pPr>
            <a:r>
              <a:rPr lang="en-US" b="1" dirty="0" smtClean="0"/>
              <a:t>Null hypothesis</a:t>
            </a:r>
            <a:r>
              <a:rPr lang="en-US" dirty="0" smtClean="0"/>
              <a:t>. the null hypothesis is always the accepted fact</a:t>
            </a:r>
          </a:p>
          <a:p>
            <a:pPr>
              <a:lnSpc>
                <a:spcPct val="150000"/>
              </a:lnSpc>
            </a:pPr>
            <a:r>
              <a:rPr lang="en-US" dirty="0" smtClean="0"/>
              <a:t>  Null hypothesis is denoted by; </a:t>
            </a:r>
            <a:r>
              <a:rPr lang="en-US" b="1" dirty="0" smtClean="0"/>
              <a:t>H0</a:t>
            </a:r>
            <a:r>
              <a:rPr lang="en-US" dirty="0" smtClean="0"/>
              <a:t>: μ1 = μ2, which shows that there is no difference between the two population means.</a:t>
            </a:r>
          </a:p>
          <a:p>
            <a:pPr>
              <a:lnSpc>
                <a:spcPct val="150000"/>
              </a:lnSpc>
            </a:pPr>
            <a:endParaRPr lang="en-US" dirty="0" smtClean="0"/>
          </a:p>
          <a:p>
            <a:pPr>
              <a:lnSpc>
                <a:spcPct val="150000"/>
              </a:lnSpc>
            </a:pPr>
            <a:r>
              <a:rPr lang="en-US" dirty="0" smtClean="0"/>
              <a:t>Example :</a:t>
            </a:r>
          </a:p>
          <a:p>
            <a:pPr>
              <a:lnSpc>
                <a:spcPct val="150000"/>
              </a:lnSpc>
              <a:buFont typeface="Arial" pitchFamily="34" charset="0"/>
              <a:buChar char="•"/>
            </a:pPr>
            <a:r>
              <a:rPr lang="en-US" dirty="0" smtClean="0"/>
              <a:t> Shape of DNA is helix</a:t>
            </a:r>
          </a:p>
          <a:p>
            <a:pPr>
              <a:lnSpc>
                <a:spcPct val="150000"/>
              </a:lnSpc>
              <a:buFont typeface="Arial" pitchFamily="34" charset="0"/>
              <a:buChar char="•"/>
            </a:pPr>
            <a:r>
              <a:rPr lang="en-US" dirty="0" smtClean="0"/>
              <a:t> Size of plant will increase based on watering</a:t>
            </a:r>
          </a:p>
          <a:p>
            <a:pPr>
              <a:lnSpc>
                <a:spcPct val="150000"/>
              </a:lnSpc>
              <a:buFont typeface="Arial" pitchFamily="34" charset="0"/>
              <a:buChar char="•"/>
            </a:pPr>
            <a:r>
              <a:rPr lang="en-US" dirty="0" smtClean="0"/>
              <a:t> More time you spend in studying, more score student will get</a:t>
            </a:r>
          </a:p>
          <a:p>
            <a:pPr>
              <a:lnSpc>
                <a:spcPct val="150000"/>
              </a:lnSpc>
              <a:buFont typeface="Arial" pitchFamily="34" charset="0"/>
              <a:buChar char="•"/>
            </a:pPr>
            <a:r>
              <a:rPr lang="en-US" dirty="0" smtClean="0"/>
              <a:t> Special training on student has great effect</a:t>
            </a:r>
          </a:p>
          <a:p>
            <a:pPr>
              <a:lnSpc>
                <a:spcPct val="150000"/>
              </a:lnSpc>
            </a:pPr>
            <a:endParaRPr lang="en-US" dirty="0"/>
          </a:p>
        </p:txBody>
      </p:sp>
      <p:sp>
        <p:nvSpPr>
          <p:cNvPr id="5" name="TextBox 4"/>
          <p:cNvSpPr txBox="1"/>
          <p:nvPr/>
        </p:nvSpPr>
        <p:spPr>
          <a:xfrm>
            <a:off x="8673316" y="1829578"/>
            <a:ext cx="5429288" cy="492443"/>
          </a:xfrm>
          <a:prstGeom prst="rect">
            <a:avLst/>
          </a:prstGeom>
          <a:noFill/>
        </p:spPr>
        <p:txBody>
          <a:bodyPr wrap="square" rtlCol="0">
            <a:spAutoFit/>
          </a:bodyPr>
          <a:lstStyle/>
          <a:p>
            <a:endParaRPr lang="en-US" dirty="0"/>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6</a:t>
            </a:fld>
            <a:endParaRPr lang="en-US" dirty="0"/>
          </a:p>
        </p:txBody>
      </p:sp>
      <p:sp>
        <p:nvSpPr>
          <p:cNvPr id="3" name="Title 2"/>
          <p:cNvSpPr>
            <a:spLocks noGrp="1"/>
          </p:cNvSpPr>
          <p:nvPr>
            <p:ph type="title"/>
          </p:nvPr>
        </p:nvSpPr>
        <p:spPr/>
        <p:txBody>
          <a:bodyPr/>
          <a:lstStyle/>
          <a:p>
            <a:r>
              <a:rPr lang="en-US" dirty="0" smtClean="0"/>
              <a:t>Types of Hypothesis : Ha</a:t>
            </a:r>
            <a:endParaRPr lang="en-US" dirty="0"/>
          </a:p>
        </p:txBody>
      </p:sp>
      <p:sp>
        <p:nvSpPr>
          <p:cNvPr id="4" name="TextBox 3"/>
          <p:cNvSpPr txBox="1"/>
          <p:nvPr/>
        </p:nvSpPr>
        <p:spPr>
          <a:xfrm>
            <a:off x="386508" y="1615264"/>
            <a:ext cx="13216030" cy="4893647"/>
          </a:xfrm>
          <a:prstGeom prst="rect">
            <a:avLst/>
          </a:prstGeom>
          <a:noFill/>
        </p:spPr>
        <p:txBody>
          <a:bodyPr wrap="square" rtlCol="0">
            <a:spAutoFit/>
          </a:bodyPr>
          <a:lstStyle/>
          <a:p>
            <a:pPr>
              <a:lnSpc>
                <a:spcPct val="150000"/>
              </a:lnSpc>
            </a:pPr>
            <a:r>
              <a:rPr lang="en-US" b="1" dirty="0" smtClean="0"/>
              <a:t>Alternative hypothesis</a:t>
            </a:r>
            <a:r>
              <a:rPr lang="en-US" dirty="0" smtClean="0"/>
              <a:t> Contrary to the null hypothesis, the alternative hypothesis shows that observations are the result of a real effect.</a:t>
            </a:r>
          </a:p>
          <a:p>
            <a:pPr>
              <a:lnSpc>
                <a:spcPct val="150000"/>
              </a:lnSpc>
            </a:pPr>
            <a:r>
              <a:rPr lang="en-US" b="1" dirty="0" smtClean="0"/>
              <a:t>Example</a:t>
            </a:r>
            <a:r>
              <a:rPr lang="en-US" dirty="0" smtClean="0"/>
              <a:t> :</a:t>
            </a:r>
          </a:p>
          <a:p>
            <a:pPr>
              <a:lnSpc>
                <a:spcPct val="150000"/>
              </a:lnSpc>
              <a:buFont typeface="Arial" pitchFamily="34" charset="0"/>
              <a:buChar char="•"/>
            </a:pPr>
            <a:r>
              <a:rPr lang="en-US" dirty="0" smtClean="0"/>
              <a:t> Special training on student has no effect</a:t>
            </a:r>
          </a:p>
          <a:p>
            <a:pPr>
              <a:lnSpc>
                <a:spcPct val="150000"/>
              </a:lnSpc>
              <a:buFont typeface="Arial" pitchFamily="34" charset="0"/>
              <a:buChar char="•"/>
            </a:pPr>
            <a:r>
              <a:rPr lang="en-US" dirty="0" smtClean="0"/>
              <a:t>Different Teaching method  has no difference in students performance</a:t>
            </a:r>
          </a:p>
          <a:p>
            <a:pPr>
              <a:lnSpc>
                <a:spcPct val="150000"/>
              </a:lnSpc>
              <a:buFont typeface="Arial" pitchFamily="34" charset="0"/>
              <a:buChar char="•"/>
            </a:pPr>
            <a:r>
              <a:rPr lang="en-US" dirty="0" smtClean="0"/>
              <a:t>Drug used for headache has no effect after medication</a:t>
            </a:r>
          </a:p>
          <a:p>
            <a:pPr>
              <a:lnSpc>
                <a:spcPct val="150000"/>
              </a:lnSpc>
            </a:pPr>
            <a:endParaRPr lang="en-US" dirty="0" smtClean="0"/>
          </a:p>
          <a:p>
            <a:pPr>
              <a:lnSpc>
                <a:spcPct val="150000"/>
              </a:lnSpc>
            </a:pPr>
            <a:endParaRPr lang="en-US" dirty="0"/>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7</a:t>
            </a:fld>
            <a:endParaRPr lang="en-US" dirty="0"/>
          </a:p>
        </p:txBody>
      </p:sp>
      <p:sp>
        <p:nvSpPr>
          <p:cNvPr id="3" name="Title 2"/>
          <p:cNvSpPr>
            <a:spLocks noGrp="1"/>
          </p:cNvSpPr>
          <p:nvPr>
            <p:ph type="title"/>
          </p:nvPr>
        </p:nvSpPr>
        <p:spPr/>
        <p:txBody>
          <a:bodyPr/>
          <a:lstStyle/>
          <a:p>
            <a:r>
              <a:rPr lang="en-US" dirty="0" smtClean="0"/>
              <a:t>Hypothesis Testing</a:t>
            </a:r>
            <a:endParaRPr lang="en-US" dirty="0"/>
          </a:p>
        </p:txBody>
      </p:sp>
      <p:sp>
        <p:nvSpPr>
          <p:cNvPr id="4" name="TextBox 3"/>
          <p:cNvSpPr txBox="1"/>
          <p:nvPr/>
        </p:nvSpPr>
        <p:spPr>
          <a:xfrm>
            <a:off x="743698" y="1186636"/>
            <a:ext cx="12073022" cy="5493812"/>
          </a:xfrm>
          <a:prstGeom prst="rect">
            <a:avLst/>
          </a:prstGeom>
          <a:noFill/>
        </p:spPr>
        <p:txBody>
          <a:bodyPr wrap="square" rtlCol="0">
            <a:spAutoFit/>
          </a:bodyPr>
          <a:lstStyle/>
          <a:p>
            <a:pPr>
              <a:lnSpc>
                <a:spcPct val="150000"/>
              </a:lnSpc>
              <a:buFont typeface="Arial" pitchFamily="34" charset="0"/>
              <a:buChar char="•"/>
            </a:pPr>
            <a:r>
              <a:rPr lang="en-US" dirty="0" smtClean="0"/>
              <a:t> Hypothesis testing is a statistical method that is used in making statistical decisions using experimental data.  </a:t>
            </a:r>
          </a:p>
          <a:p>
            <a:pPr>
              <a:lnSpc>
                <a:spcPct val="150000"/>
              </a:lnSpc>
              <a:buFont typeface="Arial" pitchFamily="34" charset="0"/>
              <a:buChar char="•"/>
            </a:pPr>
            <a:r>
              <a:rPr lang="en-US" dirty="0" smtClean="0"/>
              <a:t>Hypothesis Testing is basically an assumption that we make about the </a:t>
            </a:r>
            <a:r>
              <a:rPr lang="en-US" b="1" dirty="0" smtClean="0"/>
              <a:t>population parameter</a:t>
            </a:r>
            <a:r>
              <a:rPr lang="en-US" dirty="0" smtClean="0"/>
              <a:t>.</a:t>
            </a:r>
          </a:p>
          <a:p>
            <a:pPr>
              <a:lnSpc>
                <a:spcPct val="150000"/>
              </a:lnSpc>
              <a:buFont typeface="Arial" pitchFamily="34" charset="0"/>
              <a:buChar char="•"/>
            </a:pPr>
            <a:r>
              <a:rPr lang="en-US" dirty="0" smtClean="0"/>
              <a:t> A premise or  claim that we want to </a:t>
            </a:r>
            <a:r>
              <a:rPr lang="en-US" b="1" dirty="0" smtClean="0"/>
              <a:t>test</a:t>
            </a:r>
          </a:p>
          <a:p>
            <a:pPr>
              <a:lnSpc>
                <a:spcPct val="150000"/>
              </a:lnSpc>
              <a:buFont typeface="Arial" pitchFamily="34" charset="0"/>
              <a:buChar char="•"/>
            </a:pPr>
            <a:r>
              <a:rPr lang="en-US" b="1" dirty="0" smtClean="0"/>
              <a:t>Example :</a:t>
            </a:r>
          </a:p>
          <a:p>
            <a:pPr lvl="1" fontAlgn="base">
              <a:lnSpc>
                <a:spcPct val="150000"/>
              </a:lnSpc>
              <a:buFont typeface="Arial" pitchFamily="34" charset="0"/>
              <a:buChar char="•"/>
            </a:pPr>
            <a:r>
              <a:rPr lang="en-US" dirty="0" smtClean="0"/>
              <a:t>A new medicine you think might work.</a:t>
            </a:r>
          </a:p>
          <a:p>
            <a:pPr lvl="1" fontAlgn="base">
              <a:lnSpc>
                <a:spcPct val="150000"/>
              </a:lnSpc>
              <a:buFont typeface="Arial" pitchFamily="34" charset="0"/>
              <a:buChar char="•"/>
            </a:pPr>
            <a:r>
              <a:rPr lang="en-US" dirty="0" smtClean="0"/>
              <a:t>A way of teaching you think might be better.</a:t>
            </a:r>
          </a:p>
          <a:p>
            <a:pPr>
              <a:lnSpc>
                <a:spcPct val="150000"/>
              </a:lnSpc>
              <a:buFont typeface="Arial" pitchFamily="34" charset="0"/>
              <a:buChar char="•"/>
            </a:pPr>
            <a:endParaRPr lang="en-US" b="1" dirty="0"/>
          </a:p>
        </p:txBody>
      </p: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8</a:t>
            </a:fld>
            <a:endParaRPr lang="en-US" dirty="0"/>
          </a:p>
        </p:txBody>
      </p:sp>
      <p:sp>
        <p:nvSpPr>
          <p:cNvPr id="3" name="Title 2"/>
          <p:cNvSpPr>
            <a:spLocks noGrp="1"/>
          </p:cNvSpPr>
          <p:nvPr>
            <p:ph type="title"/>
          </p:nvPr>
        </p:nvSpPr>
        <p:spPr/>
        <p:txBody>
          <a:bodyPr/>
          <a:lstStyle/>
          <a:p>
            <a:r>
              <a:rPr lang="en-US" dirty="0" smtClean="0"/>
              <a:t>Hypothesis Testing - Example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10511319"/>
              </p:ext>
            </p:extLst>
          </p:nvPr>
        </p:nvGraphicFramePr>
        <p:xfrm>
          <a:off x="319314" y="1172300"/>
          <a:ext cx="12926034" cy="5657939"/>
        </p:xfrm>
        <a:graphic>
          <a:graphicData uri="http://schemas.openxmlformats.org/drawingml/2006/table">
            <a:tbl>
              <a:tblPr>
                <a:tableStyleId>{5C22544A-7EE6-4342-B048-85BDC9FD1C3A}</a:tableStyleId>
              </a:tblPr>
              <a:tblGrid>
                <a:gridCol w="2735202"/>
                <a:gridCol w="7190933"/>
                <a:gridCol w="2999899"/>
              </a:tblGrid>
              <a:tr h="520593">
                <a:tc>
                  <a:txBody>
                    <a:bodyPr/>
                    <a:lstStyle/>
                    <a:p>
                      <a:pPr algn="ctr"/>
                      <a:r>
                        <a:rPr lang="en-US" sz="2400" b="1" dirty="0" smtClean="0"/>
                        <a:t>Test Type</a:t>
                      </a:r>
                      <a:endParaRPr 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smtClean="0"/>
                        <a:t>Description</a:t>
                      </a:r>
                      <a:endParaRPr 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smtClean="0"/>
                        <a:t>Ho / Ha</a:t>
                      </a:r>
                      <a:endParaRPr 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61845">
                <a:tc rowSpan="2">
                  <a:txBody>
                    <a:bodyPr/>
                    <a:lstStyle/>
                    <a:p>
                      <a:pPr algn="ctr"/>
                      <a:r>
                        <a:rPr lang="en-US" sz="2400" dirty="0" smtClean="0"/>
                        <a:t>Testing Research Hypothesis</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dirty="0" smtClean="0"/>
                        <a:t>R&amp;D dept has developed a new battery with</a:t>
                      </a:r>
                      <a:r>
                        <a:rPr lang="en-US" sz="2400" baseline="0" dirty="0" smtClean="0"/>
                        <a:t> higher Ah</a:t>
                      </a:r>
                      <a:r>
                        <a:rPr lang="en-US" sz="2400" dirty="0" smtClean="0"/>
                        <a:t>. The present performance is 80Ah. The new product has a higher performance.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smtClean="0"/>
                        <a:t>Ho</a:t>
                      </a:r>
                      <a:r>
                        <a:rPr lang="en-US" sz="2400" baseline="0" dirty="0" smtClean="0"/>
                        <a:t>: </a:t>
                      </a:r>
                      <a:r>
                        <a:rPr lang="en-US" sz="2400" baseline="0" dirty="0" smtClean="0">
                          <a:sym typeface="Symbol"/>
                        </a:rPr>
                        <a:t>  80</a:t>
                      </a:r>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124646">
                <a:tc vMerge="1">
                  <a:txBody>
                    <a:bodyPr/>
                    <a:lstStyle/>
                    <a:p>
                      <a:endParaRPr lang="en-US"/>
                    </a:p>
                  </a:txBody>
                  <a:tcPr/>
                </a:tc>
                <a:tc vMerge="1">
                  <a:txBody>
                    <a:bodyPr/>
                    <a:lstStyle/>
                    <a:p>
                      <a:endParaRPr lang="en-US"/>
                    </a:p>
                  </a:txBody>
                  <a:tcPr/>
                </a:tc>
                <a:tc>
                  <a:txBody>
                    <a:bodyPr/>
                    <a:lstStyle/>
                    <a:p>
                      <a:pPr algn="ctr"/>
                      <a:r>
                        <a:rPr lang="en-US" sz="2400" dirty="0" smtClean="0"/>
                        <a:t>Ha</a:t>
                      </a:r>
                      <a:r>
                        <a:rPr lang="en-US" sz="2400" baseline="0" dirty="0" smtClean="0"/>
                        <a:t>: </a:t>
                      </a:r>
                      <a:r>
                        <a:rPr lang="en-US" sz="2400" baseline="0" dirty="0" smtClean="0">
                          <a:sym typeface="Symbol"/>
                        </a:rPr>
                        <a:t>  80</a:t>
                      </a:r>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60245">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Validating a claim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l"/>
                      <a:r>
                        <a:rPr lang="en-US" sz="2400" dirty="0" smtClean="0"/>
                        <a:t>A claim is made that</a:t>
                      </a:r>
                      <a:r>
                        <a:rPr lang="en-US" sz="2400" baseline="0" dirty="0" smtClean="0"/>
                        <a:t> average inflation rate is less than 6.76%</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smtClean="0"/>
                        <a:t>Ho</a:t>
                      </a:r>
                      <a:r>
                        <a:rPr lang="en-US" sz="2400" baseline="0" dirty="0" smtClean="0"/>
                        <a:t>: </a:t>
                      </a:r>
                      <a:r>
                        <a:rPr lang="en-US" sz="2400" baseline="0" dirty="0" smtClean="0">
                          <a:sym typeface="Symbol"/>
                        </a:rPr>
                        <a:t>  6.76</a:t>
                      </a:r>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20593">
                <a:tc vMerge="1">
                  <a:txBody>
                    <a:bodyPr/>
                    <a:lstStyle/>
                    <a:p>
                      <a:endParaRPr lang="en-US"/>
                    </a:p>
                  </a:txBody>
                  <a:tcPr/>
                </a:tc>
                <a:tc vMerge="1">
                  <a:txBody>
                    <a:bodyPr/>
                    <a:lstStyle/>
                    <a:p>
                      <a:endParaRPr lang="en-US"/>
                    </a:p>
                  </a:txBody>
                  <a:tcPr/>
                </a:tc>
                <a:tc>
                  <a:txBody>
                    <a:bodyPr/>
                    <a:lstStyle/>
                    <a:p>
                      <a:pPr algn="ctr"/>
                      <a:r>
                        <a:rPr lang="en-US" sz="2400" dirty="0" smtClean="0"/>
                        <a:t>Ha</a:t>
                      </a:r>
                      <a:r>
                        <a:rPr lang="en-US" sz="2400" baseline="0" dirty="0" smtClean="0"/>
                        <a:t>: </a:t>
                      </a:r>
                      <a:r>
                        <a:rPr lang="en-US" sz="2400" baseline="0" dirty="0" smtClean="0">
                          <a:sym typeface="Symbol"/>
                        </a:rPr>
                        <a:t>  6.76</a:t>
                      </a:r>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42852">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Testing Decision making situations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l"/>
                      <a:r>
                        <a:rPr lang="en-US" sz="2400" dirty="0" smtClean="0"/>
                        <a:t>Crime</a:t>
                      </a:r>
                      <a:r>
                        <a:rPr lang="en-US" sz="2400" baseline="0" dirty="0" smtClean="0"/>
                        <a:t> rate in North Chennai is different from that of South Chennai = 453/year</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smtClean="0"/>
                        <a:t>Ho</a:t>
                      </a:r>
                      <a:r>
                        <a:rPr lang="en-US" sz="2400" baseline="0" dirty="0" smtClean="0"/>
                        <a:t>: </a:t>
                      </a:r>
                      <a:r>
                        <a:rPr lang="en-US" sz="2400" baseline="0" dirty="0" smtClean="0">
                          <a:sym typeface="Symbol"/>
                        </a:rPr>
                        <a:t> = 453</a:t>
                      </a:r>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27165">
                <a:tc vMerge="1">
                  <a:txBody>
                    <a:bodyPr/>
                    <a:lstStyle/>
                    <a:p>
                      <a:endParaRPr lang="en-US"/>
                    </a:p>
                  </a:txBody>
                  <a:tcPr/>
                </a:tc>
                <a:tc vMerge="1">
                  <a:txBody>
                    <a:bodyPr/>
                    <a:lstStyle/>
                    <a:p>
                      <a:endParaRPr lang="en-US"/>
                    </a:p>
                  </a:txBody>
                  <a:tcPr/>
                </a:tc>
                <a:tc>
                  <a:txBody>
                    <a:bodyPr/>
                    <a:lstStyle/>
                    <a:p>
                      <a:pPr algn="ctr"/>
                      <a:r>
                        <a:rPr lang="en-US" sz="2400" dirty="0" smtClean="0"/>
                        <a:t>Ha</a:t>
                      </a:r>
                      <a:r>
                        <a:rPr lang="en-US" sz="2400" baseline="0" dirty="0" smtClean="0"/>
                        <a:t>: </a:t>
                      </a:r>
                      <a:r>
                        <a:rPr lang="en-US" sz="2400" baseline="0" dirty="0" smtClean="0">
                          <a:sym typeface="Symbol"/>
                        </a:rPr>
                        <a:t>  453</a:t>
                      </a:r>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9</a:t>
            </a:fld>
            <a:endParaRPr lang="en-US" dirty="0"/>
          </a:p>
        </p:txBody>
      </p:sp>
      <p:sp>
        <p:nvSpPr>
          <p:cNvPr id="3" name="Title 2"/>
          <p:cNvSpPr>
            <a:spLocks noGrp="1"/>
          </p:cNvSpPr>
          <p:nvPr>
            <p:ph type="title"/>
          </p:nvPr>
        </p:nvSpPr>
        <p:spPr/>
        <p:txBody>
          <a:bodyPr/>
          <a:lstStyle/>
          <a:p>
            <a:r>
              <a:rPr lang="en-US" dirty="0" smtClean="0"/>
              <a:t>Summary of H0 and Ha:</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95701069"/>
              </p:ext>
            </p:extLst>
          </p:nvPr>
        </p:nvGraphicFramePr>
        <p:xfrm>
          <a:off x="1328057" y="1193800"/>
          <a:ext cx="1973943" cy="1651000"/>
        </p:xfrm>
        <a:graphic>
          <a:graphicData uri="http://schemas.openxmlformats.org/drawingml/2006/table">
            <a:tbl>
              <a:tblPr>
                <a:tableStyleId>{5C22544A-7EE6-4342-B048-85BDC9FD1C3A}</a:tableStyleId>
              </a:tblPr>
              <a:tblGrid>
                <a:gridCol w="1973943"/>
              </a:tblGrid>
              <a:tr h="979019">
                <a:tc>
                  <a:txBody>
                    <a:bodyPr/>
                    <a:lstStyle/>
                    <a:p>
                      <a:pPr algn="ctr"/>
                      <a:r>
                        <a:rPr lang="en-US" sz="2800" dirty="0" smtClean="0"/>
                        <a:t>H</a:t>
                      </a:r>
                      <a:r>
                        <a:rPr lang="en-US" sz="2800" baseline="-25000" dirty="0" smtClean="0"/>
                        <a:t>o</a:t>
                      </a:r>
                      <a:r>
                        <a:rPr lang="en-US" sz="2800" baseline="0" dirty="0" smtClean="0"/>
                        <a:t>: </a:t>
                      </a:r>
                      <a:r>
                        <a:rPr lang="en-US" sz="2800" baseline="0" dirty="0" smtClean="0">
                          <a:sym typeface="Symbol"/>
                        </a:rPr>
                        <a:t>  </a:t>
                      </a:r>
                      <a:r>
                        <a:rPr lang="en-US" sz="2800" baseline="-25000" dirty="0" smtClean="0">
                          <a:sym typeface="Symbol"/>
                        </a:rPr>
                        <a:t>0</a:t>
                      </a:r>
                      <a:endParaRPr lang="en-US" sz="2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671981">
                <a:tc>
                  <a:txBody>
                    <a:bodyPr/>
                    <a:lstStyle/>
                    <a:p>
                      <a:pPr algn="ctr"/>
                      <a:r>
                        <a:rPr lang="en-US" sz="2800" dirty="0" smtClean="0"/>
                        <a:t>H</a:t>
                      </a:r>
                      <a:r>
                        <a:rPr lang="en-US" sz="2800" baseline="-25000" dirty="0" smtClean="0"/>
                        <a:t>a</a:t>
                      </a:r>
                      <a:r>
                        <a:rPr lang="en-US" sz="2800" baseline="0" dirty="0" smtClean="0"/>
                        <a:t>: </a:t>
                      </a:r>
                      <a:r>
                        <a:rPr lang="en-US" sz="2800" baseline="0" dirty="0" smtClean="0">
                          <a:sym typeface="Symbol"/>
                        </a:rPr>
                        <a:t>  </a:t>
                      </a:r>
                      <a:r>
                        <a:rPr lang="en-US" sz="2800" baseline="-25000" dirty="0" smtClean="0">
                          <a:sym typeface="Symbol"/>
                        </a:rPr>
                        <a:t>0</a:t>
                      </a:r>
                      <a:endParaRPr lang="en-US" sz="2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849441097"/>
              </p:ext>
            </p:extLst>
          </p:nvPr>
        </p:nvGraphicFramePr>
        <p:xfrm>
          <a:off x="9959200" y="1186636"/>
          <a:ext cx="1973943" cy="1651000"/>
        </p:xfrm>
        <a:graphic>
          <a:graphicData uri="http://schemas.openxmlformats.org/drawingml/2006/table">
            <a:tbl>
              <a:tblPr>
                <a:tableStyleId>{5C22544A-7EE6-4342-B048-85BDC9FD1C3A}</a:tableStyleId>
              </a:tblPr>
              <a:tblGrid>
                <a:gridCol w="1973943"/>
              </a:tblGrid>
              <a:tr h="1063688">
                <a:tc>
                  <a:txBody>
                    <a:bodyPr/>
                    <a:lstStyle/>
                    <a:p>
                      <a:pPr algn="ctr"/>
                      <a:r>
                        <a:rPr lang="en-US" sz="2400" dirty="0" smtClean="0"/>
                        <a:t>H</a:t>
                      </a:r>
                      <a:r>
                        <a:rPr lang="en-US" sz="2400" baseline="-25000" dirty="0" smtClean="0"/>
                        <a:t>o</a:t>
                      </a:r>
                      <a:r>
                        <a:rPr lang="en-US" sz="2400" baseline="0" dirty="0" smtClean="0"/>
                        <a:t>: </a:t>
                      </a:r>
                      <a:r>
                        <a:rPr lang="en-US" sz="2400" baseline="0" dirty="0" smtClean="0">
                          <a:sym typeface="Symbol"/>
                        </a:rPr>
                        <a:t> = </a:t>
                      </a:r>
                      <a:r>
                        <a:rPr lang="en-US" sz="2400" baseline="-25000" dirty="0" smtClean="0">
                          <a:sym typeface="Symbol"/>
                        </a:rPr>
                        <a:t>0</a:t>
                      </a:r>
                      <a:endParaRPr lang="en-US" sz="2400" baseline="-250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873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H</a:t>
                      </a:r>
                      <a:r>
                        <a:rPr lang="en-US" sz="2400" baseline="-25000" dirty="0" smtClean="0"/>
                        <a:t>a</a:t>
                      </a:r>
                      <a:r>
                        <a:rPr lang="en-US" sz="2400" baseline="0" dirty="0" smtClean="0"/>
                        <a:t>: </a:t>
                      </a:r>
                      <a:r>
                        <a:rPr lang="en-US" sz="2400" baseline="0" dirty="0" smtClean="0">
                          <a:sym typeface="Symbol"/>
                        </a:rPr>
                        <a:t>  </a:t>
                      </a:r>
                      <a:r>
                        <a:rPr lang="en-US" sz="2400" baseline="-25000" dirty="0" smtClean="0">
                          <a:sym typeface="Symbol"/>
                        </a:rPr>
                        <a:t>0</a:t>
                      </a:r>
                      <a:endParaRPr lang="en-US" sz="2400" baseline="-25000"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3343601"/>
              </p:ext>
            </p:extLst>
          </p:nvPr>
        </p:nvGraphicFramePr>
        <p:xfrm>
          <a:off x="5244292" y="1329512"/>
          <a:ext cx="1973943" cy="1651000"/>
        </p:xfrm>
        <a:graphic>
          <a:graphicData uri="http://schemas.openxmlformats.org/drawingml/2006/table">
            <a:tbl>
              <a:tblPr>
                <a:tableStyleId>{5C22544A-7EE6-4342-B048-85BDC9FD1C3A}</a:tableStyleId>
              </a:tblPr>
              <a:tblGrid>
                <a:gridCol w="1973943"/>
              </a:tblGrid>
              <a:tr h="923128">
                <a:tc>
                  <a:txBody>
                    <a:bodyPr/>
                    <a:lstStyle/>
                    <a:p>
                      <a:pPr algn="ctr"/>
                      <a:r>
                        <a:rPr lang="en-US" sz="2800" dirty="0" smtClean="0"/>
                        <a:t>H</a:t>
                      </a:r>
                      <a:r>
                        <a:rPr lang="en-US" sz="2800" baseline="-25000" dirty="0" smtClean="0"/>
                        <a:t>o</a:t>
                      </a:r>
                      <a:r>
                        <a:rPr lang="en-US" sz="2800" baseline="0" dirty="0" smtClean="0"/>
                        <a:t>: </a:t>
                      </a:r>
                      <a:r>
                        <a:rPr lang="en-US" sz="2800" baseline="0" dirty="0" smtClean="0">
                          <a:sym typeface="Symbol"/>
                        </a:rPr>
                        <a:t>  </a:t>
                      </a:r>
                      <a:r>
                        <a:rPr lang="en-US" sz="2800" baseline="-25000" dirty="0" smtClean="0">
                          <a:sym typeface="Symbol"/>
                        </a:rPr>
                        <a:t>0</a:t>
                      </a:r>
                      <a:endParaRPr lang="en-US" sz="2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727872">
                <a:tc>
                  <a:txBody>
                    <a:bodyPr/>
                    <a:lstStyle/>
                    <a:p>
                      <a:pPr algn="ctr"/>
                      <a:r>
                        <a:rPr lang="en-US" sz="2800" dirty="0" smtClean="0"/>
                        <a:t>H</a:t>
                      </a:r>
                      <a:r>
                        <a:rPr lang="en-US" sz="2800" baseline="-25000" dirty="0" smtClean="0"/>
                        <a:t>a</a:t>
                      </a:r>
                      <a:r>
                        <a:rPr lang="en-US" sz="2800" baseline="0" dirty="0" smtClean="0"/>
                        <a:t>: </a:t>
                      </a:r>
                      <a:r>
                        <a:rPr lang="en-US" sz="2800" baseline="0" dirty="0" smtClean="0">
                          <a:sym typeface="Symbol"/>
                        </a:rPr>
                        <a:t>  </a:t>
                      </a:r>
                      <a:r>
                        <a:rPr lang="en-US" sz="2800" baseline="-25000" dirty="0" smtClean="0">
                          <a:sym typeface="Symbol"/>
                        </a:rPr>
                        <a:t>0</a:t>
                      </a:r>
                      <a:endParaRPr lang="en-US" sz="2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 name="TextBox 6"/>
          <p:cNvSpPr txBox="1"/>
          <p:nvPr/>
        </p:nvSpPr>
        <p:spPr>
          <a:xfrm>
            <a:off x="886574" y="3472652"/>
            <a:ext cx="11787270" cy="3295582"/>
          </a:xfrm>
          <a:prstGeom prst="rect">
            <a:avLst/>
          </a:prstGeom>
          <a:noFill/>
        </p:spPr>
        <p:txBody>
          <a:bodyPr wrap="square" rtlCol="0">
            <a:spAutoFit/>
          </a:bodyPr>
          <a:lstStyle/>
          <a:p>
            <a:pPr marL="457200" indent="-457200">
              <a:lnSpc>
                <a:spcPct val="150000"/>
              </a:lnSpc>
              <a:spcAft>
                <a:spcPts val="1200"/>
              </a:spcAft>
              <a:buFont typeface="Arial" panose="020B0604020202020204" pitchFamily="34" charset="0"/>
              <a:buChar char="•"/>
            </a:pPr>
            <a:r>
              <a:rPr lang="en-US" sz="2400" dirty="0" smtClean="0"/>
              <a:t>The equality sign =, </a:t>
            </a:r>
            <a:r>
              <a:rPr lang="en-US" sz="2400" dirty="0" smtClean="0">
                <a:sym typeface="Symbol"/>
              </a:rPr>
              <a:t>, </a:t>
            </a:r>
            <a:r>
              <a:rPr lang="en-US" sz="2400" dirty="0" smtClean="0">
                <a:sym typeface="Symbol" panose="05050102010706020507" pitchFamily="18" charset="2"/>
              </a:rPr>
              <a:t> should always appear on Null Hypothesis side. </a:t>
            </a:r>
          </a:p>
          <a:p>
            <a:pPr marL="457200" indent="-457200">
              <a:lnSpc>
                <a:spcPct val="150000"/>
              </a:lnSpc>
              <a:spcAft>
                <a:spcPts val="1200"/>
              </a:spcAft>
              <a:buFont typeface="Arial" panose="020B0604020202020204" pitchFamily="34" charset="0"/>
              <a:buChar char="•"/>
            </a:pPr>
            <a:r>
              <a:rPr lang="en-US" sz="2400" dirty="0" smtClean="0">
                <a:sym typeface="Symbol" panose="05050102010706020507" pitchFamily="18" charset="2"/>
              </a:rPr>
              <a:t>Always try to establish Alternate Hypothesis by rejecting Null Hypothesis.</a:t>
            </a:r>
          </a:p>
          <a:p>
            <a:pPr marL="457200" indent="-457200">
              <a:lnSpc>
                <a:spcPct val="150000"/>
              </a:lnSpc>
              <a:spcAft>
                <a:spcPts val="1200"/>
              </a:spcAft>
              <a:buFont typeface="Arial" panose="020B0604020202020204" pitchFamily="34" charset="0"/>
              <a:buChar char="•"/>
            </a:pPr>
            <a:r>
              <a:rPr lang="en-US" sz="2400" dirty="0" smtClean="0">
                <a:sym typeface="Symbol" panose="05050102010706020507" pitchFamily="18" charset="2"/>
              </a:rPr>
              <a:t>The chance of erroneously rejecting Null Hypothesis when it is true is controlled by choice of confidence coefficient. </a:t>
            </a:r>
            <a:endParaRPr lang="en-US" sz="2400" dirty="0" smtClean="0"/>
          </a:p>
          <a:p>
            <a:pPr>
              <a:lnSpc>
                <a:spcPct val="150000"/>
              </a:lnSpc>
            </a:pPr>
            <a:endParaRPr lang="en-US" dirty="0"/>
          </a:p>
        </p:txBody>
      </p:sp>
    </p:spTree>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3">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6084</TotalTime>
  <Words>826</Words>
  <Application>Microsoft Office PowerPoint</Application>
  <PresentationFormat>Custom</PresentationFormat>
  <Paragraphs>182</Paragraphs>
  <Slides>20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2" baseType="lpstr">
      <vt:lpstr>Office Theme</vt:lpstr>
      <vt:lpstr>Equation</vt:lpstr>
      <vt:lpstr>Hypothesis    </vt:lpstr>
      <vt:lpstr>Hypothesis</vt:lpstr>
      <vt:lpstr>Hypothetical Statement</vt:lpstr>
      <vt:lpstr>Hypothesis Testing</vt:lpstr>
      <vt:lpstr>Types of Hypothesis : H0</vt:lpstr>
      <vt:lpstr>Types of Hypothesis : Ha</vt:lpstr>
      <vt:lpstr>Hypothesis Testing</vt:lpstr>
      <vt:lpstr>Hypothesis Testing - Example</vt:lpstr>
      <vt:lpstr>Summary of H0 and Ha:</vt:lpstr>
      <vt:lpstr>Hypothesis Testing – Identify Rejection area</vt:lpstr>
      <vt:lpstr>Hypothesis Testing Procedure</vt:lpstr>
      <vt:lpstr>One Tail Test</vt:lpstr>
      <vt:lpstr>Left Tail Test</vt:lpstr>
      <vt:lpstr>Right Tail Test</vt:lpstr>
      <vt:lpstr>Two Tail Test</vt:lpstr>
      <vt:lpstr>Two Tail Test - Example</vt:lpstr>
      <vt:lpstr>Bi Variant Hypothesis involving Two population</vt:lpstr>
      <vt:lpstr>Types of Bi variant Test</vt:lpstr>
      <vt:lpstr>Bivariate Tests – Tests for Mean Difference </vt:lpstr>
      <vt:lpstr>Thank You  Write us : annworks.in@gmail.com</vt:lpstr>
    </vt:vector>
  </TitlesOfParts>
  <Company>Cognizant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Admin</cp:lastModifiedBy>
  <cp:revision>454</cp:revision>
  <dcterms:created xsi:type="dcterms:W3CDTF">2014-08-20T12:25:06Z</dcterms:created>
  <dcterms:modified xsi:type="dcterms:W3CDTF">2019-03-16T13:33:43Z</dcterms:modified>
</cp:coreProperties>
</file>