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5" r:id="rId2"/>
    <p:sldId id="428" r:id="rId3"/>
    <p:sldId id="429" r:id="rId4"/>
    <p:sldId id="424" r:id="rId5"/>
    <p:sldId id="425" r:id="rId6"/>
    <p:sldId id="426" r:id="rId7"/>
    <p:sldId id="427" r:id="rId8"/>
    <p:sldId id="405" r:id="rId9"/>
    <p:sldId id="421" r:id="rId10"/>
    <p:sldId id="422" r:id="rId11"/>
    <p:sldId id="423" r:id="rId12"/>
    <p:sldId id="406" r:id="rId13"/>
    <p:sldId id="410" r:id="rId14"/>
    <p:sldId id="407" r:id="rId15"/>
    <p:sldId id="411" r:id="rId16"/>
    <p:sldId id="408" r:id="rId17"/>
    <p:sldId id="419" r:id="rId18"/>
    <p:sldId id="413" r:id="rId19"/>
    <p:sldId id="415" r:id="rId20"/>
    <p:sldId id="395" r:id="rId21"/>
  </p:sldIdLst>
  <p:sldSz cx="14631988" cy="8231188"/>
  <p:notesSz cx="6858000" cy="9144000"/>
  <p:defaultText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96">
          <p15:clr>
            <a:srgbClr val="A4A3A4"/>
          </p15:clr>
        </p15:guide>
        <p15:guide id="2" orient="horz" pos="1050">
          <p15:clr>
            <a:srgbClr val="A4A3A4"/>
          </p15:clr>
        </p15:guide>
        <p15:guide id="3" orient="horz" pos="5087">
          <p15:clr>
            <a:srgbClr val="A4A3A4"/>
          </p15:clr>
        </p15:guide>
        <p15:guide id="4" orient="horz" pos="324">
          <p15:clr>
            <a:srgbClr val="A4A3A4"/>
          </p15:clr>
        </p15:guide>
        <p15:guide id="5" orient="horz" pos="3454">
          <p15:clr>
            <a:srgbClr val="A4A3A4"/>
          </p15:clr>
        </p15:guide>
        <p15:guide id="6" orient="horz" pos="4225">
          <p15:clr>
            <a:srgbClr val="A4A3A4"/>
          </p15:clr>
        </p15:guide>
        <p15:guide id="7" orient="horz" pos="3182">
          <p15:clr>
            <a:srgbClr val="A4A3A4"/>
          </p15:clr>
        </p15:guide>
        <p15:guide id="8" orient="horz" pos="4316">
          <p15:clr>
            <a:srgbClr val="A4A3A4"/>
          </p15:clr>
        </p15:guide>
        <p15:guide id="9" pos="299">
          <p15:clr>
            <a:srgbClr val="A4A3A4"/>
          </p15:clr>
        </p15:guide>
        <p15:guide id="10" pos="8917">
          <p15:clr>
            <a:srgbClr val="A4A3A4"/>
          </p15:clr>
        </p15:guide>
        <p15:guide id="11" pos="4608">
          <p15:clr>
            <a:srgbClr val="A4A3A4"/>
          </p15:clr>
        </p15:guide>
        <p15:guide id="12" pos="4779">
          <p15:clr>
            <a:srgbClr val="A4A3A4"/>
          </p15:clr>
        </p15:guide>
        <p15:guide id="13" pos="3474">
          <p15:clr>
            <a:srgbClr val="A4A3A4"/>
          </p15:clr>
        </p15:guide>
        <p15:guide id="14" pos="442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53E"/>
    <a:srgbClr val="F6ACA0"/>
    <a:srgbClr val="F49E90"/>
    <a:srgbClr val="F47264"/>
    <a:srgbClr val="F07F6C"/>
    <a:srgbClr val="FFFFFF"/>
    <a:srgbClr val="ED1B24"/>
    <a:srgbClr val="C79A09"/>
    <a:srgbClr val="7ABBEB"/>
    <a:srgbClr val="7AB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3486" autoAdjust="0"/>
  </p:normalViewPr>
  <p:slideViewPr>
    <p:cSldViewPr>
      <p:cViewPr>
        <p:scale>
          <a:sx n="57" d="100"/>
          <a:sy n="57" d="100"/>
        </p:scale>
        <p:origin x="-774" y="-72"/>
      </p:cViewPr>
      <p:guideLst>
        <p:guide orient="horz" pos="596"/>
        <p:guide orient="horz" pos="1050"/>
        <p:guide orient="horz" pos="5087"/>
        <p:guide orient="horz" pos="324"/>
        <p:guide orient="horz" pos="3454"/>
        <p:guide orient="horz" pos="4225"/>
        <p:guide orient="horz" pos="3182"/>
        <p:guide orient="horz" pos="4316"/>
        <p:guide pos="299"/>
        <p:guide pos="8917"/>
        <p:guide pos="4608"/>
        <p:guide pos="4779"/>
        <p:guide pos="3474"/>
        <p:guide pos="4427"/>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56" d="100"/>
          <a:sy n="56"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C3D0C-4AB7-48D8-AB29-100C8C9E29CB}" type="datetimeFigureOut">
              <a:rPr lang="en-US" smtClean="0"/>
              <a:pPr/>
              <a:t>17-Mar-19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F3AA8B-2986-41D3-8E41-168139DC7ACC}" type="slidenum">
              <a:rPr lang="en-US" smtClean="0"/>
              <a:pPr/>
              <a:t>‹#›</a:t>
            </a:fld>
            <a:endParaRPr lang="en-US"/>
          </a:p>
        </p:txBody>
      </p:sp>
    </p:spTree>
    <p:extLst>
      <p:ext uri="{BB962C8B-B14F-4D97-AF65-F5344CB8AC3E}">
        <p14:creationId xmlns:p14="http://schemas.microsoft.com/office/powerpoint/2010/main" val="258366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2813-805D-4956-B6E7-BFDE9B3E4566}" type="datetimeFigureOut">
              <a:rPr lang="en-US" smtClean="0"/>
              <a:pPr/>
              <a:t>17-Mar-19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8342-5404-47F0-8FEC-CE3CDBE83D72}" type="slidenum">
              <a:rPr lang="en-US" smtClean="0"/>
              <a:pPr/>
              <a:t>‹#›</a:t>
            </a:fld>
            <a:endParaRPr lang="en-US"/>
          </a:p>
        </p:txBody>
      </p:sp>
    </p:spTree>
    <p:extLst>
      <p:ext uri="{BB962C8B-B14F-4D97-AF65-F5344CB8AC3E}">
        <p14:creationId xmlns:p14="http://schemas.microsoft.com/office/powerpoint/2010/main" val="3605792823"/>
      </p:ext>
    </p:extLst>
  </p:cSld>
  <p:clrMap bg1="lt1" tx1="dk1" bg2="lt2" tx2="dk2" accent1="accent1" accent2="accent2" accent3="accent3" accent4="accent4" accent5="accent5" accent6="accent6" hlink="hlink" folHlink="folHlink"/>
  <p:notesStyle>
    <a:lvl1pPr marL="0" algn="l" defTabSz="1306403" rtl="0" eaLnBrk="1" latinLnBrk="0" hangingPunct="1">
      <a:defRPr sz="1700" kern="1200">
        <a:solidFill>
          <a:schemeClr val="tx1"/>
        </a:solidFill>
        <a:latin typeface="+mn-lt"/>
        <a:ea typeface="+mn-ea"/>
        <a:cs typeface="+mn-cs"/>
      </a:defRPr>
    </a:lvl1pPr>
    <a:lvl2pPr marL="653202" algn="l" defTabSz="1306403" rtl="0" eaLnBrk="1" latinLnBrk="0" hangingPunct="1">
      <a:defRPr sz="1700" kern="1200">
        <a:solidFill>
          <a:schemeClr val="tx1"/>
        </a:solidFill>
        <a:latin typeface="+mn-lt"/>
        <a:ea typeface="+mn-ea"/>
        <a:cs typeface="+mn-cs"/>
      </a:defRPr>
    </a:lvl2pPr>
    <a:lvl3pPr marL="1306403" algn="l" defTabSz="1306403" rtl="0" eaLnBrk="1" latinLnBrk="0" hangingPunct="1">
      <a:defRPr sz="1700" kern="1200">
        <a:solidFill>
          <a:schemeClr val="tx1"/>
        </a:solidFill>
        <a:latin typeface="+mn-lt"/>
        <a:ea typeface="+mn-ea"/>
        <a:cs typeface="+mn-cs"/>
      </a:defRPr>
    </a:lvl3pPr>
    <a:lvl4pPr marL="1959605" algn="l" defTabSz="1306403" rtl="0" eaLnBrk="1" latinLnBrk="0" hangingPunct="1">
      <a:defRPr sz="1700" kern="1200">
        <a:solidFill>
          <a:schemeClr val="tx1"/>
        </a:solidFill>
        <a:latin typeface="+mn-lt"/>
        <a:ea typeface="+mn-ea"/>
        <a:cs typeface="+mn-cs"/>
      </a:defRPr>
    </a:lvl4pPr>
    <a:lvl5pPr marL="2612807" algn="l" defTabSz="1306403" rtl="0" eaLnBrk="1" latinLnBrk="0" hangingPunct="1">
      <a:defRPr sz="1700" kern="1200">
        <a:solidFill>
          <a:schemeClr val="tx1"/>
        </a:solidFill>
        <a:latin typeface="+mn-lt"/>
        <a:ea typeface="+mn-ea"/>
        <a:cs typeface="+mn-cs"/>
      </a:defRPr>
    </a:lvl5pPr>
    <a:lvl6pPr marL="3266008" algn="l" defTabSz="1306403" rtl="0" eaLnBrk="1" latinLnBrk="0" hangingPunct="1">
      <a:defRPr sz="1700" kern="1200">
        <a:solidFill>
          <a:schemeClr val="tx1"/>
        </a:solidFill>
        <a:latin typeface="+mn-lt"/>
        <a:ea typeface="+mn-ea"/>
        <a:cs typeface="+mn-cs"/>
      </a:defRPr>
    </a:lvl6pPr>
    <a:lvl7pPr marL="3919210" algn="l" defTabSz="1306403" rtl="0" eaLnBrk="1" latinLnBrk="0" hangingPunct="1">
      <a:defRPr sz="1700" kern="1200">
        <a:solidFill>
          <a:schemeClr val="tx1"/>
        </a:solidFill>
        <a:latin typeface="+mn-lt"/>
        <a:ea typeface="+mn-ea"/>
        <a:cs typeface="+mn-cs"/>
      </a:defRPr>
    </a:lvl7pPr>
    <a:lvl8pPr marL="4572411" algn="l" defTabSz="1306403" rtl="0" eaLnBrk="1" latinLnBrk="0" hangingPunct="1">
      <a:defRPr sz="1700" kern="1200">
        <a:solidFill>
          <a:schemeClr val="tx1"/>
        </a:solidFill>
        <a:latin typeface="+mn-lt"/>
        <a:ea typeface="+mn-ea"/>
        <a:cs typeface="+mn-cs"/>
      </a:defRPr>
    </a:lvl8pPr>
    <a:lvl9pPr marL="5225613" algn="l" defTabSz="1306403"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a:t>
            </a:fld>
            <a:endParaRPr lang="en-US"/>
          </a:p>
        </p:txBody>
      </p:sp>
    </p:spTree>
    <p:extLst>
      <p:ext uri="{BB962C8B-B14F-4D97-AF65-F5344CB8AC3E}">
        <p14:creationId xmlns:p14="http://schemas.microsoft.com/office/powerpoint/2010/main" val="285608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16</a:t>
            </a:fld>
            <a:endParaRPr lang="en-US"/>
          </a:p>
        </p:txBody>
      </p:sp>
    </p:spTree>
    <p:extLst>
      <p:ext uri="{BB962C8B-B14F-4D97-AF65-F5344CB8AC3E}">
        <p14:creationId xmlns:p14="http://schemas.microsoft.com/office/powerpoint/2010/main" val="862590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17</a:t>
            </a:fld>
            <a:endParaRPr lang="en-US"/>
          </a:p>
        </p:txBody>
      </p:sp>
    </p:spTree>
    <p:extLst>
      <p:ext uri="{BB962C8B-B14F-4D97-AF65-F5344CB8AC3E}">
        <p14:creationId xmlns:p14="http://schemas.microsoft.com/office/powerpoint/2010/main" val="568483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18</a:t>
            </a:fld>
            <a:endParaRPr lang="en-US"/>
          </a:p>
        </p:txBody>
      </p:sp>
    </p:spTree>
    <p:extLst>
      <p:ext uri="{BB962C8B-B14F-4D97-AF65-F5344CB8AC3E}">
        <p14:creationId xmlns:p14="http://schemas.microsoft.com/office/powerpoint/2010/main" val="47971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19</a:t>
            </a:fld>
            <a:endParaRPr lang="en-US"/>
          </a:p>
        </p:txBody>
      </p:sp>
    </p:spTree>
    <p:extLst>
      <p:ext uri="{BB962C8B-B14F-4D97-AF65-F5344CB8AC3E}">
        <p14:creationId xmlns:p14="http://schemas.microsoft.com/office/powerpoint/2010/main" val="414178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20</a:t>
            </a:fld>
            <a:endParaRPr lang="en-US"/>
          </a:p>
        </p:txBody>
      </p:sp>
    </p:spTree>
    <p:extLst>
      <p:ext uri="{BB962C8B-B14F-4D97-AF65-F5344CB8AC3E}">
        <p14:creationId xmlns:p14="http://schemas.microsoft.com/office/powerpoint/2010/main" val="289626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2</a:t>
            </a:fld>
            <a:endParaRPr lang="en-US"/>
          </a:p>
        </p:txBody>
      </p:sp>
    </p:spTree>
    <p:extLst>
      <p:ext uri="{BB962C8B-B14F-4D97-AF65-F5344CB8AC3E}">
        <p14:creationId xmlns:p14="http://schemas.microsoft.com/office/powerpoint/2010/main" val="199887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3</a:t>
            </a:fld>
            <a:endParaRPr lang="en-US"/>
          </a:p>
        </p:txBody>
      </p:sp>
    </p:spTree>
    <p:extLst>
      <p:ext uri="{BB962C8B-B14F-4D97-AF65-F5344CB8AC3E}">
        <p14:creationId xmlns:p14="http://schemas.microsoft.com/office/powerpoint/2010/main" val="188307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6</a:t>
            </a:fld>
            <a:endParaRPr lang="en-US"/>
          </a:p>
        </p:txBody>
      </p:sp>
    </p:spTree>
    <p:extLst>
      <p:ext uri="{BB962C8B-B14F-4D97-AF65-F5344CB8AC3E}">
        <p14:creationId xmlns:p14="http://schemas.microsoft.com/office/powerpoint/2010/main" val="220515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8</a:t>
            </a:fld>
            <a:endParaRPr lang="en-US"/>
          </a:p>
        </p:txBody>
      </p:sp>
    </p:spTree>
    <p:extLst>
      <p:ext uri="{BB962C8B-B14F-4D97-AF65-F5344CB8AC3E}">
        <p14:creationId xmlns:p14="http://schemas.microsoft.com/office/powerpoint/2010/main" val="5223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12</a:t>
            </a:fld>
            <a:endParaRPr lang="en-US"/>
          </a:p>
        </p:txBody>
      </p:sp>
    </p:spTree>
    <p:extLst>
      <p:ext uri="{BB962C8B-B14F-4D97-AF65-F5344CB8AC3E}">
        <p14:creationId xmlns:p14="http://schemas.microsoft.com/office/powerpoint/2010/main" val="126474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13</a:t>
            </a:fld>
            <a:endParaRPr lang="en-US"/>
          </a:p>
        </p:txBody>
      </p:sp>
    </p:spTree>
    <p:extLst>
      <p:ext uri="{BB962C8B-B14F-4D97-AF65-F5344CB8AC3E}">
        <p14:creationId xmlns:p14="http://schemas.microsoft.com/office/powerpoint/2010/main" val="238513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14</a:t>
            </a:fld>
            <a:endParaRPr lang="en-US"/>
          </a:p>
        </p:txBody>
      </p:sp>
    </p:spTree>
    <p:extLst>
      <p:ext uri="{BB962C8B-B14F-4D97-AF65-F5344CB8AC3E}">
        <p14:creationId xmlns:p14="http://schemas.microsoft.com/office/powerpoint/2010/main" val="234652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DE8342-5404-47F0-8FEC-CE3CDBE83D72}" type="slidenum">
              <a:rPr lang="en-US" smtClean="0"/>
              <a:pPr/>
              <a:t>15</a:t>
            </a:fld>
            <a:endParaRPr lang="en-US"/>
          </a:p>
        </p:txBody>
      </p:sp>
    </p:spTree>
    <p:extLst>
      <p:ext uri="{BB962C8B-B14F-4D97-AF65-F5344CB8AC3E}">
        <p14:creationId xmlns:p14="http://schemas.microsoft.com/office/powerpoint/2010/main" val="28313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54013" y="3458950"/>
            <a:ext cx="6841672" cy="677108"/>
          </a:xfrm>
        </p:spPr>
        <p:txBody>
          <a:bodyPr wrap="square">
            <a:noAutofit/>
          </a:bodyPr>
          <a:lstStyle>
            <a:lvl1pPr algn="ctr">
              <a:defRPr>
                <a:solidFill>
                  <a:schemeClr val="bg1"/>
                </a:solidFill>
              </a:defRPr>
            </a:lvl1pPr>
          </a:lstStyle>
          <a:p>
            <a:r>
              <a:rPr lang="en-US" dirty="0"/>
              <a:t>Click to edit Master title style</a:t>
            </a:r>
          </a:p>
        </p:txBody>
      </p:sp>
      <p:sp>
        <p:nvSpPr>
          <p:cNvPr id="17" name="Rectangle 16"/>
          <p:cNvSpPr/>
          <p:nvPr userDrawn="1"/>
        </p:nvSpPr>
        <p:spPr>
          <a:xfrm>
            <a:off x="0" y="0"/>
            <a:ext cx="14631987" cy="5843786"/>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 name="Group 17"/>
          <p:cNvGrpSpPr/>
          <p:nvPr userDrawn="1"/>
        </p:nvGrpSpPr>
        <p:grpSpPr>
          <a:xfrm>
            <a:off x="166078" y="3758030"/>
            <a:ext cx="14278708" cy="2063242"/>
            <a:chOff x="166078" y="3780954"/>
            <a:chExt cx="14278708" cy="2063242"/>
          </a:xfrm>
        </p:grpSpPr>
        <p:sp>
          <p:nvSpPr>
            <p:cNvPr id="19" name="Freeform 18"/>
            <p:cNvSpPr/>
            <p:nvPr/>
          </p:nvSpPr>
          <p:spPr>
            <a:xfrm flipH="1">
              <a:off x="1522307"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6406"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6078"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370939"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216053"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5400000">
              <a:off x="3826059"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4521662" y="4573042"/>
              <a:ext cx="819459" cy="127115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6783723"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077822"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5427494"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7581555"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477469"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rot="5400000">
              <a:off x="9087475" y="5234189"/>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a:off x="978307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F07F6C"/>
            </a:solid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flipH="1">
              <a:off x="12045139" y="3844887"/>
              <a:ext cx="819459" cy="1999309"/>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1339238"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10688910" y="4333015"/>
              <a:ext cx="618987" cy="1511181"/>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2893771" y="3780954"/>
              <a:ext cx="845114" cy="206324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3738885" y="5330083"/>
              <a:ext cx="705901" cy="514113"/>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16640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14631987" cy="8231188"/>
          </a:xfrm>
          <a:prstGeom prst="rect">
            <a:avLst/>
          </a:prstGeom>
          <a:solidFill>
            <a:srgbClr val="F4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7335268" y="4256540"/>
            <a:ext cx="6841672" cy="677108"/>
          </a:xfrm>
        </p:spPr>
        <p:txBody>
          <a:bodyPr wrap="square" anchor="b">
            <a:noAutofit/>
          </a:bodyPr>
          <a:lstStyle>
            <a:lvl1pPr algn="r">
              <a:defRPr sz="5400">
                <a:solidFill>
                  <a:schemeClr val="bg1"/>
                </a:solidFill>
              </a:defRPr>
            </a:lvl1pPr>
          </a:lstStyle>
          <a:p>
            <a:r>
              <a:rPr lang="en-US" dirty="0"/>
              <a:t>Click to edit Master title style</a:t>
            </a:r>
          </a:p>
        </p:txBody>
      </p:sp>
      <p:cxnSp>
        <p:nvCxnSpPr>
          <p:cNvPr id="5" name="Straight Connector 4"/>
          <p:cNvCxnSpPr/>
          <p:nvPr userDrawn="1"/>
        </p:nvCxnSpPr>
        <p:spPr>
          <a:xfrm flipH="1">
            <a:off x="4914900" y="4963893"/>
            <a:ext cx="9731829" cy="0"/>
          </a:xfrm>
          <a:prstGeom prst="line">
            <a:avLst/>
          </a:prstGeom>
          <a:ln w="3175">
            <a:gradFill flip="none" rotWithShape="1">
              <a:gsLst>
                <a:gs pos="51000">
                  <a:srgbClr val="FFFFFF">
                    <a:alpha val="21000"/>
                  </a:srgbClr>
                </a:gs>
                <a:gs pos="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459423" y="7686255"/>
            <a:ext cx="250068" cy="246221"/>
          </a:xfrm>
        </p:spPr>
        <p:txBody>
          <a:bodyPr/>
          <a:lstStyle>
            <a:lvl1pPr algn="l">
              <a:defRPr>
                <a:solidFill>
                  <a:schemeClr val="bg1"/>
                </a:solidFill>
              </a:defRPr>
            </a:lvl1pPr>
          </a:lstStyle>
          <a:p>
            <a:fld id="{8A327F09-5727-42F3-8CEF-8204D4C57556}" type="slidenum">
              <a:rPr lang="en-US" smtClean="0"/>
              <a:pPr/>
              <a:t>‹#›</a:t>
            </a:fld>
            <a:endParaRPr lang="en-US" dirty="0"/>
          </a:p>
        </p:txBody>
      </p:sp>
      <p:sp>
        <p:nvSpPr>
          <p:cNvPr id="9" name="Rounded Rectangle 8"/>
          <p:cNvSpPr/>
          <p:nvPr userDrawn="1"/>
        </p:nvSpPr>
        <p:spPr>
          <a:xfrm>
            <a:off x="89738" y="286"/>
            <a:ext cx="5210032" cy="8236259"/>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766988" y="648711"/>
            <a:ext cx="3789681" cy="6986485"/>
          </a:xfrm>
          <a:prstGeom prst="roundRect">
            <a:avLst>
              <a:gd name="adj" fmla="val 50000"/>
            </a:avLst>
          </a:prstGeom>
          <a:noFill/>
          <a:ln>
            <a:solidFill>
              <a:srgbClr val="F07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66274" y="0"/>
            <a:ext cx="3373729" cy="823654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5335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9423" y="7686255"/>
            <a:ext cx="250068" cy="246221"/>
          </a:xfrm>
        </p:spPr>
        <p:txBody>
          <a:bodyPr/>
          <a:lstStyle>
            <a:lvl1pPr algn="l">
              <a:defRPr>
                <a:solidFill>
                  <a:srgbClr val="ED553E"/>
                </a:solidFill>
              </a:defRPr>
            </a:lvl1pPr>
          </a:lstStyle>
          <a:p>
            <a:fld id="{8A327F09-5727-42F3-8CEF-8204D4C57556}" type="slidenum">
              <a:rPr lang="en-US" smtClean="0"/>
              <a:pPr/>
              <a:t>‹#›</a:t>
            </a:fld>
            <a:endParaRPr lang="en-US" dirty="0"/>
          </a:p>
        </p:txBody>
      </p:sp>
      <p:sp>
        <p:nvSpPr>
          <p:cNvPr id="36" name="TextBox 35"/>
          <p:cNvSpPr txBox="1"/>
          <p:nvPr userDrawn="1"/>
        </p:nvSpPr>
        <p:spPr>
          <a:xfrm>
            <a:off x="781335" y="7556204"/>
            <a:ext cx="2214179" cy="375691"/>
          </a:xfrm>
          <a:prstGeom prst="rect">
            <a:avLst/>
          </a:prstGeom>
          <a:noFill/>
        </p:spPr>
        <p:txBody>
          <a:bodyPr wrap="square" lIns="67259" tIns="33629" rIns="67259" bIns="33629">
            <a:spAutoFit/>
          </a:bodyPr>
          <a:lstStyle/>
          <a:p>
            <a:pPr marL="0" algn="l" defTabSz="914400" rtl="0" eaLnBrk="0" fontAlgn="auto" latinLnBrk="0" hangingPunct="0">
              <a:spcBef>
                <a:spcPts val="0"/>
              </a:spcBef>
              <a:spcAft>
                <a:spcPts val="0"/>
              </a:spcAft>
              <a:defRPr/>
            </a:pPr>
            <a:endParaRPr lang="en-US" sz="1000" i="0" kern="1200" dirty="0">
              <a:solidFill>
                <a:schemeClr val="tx1"/>
              </a:solidFill>
              <a:latin typeface="+mj-lt"/>
              <a:ea typeface="+mn-ea"/>
              <a:cs typeface="+mn-cs"/>
            </a:endParaRPr>
          </a:p>
          <a:p>
            <a:pPr marL="0" algn="l" defTabSz="914400" rtl="0" eaLnBrk="0" fontAlgn="auto" latinLnBrk="0" hangingPunct="0">
              <a:spcBef>
                <a:spcPts val="0"/>
              </a:spcBef>
              <a:spcAft>
                <a:spcPts val="0"/>
              </a:spcAft>
              <a:defRPr/>
            </a:pPr>
            <a:r>
              <a:rPr lang="en-US" sz="1000" i="0" kern="1200" dirty="0">
                <a:solidFill>
                  <a:schemeClr val="tx1"/>
                </a:solidFill>
                <a:latin typeface="+mj-lt"/>
                <a:ea typeface="+mn-ea"/>
                <a:cs typeface="+mn-cs"/>
              </a:rPr>
              <a:t>Copyright © 2018</a:t>
            </a:r>
            <a:r>
              <a:rPr lang="en-US" sz="1000" i="0" kern="1200" baseline="0" dirty="0">
                <a:solidFill>
                  <a:schemeClr val="tx1"/>
                </a:solidFill>
                <a:latin typeface="+mj-lt"/>
                <a:ea typeface="+mn-ea"/>
                <a:cs typeface="+mn-cs"/>
              </a:rPr>
              <a:t> Annworks</a:t>
            </a:r>
            <a:endParaRPr lang="en-US" sz="1000" i="0" kern="1200" dirty="0">
              <a:solidFill>
                <a:schemeClr val="tx1"/>
              </a:solidFill>
              <a:latin typeface="+mj-lt"/>
              <a:ea typeface="+mn-ea"/>
              <a:cs typeface="+mn-cs"/>
            </a:endParaRPr>
          </a:p>
        </p:txBody>
      </p:sp>
      <p:cxnSp>
        <p:nvCxnSpPr>
          <p:cNvPr id="37" name="Straight Connector 36"/>
          <p:cNvCxnSpPr/>
          <p:nvPr userDrawn="1"/>
        </p:nvCxnSpPr>
        <p:spPr>
          <a:xfrm rot="5400000">
            <a:off x="622707" y="7809365"/>
            <a:ext cx="303213" cy="0"/>
          </a:xfrm>
          <a:prstGeom prst="line">
            <a:avLst/>
          </a:prstGeom>
          <a:ln>
            <a:solidFill>
              <a:srgbClr val="A3A3A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75234" y="150218"/>
            <a:ext cx="13715429" cy="615553"/>
          </a:xfrm>
        </p:spPr>
        <p:txBody>
          <a:bodyPr/>
          <a:lstStyle>
            <a:lvl1pPr>
              <a:defRPr sz="3600">
                <a:solidFill>
                  <a:schemeClr val="bg1"/>
                </a:solidFill>
              </a:defRPr>
            </a:lvl1pPr>
          </a:lstStyle>
          <a:p>
            <a:r>
              <a:rPr lang="en-US" dirty="0"/>
              <a:t>Click to edit Master title style</a:t>
            </a:r>
          </a:p>
        </p:txBody>
      </p:sp>
      <p:sp>
        <p:nvSpPr>
          <p:cNvPr id="9" name="Rectangle 3"/>
          <p:cNvSpPr/>
          <p:nvPr userDrawn="1"/>
        </p:nvSpPr>
        <p:spPr>
          <a:xfrm flipV="1">
            <a:off x="206" y="7464"/>
            <a:ext cx="13724706"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24706" h="915988">
                <a:moveTo>
                  <a:pt x="0" y="0"/>
                </a:moveTo>
                <a:lnTo>
                  <a:pt x="13240291" y="6070"/>
                </a:lnTo>
                <a:lnTo>
                  <a:pt x="13724706" y="915988"/>
                </a:lnTo>
                <a:lnTo>
                  <a:pt x="0" y="915988"/>
                </a:lnTo>
                <a:lnTo>
                  <a:pt x="0" y="0"/>
                </a:lnTo>
                <a:close/>
              </a:path>
            </a:pathLst>
          </a:cu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flipH="1">
            <a:off x="13387131" y="7464"/>
            <a:ext cx="1233284" cy="915988"/>
          </a:xfrm>
          <a:custGeom>
            <a:avLst/>
            <a:gdLst>
              <a:gd name="connsiteX0" fmla="*/ 0 w 13724706"/>
              <a:gd name="connsiteY0" fmla="*/ 0 h 915988"/>
              <a:gd name="connsiteX1" fmla="*/ 13724706 w 13724706"/>
              <a:gd name="connsiteY1" fmla="*/ 0 h 915988"/>
              <a:gd name="connsiteX2" fmla="*/ 13724706 w 13724706"/>
              <a:gd name="connsiteY2" fmla="*/ 915988 h 915988"/>
              <a:gd name="connsiteX3" fmla="*/ 0 w 13724706"/>
              <a:gd name="connsiteY3" fmla="*/ 915988 h 915988"/>
              <a:gd name="connsiteX4" fmla="*/ 0 w 13724706"/>
              <a:gd name="connsiteY4" fmla="*/ 0 h 915988"/>
              <a:gd name="connsiteX0" fmla="*/ 0 w 13724706"/>
              <a:gd name="connsiteY0" fmla="*/ 16328 h 932316"/>
              <a:gd name="connsiteX1" fmla="*/ 12630691 w 13724706"/>
              <a:gd name="connsiteY1" fmla="*/ 0 h 932316"/>
              <a:gd name="connsiteX2" fmla="*/ 13724706 w 13724706"/>
              <a:gd name="connsiteY2" fmla="*/ 932316 h 932316"/>
              <a:gd name="connsiteX3" fmla="*/ 0 w 13724706"/>
              <a:gd name="connsiteY3" fmla="*/ 932316 h 932316"/>
              <a:gd name="connsiteX4" fmla="*/ 0 w 13724706"/>
              <a:gd name="connsiteY4" fmla="*/ 16328 h 932316"/>
              <a:gd name="connsiteX0" fmla="*/ 0 w 13724706"/>
              <a:gd name="connsiteY0" fmla="*/ 0 h 915988"/>
              <a:gd name="connsiteX1" fmla="*/ 13240291 w 13724706"/>
              <a:gd name="connsiteY1" fmla="*/ 6070 h 915988"/>
              <a:gd name="connsiteX2" fmla="*/ 13724706 w 13724706"/>
              <a:gd name="connsiteY2" fmla="*/ 915988 h 915988"/>
              <a:gd name="connsiteX3" fmla="*/ 0 w 13724706"/>
              <a:gd name="connsiteY3" fmla="*/ 915988 h 915988"/>
              <a:gd name="connsiteX4" fmla="*/ 0 w 13724706"/>
              <a:gd name="connsiteY4" fmla="*/ 0 h 915988"/>
              <a:gd name="connsiteX0" fmla="*/ 0 w 17523212"/>
              <a:gd name="connsiteY0" fmla="*/ 0 h 915988"/>
              <a:gd name="connsiteX1" fmla="*/ 13240291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7523212"/>
              <a:gd name="connsiteY0" fmla="*/ 0 h 915988"/>
              <a:gd name="connsiteX1" fmla="*/ 11005874 w 17523212"/>
              <a:gd name="connsiteY1" fmla="*/ 6070 h 915988"/>
              <a:gd name="connsiteX2" fmla="*/ 17523212 w 17523212"/>
              <a:gd name="connsiteY2" fmla="*/ 915988 h 915988"/>
              <a:gd name="connsiteX3" fmla="*/ 0 w 17523212"/>
              <a:gd name="connsiteY3" fmla="*/ 915988 h 915988"/>
              <a:gd name="connsiteX4" fmla="*/ 0 w 17523212"/>
              <a:gd name="connsiteY4" fmla="*/ 0 h 915988"/>
              <a:gd name="connsiteX0" fmla="*/ 0 w 18081816"/>
              <a:gd name="connsiteY0" fmla="*/ 0 h 915988"/>
              <a:gd name="connsiteX1" fmla="*/ 11005874 w 18081816"/>
              <a:gd name="connsiteY1" fmla="*/ 6070 h 915988"/>
              <a:gd name="connsiteX2" fmla="*/ 18081816 w 18081816"/>
              <a:gd name="connsiteY2" fmla="*/ 915988 h 915988"/>
              <a:gd name="connsiteX3" fmla="*/ 0 w 18081816"/>
              <a:gd name="connsiteY3" fmla="*/ 915988 h 915988"/>
              <a:gd name="connsiteX4" fmla="*/ 0 w 18081816"/>
              <a:gd name="connsiteY4" fmla="*/ 0 h 9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1816" h="915988">
                <a:moveTo>
                  <a:pt x="0" y="0"/>
                </a:moveTo>
                <a:lnTo>
                  <a:pt x="11005874" y="6070"/>
                </a:lnTo>
                <a:lnTo>
                  <a:pt x="18081816" y="915988"/>
                </a:lnTo>
                <a:lnTo>
                  <a:pt x="0" y="915988"/>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userDrawn="1"/>
        </p:nvSpPr>
        <p:spPr>
          <a:xfrm rot="1670520">
            <a:off x="13391392" y="-170419"/>
            <a:ext cx="306465" cy="1291133"/>
          </a:xfrm>
          <a:prstGeom prst="upArrow">
            <a:avLst>
              <a:gd name="adj1" fmla="val 50000"/>
              <a:gd name="adj2" fmla="val 1067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13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4631987" cy="8231188"/>
          </a:xfrm>
          <a:prstGeom prst="rect">
            <a:avLst/>
          </a:prstGeom>
          <a:solidFill>
            <a:srgbClr val="ED5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3895158" y="1494270"/>
            <a:ext cx="6841672" cy="677108"/>
          </a:xfrm>
        </p:spPr>
        <p:txBody>
          <a:bodyPr wrap="square">
            <a:noAutofit/>
          </a:bodyPr>
          <a:lstStyle>
            <a:lvl1pPr algn="ctr">
              <a:defRPr sz="5400">
                <a:solidFill>
                  <a:schemeClr val="bg1"/>
                </a:solidFill>
              </a:defRPr>
            </a:lvl1pPr>
          </a:lstStyle>
          <a:p>
            <a:r>
              <a:rPr lang="en-US" dirty="0"/>
              <a:t>Click to edit Master title style</a:t>
            </a:r>
          </a:p>
        </p:txBody>
      </p:sp>
      <p:sp>
        <p:nvSpPr>
          <p:cNvPr id="9" name="Freeform 8"/>
          <p:cNvSpPr/>
          <p:nvPr/>
        </p:nvSpPr>
        <p:spPr>
          <a:xfrm flipH="1">
            <a:off x="1793925"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45041"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7242"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257401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350862"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3995069"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4551014" y="7363336"/>
            <a:ext cx="753269" cy="867852"/>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flipH="1">
            <a:off x="663036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5981479"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5383680"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7363751"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187300"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5400000">
            <a:off x="8831507" y="7753925"/>
            <a:ext cx="481938" cy="472587"/>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flipH="1">
            <a:off x="9387452"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flipH="1">
            <a:off x="11466800" y="6866204"/>
            <a:ext cx="753269" cy="1364984"/>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0817916" y="7880189"/>
            <a:ext cx="648884" cy="350999"/>
          </a:xfrm>
          <a:prstGeom prst="roundRect">
            <a:avLst>
              <a:gd name="adj" fmla="val 50000"/>
            </a:avLst>
          </a:pr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0220117" y="7199462"/>
            <a:ext cx="568990" cy="1031726"/>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2246886" y="6822555"/>
            <a:ext cx="776852" cy="1408633"/>
          </a:xfrm>
          <a:custGeom>
            <a:avLst/>
            <a:gdLst>
              <a:gd name="connsiteX0" fmla="*/ 81643 w 1338943"/>
              <a:gd name="connsiteY0" fmla="*/ 653143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1643 w 1338943"/>
              <a:gd name="connsiteY9" fmla="*/ 653143 h 2841171"/>
              <a:gd name="connsiteX0" fmla="*/ 87993 w 1338943"/>
              <a:gd name="connsiteY0" fmla="*/ 59281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592818 h 2841171"/>
              <a:gd name="connsiteX0" fmla="*/ 87993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87993 w 1338943"/>
              <a:gd name="connsiteY9" fmla="*/ 611868 h 2841171"/>
              <a:gd name="connsiteX0" fmla="*/ 141968 w 1338943"/>
              <a:gd name="connsiteY0" fmla="*/ 611868 h 2841171"/>
              <a:gd name="connsiteX1" fmla="*/ 881743 w 1338943"/>
              <a:gd name="connsiteY1" fmla="*/ 0 h 2841171"/>
              <a:gd name="connsiteX2" fmla="*/ 881743 w 1338943"/>
              <a:gd name="connsiteY2" fmla="*/ 2481943 h 2841171"/>
              <a:gd name="connsiteX3" fmla="*/ 1338943 w 1338943"/>
              <a:gd name="connsiteY3" fmla="*/ 2465614 h 2841171"/>
              <a:gd name="connsiteX4" fmla="*/ 1061357 w 1338943"/>
              <a:gd name="connsiteY4" fmla="*/ 2841171 h 2841171"/>
              <a:gd name="connsiteX5" fmla="*/ 0 w 1338943"/>
              <a:gd name="connsiteY5" fmla="*/ 2841171 h 2841171"/>
              <a:gd name="connsiteX6" fmla="*/ 195943 w 1338943"/>
              <a:gd name="connsiteY6" fmla="*/ 2465614 h 2841171"/>
              <a:gd name="connsiteX7" fmla="*/ 506186 w 1338943"/>
              <a:gd name="connsiteY7" fmla="*/ 2465614 h 2841171"/>
              <a:gd name="connsiteX8" fmla="*/ 506186 w 1338943"/>
              <a:gd name="connsiteY8" fmla="*/ 604157 h 2841171"/>
              <a:gd name="connsiteX9" fmla="*/ 141968 w 1338943"/>
              <a:gd name="connsiteY9" fmla="*/ 611868 h 28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943" h="2841171">
                <a:moveTo>
                  <a:pt x="141968" y="611868"/>
                </a:moveTo>
                <a:lnTo>
                  <a:pt x="881743" y="0"/>
                </a:lnTo>
                <a:lnTo>
                  <a:pt x="881743" y="2481943"/>
                </a:lnTo>
                <a:lnTo>
                  <a:pt x="1338943" y="2465614"/>
                </a:lnTo>
                <a:lnTo>
                  <a:pt x="1061357" y="2841171"/>
                </a:lnTo>
                <a:lnTo>
                  <a:pt x="0" y="2841171"/>
                </a:lnTo>
                <a:lnTo>
                  <a:pt x="195943" y="2465614"/>
                </a:lnTo>
                <a:lnTo>
                  <a:pt x="506186" y="2465614"/>
                </a:lnTo>
                <a:lnTo>
                  <a:pt x="506186" y="604157"/>
                </a:lnTo>
                <a:lnTo>
                  <a:pt x="141968" y="611868"/>
                </a:lnTo>
                <a:close/>
              </a:path>
            </a:pathLst>
          </a:custGeom>
          <a:noFill/>
          <a:ln w="3175">
            <a:solidFill>
              <a:srgbClr val="F49E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22241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234" y="66817"/>
            <a:ext cx="13715429" cy="615553"/>
          </a:xfrm>
          <a:prstGeom prst="rect">
            <a:avLst/>
          </a:prstGeom>
        </p:spPr>
        <p:txBody>
          <a:bodyPr vert="horz" wrap="square" lIns="0" tIns="0" rIns="0" bIns="0" rtlCol="0" anchor="ctr">
            <a:noAutofit/>
          </a:bodyPr>
          <a:lstStyle/>
          <a:p>
            <a:r>
              <a:rPr lang="en-US" dirty="0"/>
              <a:t>Click to edit Master title style</a:t>
            </a:r>
          </a:p>
        </p:txBody>
      </p:sp>
      <p:sp>
        <p:nvSpPr>
          <p:cNvPr id="5" name="Footer Placeholder 4"/>
          <p:cNvSpPr>
            <a:spLocks noGrp="1"/>
          </p:cNvSpPr>
          <p:nvPr>
            <p:ph type="ftr" sz="quarter" idx="3"/>
          </p:nvPr>
        </p:nvSpPr>
        <p:spPr>
          <a:xfrm>
            <a:off x="4999263" y="7629092"/>
            <a:ext cx="4633463" cy="438235"/>
          </a:xfrm>
          <a:prstGeom prst="rect">
            <a:avLst/>
          </a:prstGeom>
        </p:spPr>
        <p:txBody>
          <a:bodyPr vert="horz" lIns="130640" tIns="65320" rIns="130640" bIns="65320" rtlCol="0" anchor="ctr"/>
          <a:lstStyle>
            <a:lvl1pPr algn="ctr">
              <a:defRPr sz="1700">
                <a:solidFill>
                  <a:schemeClr val="tx1"/>
                </a:solidFill>
              </a:defRPr>
            </a:lvl1pPr>
          </a:lstStyle>
          <a:p>
            <a:endParaRPr lang="en-US" dirty="0"/>
          </a:p>
        </p:txBody>
      </p:sp>
      <p:sp>
        <p:nvSpPr>
          <p:cNvPr id="6" name="Slide Number Placeholder 5"/>
          <p:cNvSpPr>
            <a:spLocks noGrp="1"/>
          </p:cNvSpPr>
          <p:nvPr>
            <p:ph type="sldNum" sz="quarter" idx="4"/>
          </p:nvPr>
        </p:nvSpPr>
        <p:spPr>
          <a:xfrm>
            <a:off x="13845862" y="7712399"/>
            <a:ext cx="250068" cy="246221"/>
          </a:xfrm>
          <a:prstGeom prst="rect">
            <a:avLst/>
          </a:prstGeom>
        </p:spPr>
        <p:txBody>
          <a:bodyPr vert="horz" wrap="none" lIns="0" tIns="0" rIns="0" bIns="0" rtlCol="0" anchor="ctr">
            <a:noAutofit/>
          </a:bodyPr>
          <a:lstStyle>
            <a:lvl1pPr algn="ctr">
              <a:defRPr sz="1600">
                <a:solidFill>
                  <a:schemeClr val="bg1"/>
                </a:solidFill>
                <a:latin typeface="+mj-lt"/>
              </a:defRPr>
            </a:lvl1pPr>
          </a:lstStyle>
          <a:p>
            <a:fld id="{8A327F09-5727-42F3-8CEF-8204D4C57556}" type="slidenum">
              <a:rPr lang="en-US" smtClean="0"/>
              <a:pPr/>
              <a:t>‹#›</a:t>
            </a:fld>
            <a:endParaRPr lang="en-US" dirty="0"/>
          </a:p>
        </p:txBody>
      </p:sp>
    </p:spTree>
    <p:extLst>
      <p:ext uri="{BB962C8B-B14F-4D97-AF65-F5344CB8AC3E}">
        <p14:creationId xmlns:p14="http://schemas.microsoft.com/office/powerpoint/2010/main" val="202473483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2" r:id="rId4"/>
  </p:sldLayoutIdLst>
  <p:transition spd="slow">
    <p:push dir="u"/>
  </p:transition>
  <p:hf hdr="0" ftr="0" dt="0"/>
  <p:txStyles>
    <p:titleStyle>
      <a:lvl1pPr algn="l" defTabSz="1306403" rtl="0" eaLnBrk="1" latinLnBrk="0" hangingPunct="1">
        <a:spcBef>
          <a:spcPct val="0"/>
        </a:spcBef>
        <a:buNone/>
        <a:defRPr sz="3600" kern="1200">
          <a:solidFill>
            <a:schemeClr val="tx1"/>
          </a:solidFill>
          <a:latin typeface="Segoe UI Light" panose="020B0502040204020203" pitchFamily="34" charset="0"/>
          <a:ea typeface="+mj-ea"/>
          <a:cs typeface="+mj-cs"/>
        </a:defRPr>
      </a:lvl1pPr>
    </p:titleStyle>
    <p:bodyStyle>
      <a:lvl1pPr marL="489901" indent="-489901" algn="l" defTabSz="1306403"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453" indent="-408251" algn="l" defTabSz="1306403"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3004" indent="-326601" algn="l" defTabSz="1306403"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206"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9407"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609"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811"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9012"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2214" indent="-326601" algn="l" defTabSz="1306403"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403" rtl="0" eaLnBrk="1" latinLnBrk="0" hangingPunct="1">
        <a:defRPr sz="2600" kern="1200">
          <a:solidFill>
            <a:schemeClr val="tx1"/>
          </a:solidFill>
          <a:latin typeface="+mn-lt"/>
          <a:ea typeface="+mn-ea"/>
          <a:cs typeface="+mn-cs"/>
        </a:defRPr>
      </a:lvl1pPr>
      <a:lvl2pPr marL="653202" algn="l" defTabSz="1306403" rtl="0" eaLnBrk="1" latinLnBrk="0" hangingPunct="1">
        <a:defRPr sz="2600" kern="1200">
          <a:solidFill>
            <a:schemeClr val="tx1"/>
          </a:solidFill>
          <a:latin typeface="+mn-lt"/>
          <a:ea typeface="+mn-ea"/>
          <a:cs typeface="+mn-cs"/>
        </a:defRPr>
      </a:lvl2pPr>
      <a:lvl3pPr marL="1306403" algn="l" defTabSz="1306403" rtl="0" eaLnBrk="1" latinLnBrk="0" hangingPunct="1">
        <a:defRPr sz="2600" kern="1200">
          <a:solidFill>
            <a:schemeClr val="tx1"/>
          </a:solidFill>
          <a:latin typeface="+mn-lt"/>
          <a:ea typeface="+mn-ea"/>
          <a:cs typeface="+mn-cs"/>
        </a:defRPr>
      </a:lvl3pPr>
      <a:lvl4pPr marL="1959605" algn="l" defTabSz="1306403" rtl="0" eaLnBrk="1" latinLnBrk="0" hangingPunct="1">
        <a:defRPr sz="2600" kern="1200">
          <a:solidFill>
            <a:schemeClr val="tx1"/>
          </a:solidFill>
          <a:latin typeface="+mn-lt"/>
          <a:ea typeface="+mn-ea"/>
          <a:cs typeface="+mn-cs"/>
        </a:defRPr>
      </a:lvl4pPr>
      <a:lvl5pPr marL="2612807" algn="l" defTabSz="1306403" rtl="0" eaLnBrk="1" latinLnBrk="0" hangingPunct="1">
        <a:defRPr sz="2600" kern="1200">
          <a:solidFill>
            <a:schemeClr val="tx1"/>
          </a:solidFill>
          <a:latin typeface="+mn-lt"/>
          <a:ea typeface="+mn-ea"/>
          <a:cs typeface="+mn-cs"/>
        </a:defRPr>
      </a:lvl5pPr>
      <a:lvl6pPr marL="3266008" algn="l" defTabSz="1306403" rtl="0" eaLnBrk="1" latinLnBrk="0" hangingPunct="1">
        <a:defRPr sz="2600" kern="1200">
          <a:solidFill>
            <a:schemeClr val="tx1"/>
          </a:solidFill>
          <a:latin typeface="+mn-lt"/>
          <a:ea typeface="+mn-ea"/>
          <a:cs typeface="+mn-cs"/>
        </a:defRPr>
      </a:lvl6pPr>
      <a:lvl7pPr marL="3919210" algn="l" defTabSz="1306403" rtl="0" eaLnBrk="1" latinLnBrk="0" hangingPunct="1">
        <a:defRPr sz="2600" kern="1200">
          <a:solidFill>
            <a:schemeClr val="tx1"/>
          </a:solidFill>
          <a:latin typeface="+mn-lt"/>
          <a:ea typeface="+mn-ea"/>
          <a:cs typeface="+mn-cs"/>
        </a:defRPr>
      </a:lvl7pPr>
      <a:lvl8pPr marL="4572411" algn="l" defTabSz="1306403" rtl="0" eaLnBrk="1" latinLnBrk="0" hangingPunct="1">
        <a:defRPr sz="2600" kern="1200">
          <a:solidFill>
            <a:schemeClr val="tx1"/>
          </a:solidFill>
          <a:latin typeface="+mn-lt"/>
          <a:ea typeface="+mn-ea"/>
          <a:cs typeface="+mn-cs"/>
        </a:defRPr>
      </a:lvl8pPr>
      <a:lvl9pPr marL="5225613" algn="l" defTabSz="1306403"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gif"/><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627" y="1938804"/>
            <a:ext cx="6841672" cy="4862870"/>
          </a:xfrm>
        </p:spPr>
        <p:txBody>
          <a:bodyPr wrap="square">
            <a:spAutoFit/>
          </a:bodyPr>
          <a:lstStyle/>
          <a:p>
            <a:pPr>
              <a:spcBef>
                <a:spcPct val="20000"/>
              </a:spcBef>
            </a:pPr>
            <a:r>
              <a:rPr lang="en-US" sz="5400" b="1" dirty="0"/>
              <a:t>Chi Square </a:t>
            </a:r>
            <a:r>
              <a:rPr lang="en-US" sz="5400" dirty="0"/>
              <a:t/>
            </a:r>
            <a:br>
              <a:rPr lang="en-US" sz="5400" dirty="0"/>
            </a:br>
            <a:r>
              <a:rPr lang="en-US" sz="5400" dirty="0"/>
              <a:t/>
            </a:r>
            <a:br>
              <a:rPr lang="en-US" sz="5400" dirty="0"/>
            </a:br>
            <a:r>
              <a:rPr lang="en-US" sz="5400" dirty="0"/>
              <a:t/>
            </a:r>
            <a:br>
              <a:rPr lang="en-US" sz="5400" dirty="0"/>
            </a:br>
            <a:r>
              <a:rPr lang="en-US" sz="5400" spc="400" dirty="0">
                <a:latin typeface="Segoe UI Semibold" panose="020B0702040204020203" pitchFamily="34" charset="0"/>
                <a:ea typeface="+mn-ea"/>
                <a:cs typeface="+mn-cs"/>
              </a:rPr>
              <a:t/>
            </a:r>
            <a:br>
              <a:rPr lang="en-US" sz="5400" spc="400" dirty="0">
                <a:latin typeface="Segoe UI Semibold" panose="020B0702040204020203" pitchFamily="34" charset="0"/>
                <a:ea typeface="+mn-ea"/>
                <a:cs typeface="+mn-cs"/>
              </a:rPr>
            </a:br>
            <a:r>
              <a:rPr lang="en-US" sz="5400" spc="400" dirty="0">
                <a:latin typeface="Segoe UI Semibold" panose="020B0702040204020203" pitchFamily="34" charset="0"/>
                <a:ea typeface="+mn-ea"/>
                <a:cs typeface="+mn-cs"/>
              </a:rPr>
              <a:t/>
            </a:r>
            <a:br>
              <a:rPr lang="en-US" sz="5400" spc="400" dirty="0">
                <a:latin typeface="Segoe UI Semibold" panose="020B0702040204020203" pitchFamily="34" charset="0"/>
                <a:ea typeface="+mn-ea"/>
                <a:cs typeface="+mn-cs"/>
              </a:rPr>
            </a:br>
            <a:endParaRPr lang="en-US" sz="4600" dirty="0">
              <a:ea typeface="+mn-ea"/>
              <a:cs typeface="+mn-cs"/>
            </a:endParaRPr>
          </a:p>
        </p:txBody>
      </p:sp>
    </p:spTree>
    <p:extLst>
      <p:ext uri="{BB962C8B-B14F-4D97-AF65-F5344CB8AC3E}">
        <p14:creationId xmlns:p14="http://schemas.microsoft.com/office/powerpoint/2010/main" val="251500690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10</a:t>
            </a:fld>
            <a:endParaRPr lang="en-US" dirty="0"/>
          </a:p>
        </p:txBody>
      </p:sp>
      <p:sp>
        <p:nvSpPr>
          <p:cNvPr id="3" name="Title 2"/>
          <p:cNvSpPr>
            <a:spLocks noGrp="1"/>
          </p:cNvSpPr>
          <p:nvPr>
            <p:ph type="title"/>
          </p:nvPr>
        </p:nvSpPr>
        <p:spPr/>
        <p:txBody>
          <a:bodyPr/>
          <a:lstStyle/>
          <a:p>
            <a:r>
              <a:rPr lang="en-US" dirty="0" err="1" smtClean="0"/>
              <a:t>Chisquare</a:t>
            </a:r>
            <a:r>
              <a:rPr lang="en-US" dirty="0" smtClean="0"/>
              <a:t> One variance</a:t>
            </a:r>
            <a:endParaRPr lang="en-US" dirty="0"/>
          </a:p>
        </p:txBody>
      </p:sp>
      <p:sp>
        <p:nvSpPr>
          <p:cNvPr id="6" name="TextBox 5"/>
          <p:cNvSpPr txBox="1"/>
          <p:nvPr/>
        </p:nvSpPr>
        <p:spPr>
          <a:xfrm>
            <a:off x="475234" y="1235274"/>
            <a:ext cx="12169352" cy="492443"/>
          </a:xfrm>
          <a:prstGeom prst="rect">
            <a:avLst/>
          </a:prstGeom>
          <a:noFill/>
        </p:spPr>
        <p:txBody>
          <a:bodyPr wrap="square" rtlCol="0">
            <a:spAutoFit/>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465" y="1019250"/>
            <a:ext cx="10087527" cy="6733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8881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11</a:t>
            </a:fld>
            <a:endParaRPr lang="en-US" dirty="0"/>
          </a:p>
        </p:txBody>
      </p:sp>
      <p:sp>
        <p:nvSpPr>
          <p:cNvPr id="3" name="Title 2"/>
          <p:cNvSpPr>
            <a:spLocks noGrp="1"/>
          </p:cNvSpPr>
          <p:nvPr>
            <p:ph type="title"/>
          </p:nvPr>
        </p:nvSpPr>
        <p:spPr/>
        <p:txBody>
          <a:bodyPr/>
          <a:lstStyle/>
          <a:p>
            <a:r>
              <a:rPr lang="en-US" dirty="0" err="1"/>
              <a:t>Chisquare</a:t>
            </a:r>
            <a:r>
              <a:rPr lang="en-US" dirty="0"/>
              <a:t> One </a:t>
            </a:r>
            <a:r>
              <a:rPr lang="en-US" dirty="0" smtClean="0"/>
              <a:t>variance example - conclusion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14" y="1955354"/>
            <a:ext cx="11544182" cy="450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422239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12</a:t>
            </a:fld>
            <a:endParaRPr lang="en-US" dirty="0"/>
          </a:p>
        </p:txBody>
      </p:sp>
      <p:sp>
        <p:nvSpPr>
          <p:cNvPr id="3" name="Title 2"/>
          <p:cNvSpPr>
            <a:spLocks noGrp="1"/>
          </p:cNvSpPr>
          <p:nvPr>
            <p:ph type="title"/>
          </p:nvPr>
        </p:nvSpPr>
        <p:spPr/>
        <p:txBody>
          <a:bodyPr/>
          <a:lstStyle/>
          <a:p>
            <a:r>
              <a:rPr lang="en-IN" dirty="0"/>
              <a:t>Estimation of Population Variance Example</a:t>
            </a:r>
            <a:endParaRPr lang="en-US" dirty="0"/>
          </a:p>
        </p:txBody>
      </p:sp>
      <p:sp>
        <p:nvSpPr>
          <p:cNvPr id="4" name="Rectangle 3"/>
          <p:cNvSpPr/>
          <p:nvPr/>
        </p:nvSpPr>
        <p:spPr>
          <a:xfrm>
            <a:off x="439133" y="1379290"/>
            <a:ext cx="13337291" cy="954107"/>
          </a:xfrm>
          <a:prstGeom prst="rect">
            <a:avLst/>
          </a:prstGeom>
        </p:spPr>
        <p:txBody>
          <a:bodyPr wrap="square">
            <a:spAutoFit/>
          </a:bodyPr>
          <a:lstStyle/>
          <a:p>
            <a:pPr>
              <a:spcAft>
                <a:spcPts val="900"/>
              </a:spcAft>
            </a:pPr>
            <a:r>
              <a:rPr lang="en-IN" sz="2800"/>
              <a:t>Consider a sample of 20 machined parts. From the sample the variance in diameter was found to be 0.0025. What is the interval estimate for population variance?</a:t>
            </a:r>
            <a:endParaRPr lang="en-IN" sz="2800"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 xmlns:a16="http://schemas.microsoft.com/office/drawing/2014/main" id="{5870BD4C-32D8-40B6-A2FC-E26B6365A23D}"/>
                  </a:ext>
                </a:extLst>
              </p:cNvPr>
              <p:cNvGraphicFramePr>
                <a:graphicFrameLocks noGrp="1"/>
              </p:cNvGraphicFramePr>
              <p:nvPr>
                <p:extLst>
                  <p:ext uri="{D42A27DB-BD31-4B8C-83A1-F6EECF244321}">
                    <p14:modId xmlns:p14="http://schemas.microsoft.com/office/powerpoint/2010/main" val="3165824673"/>
                  </p:ext>
                </p:extLst>
              </p:nvPr>
            </p:nvGraphicFramePr>
            <p:xfrm>
              <a:off x="3067522" y="2497844"/>
              <a:ext cx="7130233" cy="4881692"/>
            </p:xfrm>
            <a:graphic>
              <a:graphicData uri="http://schemas.openxmlformats.org/drawingml/2006/table">
                <a:tbl>
                  <a:tblPr>
                    <a:tableStyleId>{5C22544A-7EE6-4342-B048-85BDC9FD1C3A}</a:tableStyleId>
                  </a:tblPr>
                  <a:tblGrid>
                    <a:gridCol w="5407905">
                      <a:extLst>
                        <a:ext uri="{9D8B030D-6E8A-4147-A177-3AD203B41FA5}">
                          <a16:colId xmlns="" xmlns:a16="http://schemas.microsoft.com/office/drawing/2014/main" val="20000"/>
                        </a:ext>
                      </a:extLst>
                    </a:gridCol>
                    <a:gridCol w="1722328">
                      <a:extLst>
                        <a:ext uri="{9D8B030D-6E8A-4147-A177-3AD203B41FA5}">
                          <a16:colId xmlns="" xmlns:a16="http://schemas.microsoft.com/office/drawing/2014/main" val="20001"/>
                        </a:ext>
                      </a:extLst>
                    </a:gridCol>
                  </a:tblGrid>
                  <a:tr h="406256">
                    <a:tc>
                      <a:txBody>
                        <a:bodyPr/>
                        <a:lstStyle/>
                        <a:p>
                          <a:r>
                            <a:rPr lang="en-IN" sz="1800" dirty="0"/>
                            <a: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06256">
                    <a:tc>
                      <a:txBody>
                        <a:bodyPr/>
                        <a:lstStyle/>
                        <a:p>
                          <a:r>
                            <a:rPr lang="en-IN" sz="1800" dirty="0"/>
                            <a:t>Sample size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20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406256">
                    <a:tc>
                      <a:txBody>
                        <a:bodyPr/>
                        <a:lstStyle/>
                        <a:p>
                          <a:r>
                            <a:rPr lang="en-IN" sz="1800" dirty="0"/>
                            <a:t>Degrees of Freedom (n-1)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19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406256">
                    <a:tc>
                      <a:txBody>
                        <a:bodyPr/>
                        <a:lstStyle/>
                        <a:p>
                          <a:r>
                            <a:rPr lang="en-IN" sz="1800" dirty="0"/>
                            <a:t>Confidence Coefficient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406256">
                    <a:tc>
                      <a:txBody>
                        <a:bodyPr/>
                        <a:lstStyle/>
                        <a:p>
                          <a:r>
                            <a:rPr lang="el-GR" sz="1800" dirty="0"/>
                            <a:t>α</a:t>
                          </a:r>
                          <a:r>
                            <a:rPr lang="en-IN" sz="18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406256">
                    <a:tc>
                      <a:txBody>
                        <a:bodyPr/>
                        <a:lstStyle/>
                        <a:p>
                          <a:r>
                            <a:rPr lang="en-IN" sz="1800" dirty="0"/>
                            <a:t>(1-</a:t>
                          </a:r>
                          <a:r>
                            <a:rPr lang="el-GR" sz="1800" dirty="0"/>
                            <a:t>α</a:t>
                          </a:r>
                          <a:r>
                            <a:rPr lang="en-IN" sz="18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0.975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406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a:t>χ</a:t>
                          </a:r>
                          <a:r>
                            <a:rPr lang="en-IN" sz="1800" baseline="30000" dirty="0"/>
                            <a:t>2</a:t>
                          </a:r>
                          <a:r>
                            <a:rPr lang="en-IN" sz="1800" baseline="-25000" dirty="0"/>
                            <a:t>.975</a:t>
                          </a:r>
                          <a:r>
                            <a:rPr lang="en-IN" sz="1800" baseline="0" dirty="0"/>
                            <a:t> at 19 </a:t>
                          </a:r>
                          <a:r>
                            <a:rPr lang="en-IN" sz="1800" baseline="0" dirty="0" err="1"/>
                            <a:t>df</a:t>
                          </a:r>
                          <a:endParaRPr lang="en-IN" sz="1800" baseline="-25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8.907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406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a:t>χ</a:t>
                          </a:r>
                          <a:r>
                            <a:rPr lang="en-IN" sz="1800" baseline="30000" dirty="0"/>
                            <a:t>2</a:t>
                          </a:r>
                          <a:r>
                            <a:rPr lang="en-IN" sz="1800" baseline="-25000" dirty="0"/>
                            <a:t>.025</a:t>
                          </a:r>
                          <a:r>
                            <a:rPr lang="en-IN" sz="1800" baseline="0" dirty="0"/>
                            <a:t> at 19 </a:t>
                          </a:r>
                          <a:r>
                            <a:rPr lang="en-IN" sz="1800" baseline="0" dirty="0" err="1"/>
                            <a:t>df</a:t>
                          </a:r>
                          <a:endParaRPr lang="en-IN" sz="1800" baseline="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32.852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815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IN" sz="1800" i="1" smtClean="0">
                                        <a:latin typeface="Cambria Math"/>
                                      </a:rPr>
                                    </m:ctrlPr>
                                  </m:fPr>
                                  <m:num>
                                    <m:r>
                                      <a:rPr lang="en-IN" sz="1800" b="0" i="1" smtClean="0">
                                        <a:latin typeface="Cambria Math" panose="02040503050406030204" pitchFamily="18" charset="0"/>
                                      </a:rPr>
                                      <m:t>(</m:t>
                                    </m:r>
                                    <m:r>
                                      <a:rPr lang="en-IN" sz="1800" b="0" i="1" smtClean="0">
                                        <a:latin typeface="Cambria Math" panose="02040503050406030204" pitchFamily="18" charset="0"/>
                                      </a:rPr>
                                      <m:t>𝑛</m:t>
                                    </m:r>
                                    <m:r>
                                      <a:rPr lang="en-IN" sz="1800" b="0" i="1" smtClean="0">
                                        <a:latin typeface="Cambria Math" panose="02040503050406030204" pitchFamily="18" charset="0"/>
                                      </a:rPr>
                                      <m:t>−1)</m:t>
                                    </m:r>
                                    <m:sSup>
                                      <m:sSupPr>
                                        <m:ctrlPr>
                                          <a:rPr lang="en-IN" sz="1800" b="0" i="1" smtClean="0">
                                            <a:latin typeface="Cambria Math"/>
                                          </a:rPr>
                                        </m:ctrlPr>
                                      </m:sSupPr>
                                      <m:e>
                                        <m:r>
                                          <a:rPr lang="en-IN" sz="1800" b="0" i="1" smtClean="0">
                                            <a:latin typeface="Cambria Math" panose="02040503050406030204" pitchFamily="18" charset="0"/>
                                          </a:rPr>
                                          <m:t>𝑠</m:t>
                                        </m:r>
                                      </m:e>
                                      <m:sup>
                                        <m:r>
                                          <a:rPr lang="en-IN" sz="1800" b="0" i="1" smtClean="0">
                                            <a:latin typeface="Cambria Math" panose="02040503050406030204" pitchFamily="18" charset="0"/>
                                          </a:rPr>
                                          <m:t>2</m:t>
                                        </m:r>
                                      </m:sup>
                                    </m:sSup>
                                  </m:num>
                                  <m:den>
                                    <m:sSubSup>
                                      <m:sSubSupPr>
                                        <m:ctrlPr>
                                          <a:rPr lang="en-IN" sz="1800" i="1" smtClean="0">
                                            <a:latin typeface="Cambria Math"/>
                                          </a:rPr>
                                        </m:ctrlPr>
                                      </m:sSubSupPr>
                                      <m:e>
                                        <m:r>
                                          <a:rPr lang="en-IN" sz="1800" i="1" smtClean="0">
                                            <a:latin typeface="Cambria Math" panose="02040503050406030204" pitchFamily="18" charset="0"/>
                                            <a:ea typeface="Cambria Math" panose="02040503050406030204" pitchFamily="18" charset="0"/>
                                          </a:rPr>
                                          <m:t>𝜒</m:t>
                                        </m:r>
                                      </m:e>
                                      <m:sub>
                                        <m:r>
                                          <a:rPr lang="en-IN" sz="1800" b="0" i="1" smtClean="0">
                                            <a:latin typeface="Cambria Math" panose="02040503050406030204" pitchFamily="18" charset="0"/>
                                            <a:ea typeface="Cambria Math" panose="02040503050406030204" pitchFamily="18" charset="0"/>
                                          </a:rPr>
                                          <m:t>0.025</m:t>
                                        </m:r>
                                      </m:sub>
                                      <m:sup>
                                        <m:r>
                                          <a:rPr lang="en-IN" sz="1800" b="0" i="1" smtClean="0">
                                            <a:latin typeface="Cambria Math" panose="02040503050406030204" pitchFamily="18" charset="0"/>
                                          </a:rPr>
                                          <m:t>2</m:t>
                                        </m:r>
                                      </m:sup>
                                    </m:sSubSup>
                                  </m:den>
                                </m:f>
                              </m:oMath>
                            </m:oMathPara>
                          </a14:m>
                          <a:endParaRPr lang="en-IN" sz="1800" baseline="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0.0014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815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IN" sz="1800" i="1" smtClean="0">
                                        <a:latin typeface="Cambria Math"/>
                                      </a:rPr>
                                    </m:ctrlPr>
                                  </m:fPr>
                                  <m:num>
                                    <m:r>
                                      <a:rPr lang="en-IN" sz="1800" b="0" i="1" smtClean="0">
                                        <a:latin typeface="Cambria Math" panose="02040503050406030204" pitchFamily="18" charset="0"/>
                                      </a:rPr>
                                      <m:t>(</m:t>
                                    </m:r>
                                    <m:r>
                                      <a:rPr lang="en-IN" sz="1800" b="0" i="1" smtClean="0">
                                        <a:latin typeface="Cambria Math" panose="02040503050406030204" pitchFamily="18" charset="0"/>
                                      </a:rPr>
                                      <m:t>𝑛</m:t>
                                    </m:r>
                                    <m:r>
                                      <a:rPr lang="en-IN" sz="1800" b="0" i="1" smtClean="0">
                                        <a:latin typeface="Cambria Math" panose="02040503050406030204" pitchFamily="18" charset="0"/>
                                      </a:rPr>
                                      <m:t>−1)</m:t>
                                    </m:r>
                                    <m:sSup>
                                      <m:sSupPr>
                                        <m:ctrlPr>
                                          <a:rPr lang="en-IN" sz="1800" b="0" i="1" smtClean="0">
                                            <a:latin typeface="Cambria Math"/>
                                          </a:rPr>
                                        </m:ctrlPr>
                                      </m:sSupPr>
                                      <m:e>
                                        <m:r>
                                          <a:rPr lang="en-IN" sz="1800" b="0" i="1" smtClean="0">
                                            <a:latin typeface="Cambria Math" panose="02040503050406030204" pitchFamily="18" charset="0"/>
                                          </a:rPr>
                                          <m:t>𝑠</m:t>
                                        </m:r>
                                      </m:e>
                                      <m:sup>
                                        <m:r>
                                          <a:rPr lang="en-IN" sz="1800" b="0" i="1" smtClean="0">
                                            <a:latin typeface="Cambria Math" panose="02040503050406030204" pitchFamily="18" charset="0"/>
                                          </a:rPr>
                                          <m:t>2</m:t>
                                        </m:r>
                                      </m:sup>
                                    </m:sSup>
                                  </m:num>
                                  <m:den>
                                    <m:sSubSup>
                                      <m:sSubSupPr>
                                        <m:ctrlPr>
                                          <a:rPr lang="en-IN" sz="1800" i="1" smtClean="0">
                                            <a:latin typeface="Cambria Math"/>
                                          </a:rPr>
                                        </m:ctrlPr>
                                      </m:sSubSupPr>
                                      <m:e>
                                        <m:r>
                                          <a:rPr lang="en-IN" sz="1800" i="1" smtClean="0">
                                            <a:latin typeface="Cambria Math" panose="02040503050406030204" pitchFamily="18" charset="0"/>
                                            <a:ea typeface="Cambria Math" panose="02040503050406030204" pitchFamily="18" charset="0"/>
                                          </a:rPr>
                                          <m:t>𝜒</m:t>
                                        </m:r>
                                      </m:e>
                                      <m:sub>
                                        <m:r>
                                          <a:rPr lang="en-IN" sz="1800" b="0" i="1" smtClean="0">
                                            <a:latin typeface="Cambria Math" panose="02040503050406030204" pitchFamily="18" charset="0"/>
                                            <a:ea typeface="Cambria Math" panose="02040503050406030204" pitchFamily="18" charset="0"/>
                                          </a:rPr>
                                          <m:t>0.975</m:t>
                                        </m:r>
                                      </m:sub>
                                      <m:sup>
                                        <m:r>
                                          <a:rPr lang="en-IN" sz="1800" b="0" i="1" smtClean="0">
                                            <a:latin typeface="Cambria Math" panose="02040503050406030204" pitchFamily="18" charset="0"/>
                                          </a:rPr>
                                          <m:t>2</m:t>
                                        </m:r>
                                      </m:sup>
                                    </m:sSubSup>
                                  </m:den>
                                </m:f>
                              </m:oMath>
                            </m:oMathPara>
                          </a14:m>
                          <a:endParaRPr lang="en-IN" sz="1800" baseline="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0.0053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bl>
              </a:graphicData>
            </a:graphic>
          </p:graphicFrame>
        </mc:Choice>
        <mc:Fallback xmlns="">
          <p:graphicFrame>
            <p:nvGraphicFramePr>
              <p:cNvPr id="7" name="Table 6">
                <a:extLst>
                  <a:ext uri="{FF2B5EF4-FFF2-40B4-BE49-F238E27FC236}">
                    <a16:creationId xmlns:a16="http://schemas.microsoft.com/office/drawing/2014/main" xmlns="" id="{5870BD4C-32D8-40B6-A2FC-E26B6365A23D}"/>
                  </a:ext>
                </a:extLst>
              </p:cNvPr>
              <p:cNvGraphicFramePr>
                <a:graphicFrameLocks noGrp="1"/>
              </p:cNvGraphicFramePr>
              <p:nvPr>
                <p:extLst>
                  <p:ext uri="{D42A27DB-BD31-4B8C-83A1-F6EECF244321}">
                    <p14:modId xmlns:p14="http://schemas.microsoft.com/office/powerpoint/2010/main" xmlns="" val="3165824673"/>
                  </p:ext>
                </p:extLst>
              </p:nvPr>
            </p:nvGraphicFramePr>
            <p:xfrm>
              <a:off x="3067522" y="2497844"/>
              <a:ext cx="7130233" cy="4881692"/>
            </p:xfrm>
            <a:graphic>
              <a:graphicData uri="http://schemas.openxmlformats.org/drawingml/2006/table">
                <a:tbl>
                  <a:tblPr>
                    <a:tableStyleId>{5C22544A-7EE6-4342-B048-85BDC9FD1C3A}</a:tableStyleId>
                  </a:tblPr>
                  <a:tblGrid>
                    <a:gridCol w="5407905">
                      <a:extLst>
                        <a:ext uri="{9D8B030D-6E8A-4147-A177-3AD203B41FA5}">
                          <a16:colId xmlns:a16="http://schemas.microsoft.com/office/drawing/2014/main" xmlns="" val="20000"/>
                        </a:ext>
                      </a:extLst>
                    </a:gridCol>
                    <a:gridCol w="1722328">
                      <a:extLst>
                        <a:ext uri="{9D8B030D-6E8A-4147-A177-3AD203B41FA5}">
                          <a16:colId xmlns:a16="http://schemas.microsoft.com/office/drawing/2014/main" xmlns="" val="20001"/>
                        </a:ext>
                      </a:extLst>
                    </a:gridCol>
                  </a:tblGrid>
                  <a:tr h="406256">
                    <a:tc>
                      <a:txBody>
                        <a:bodyPr/>
                        <a:lstStyle/>
                        <a:p>
                          <a:r>
                            <a:rPr lang="en-IN" sz="1800" dirty="0"/>
                            <a: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06256">
                    <a:tc>
                      <a:txBody>
                        <a:bodyPr/>
                        <a:lstStyle/>
                        <a:p>
                          <a:r>
                            <a:rPr lang="en-IN" sz="1800" dirty="0"/>
                            <a:t>Sample size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20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06256">
                    <a:tc>
                      <a:txBody>
                        <a:bodyPr/>
                        <a:lstStyle/>
                        <a:p>
                          <a:r>
                            <a:rPr lang="en-IN" sz="1800" dirty="0"/>
                            <a:t>Degrees of Freedom (n-1)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19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06256">
                    <a:tc>
                      <a:txBody>
                        <a:bodyPr/>
                        <a:lstStyle/>
                        <a:p>
                          <a:r>
                            <a:rPr lang="en-IN" sz="1800" dirty="0"/>
                            <a:t>Confidence Coefficient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.95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06256">
                    <a:tc>
                      <a:txBody>
                        <a:bodyPr/>
                        <a:lstStyle/>
                        <a:p>
                          <a:r>
                            <a:rPr lang="el-GR" sz="1800" dirty="0"/>
                            <a:t>α</a:t>
                          </a:r>
                          <a:r>
                            <a:rPr lang="en-IN" sz="18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0.025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06256">
                    <a:tc>
                      <a:txBody>
                        <a:bodyPr/>
                        <a:lstStyle/>
                        <a:p>
                          <a:r>
                            <a:rPr lang="en-IN" sz="1800" dirty="0"/>
                            <a:t>(1-</a:t>
                          </a:r>
                          <a:r>
                            <a:rPr lang="el-GR" sz="1800" dirty="0"/>
                            <a:t>α</a:t>
                          </a:r>
                          <a:r>
                            <a:rPr lang="en-IN" sz="18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0.975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06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a:t>χ</a:t>
                          </a:r>
                          <a:r>
                            <a:rPr lang="en-IN" sz="1800" baseline="30000" dirty="0"/>
                            <a:t>2</a:t>
                          </a:r>
                          <a:r>
                            <a:rPr lang="en-IN" sz="1800" baseline="-25000" dirty="0"/>
                            <a:t>.975</a:t>
                          </a:r>
                          <a:r>
                            <a:rPr lang="en-IN" sz="1800" baseline="0" dirty="0"/>
                            <a:t> at 19 </a:t>
                          </a:r>
                          <a:r>
                            <a:rPr lang="en-IN" sz="1800" baseline="0" dirty="0" err="1"/>
                            <a:t>df</a:t>
                          </a:r>
                          <a:endParaRPr lang="en-IN" sz="1800" baseline="-25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8.907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062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800" dirty="0"/>
                            <a:t>χ</a:t>
                          </a:r>
                          <a:r>
                            <a:rPr lang="en-IN" sz="1800" baseline="30000" dirty="0"/>
                            <a:t>2</a:t>
                          </a:r>
                          <a:r>
                            <a:rPr lang="en-IN" sz="1800" baseline="-25000" dirty="0"/>
                            <a:t>.025</a:t>
                          </a:r>
                          <a:r>
                            <a:rPr lang="en-IN" sz="1800" baseline="0" dirty="0"/>
                            <a:t> at 19 </a:t>
                          </a:r>
                          <a:r>
                            <a:rPr lang="en-IN" sz="1800" baseline="0" dirty="0" err="1"/>
                            <a:t>df</a:t>
                          </a:r>
                          <a:endParaRPr lang="en-IN" sz="1800" baseline="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32.852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r h="815822">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 t="-402985" r="-32131" b="-101493"/>
                          </a:stretch>
                        </a:blipFill>
                      </a:tcPr>
                    </a:tc>
                    <a:tc>
                      <a:txBody>
                        <a:bodyPr/>
                        <a:lstStyle/>
                        <a:p>
                          <a:r>
                            <a:rPr lang="en-IN" sz="1800" dirty="0"/>
                            <a:t>0.0014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8"/>
                      </a:ext>
                    </a:extLst>
                  </a:tr>
                  <a:tr h="815822">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 t="-502985" r="-32131" b="-1493"/>
                          </a:stretch>
                        </a:blipFill>
                      </a:tcPr>
                    </a:tc>
                    <a:tc>
                      <a:txBody>
                        <a:bodyPr/>
                        <a:lstStyle/>
                        <a:p>
                          <a:r>
                            <a:rPr lang="en-IN" sz="1800" dirty="0"/>
                            <a:t>0.0053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9"/>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10412338" y="4092569"/>
                <a:ext cx="1768818" cy="11251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sz="2800" i="1">
                              <a:latin typeface="Cambria Math"/>
                            </a:rPr>
                          </m:ctrlPr>
                        </m:fPr>
                        <m:num>
                          <m:r>
                            <a:rPr lang="en-IN" sz="2800" i="1">
                              <a:latin typeface="Cambria Math" panose="02040503050406030204" pitchFamily="18" charset="0"/>
                            </a:rPr>
                            <m:t>(</m:t>
                          </m:r>
                          <m:r>
                            <a:rPr lang="en-IN" sz="2800" i="1">
                              <a:latin typeface="Cambria Math" panose="02040503050406030204" pitchFamily="18" charset="0"/>
                            </a:rPr>
                            <m:t>𝑛</m:t>
                          </m:r>
                          <m:r>
                            <a:rPr lang="en-IN" sz="2800" i="1">
                              <a:latin typeface="Cambria Math" panose="02040503050406030204" pitchFamily="18" charset="0"/>
                            </a:rPr>
                            <m:t>−1)</m:t>
                          </m:r>
                          <m:sSup>
                            <m:sSupPr>
                              <m:ctrlPr>
                                <a:rPr lang="en-IN" sz="2800" i="1">
                                  <a:latin typeface="Cambria Math"/>
                                </a:rPr>
                              </m:ctrlPr>
                            </m:sSupPr>
                            <m:e>
                              <m:r>
                                <a:rPr lang="en-IN" sz="2800" i="1">
                                  <a:latin typeface="Cambria Math" panose="02040503050406030204" pitchFamily="18" charset="0"/>
                                </a:rPr>
                                <m:t>𝑠</m:t>
                              </m:r>
                            </m:e>
                            <m:sup>
                              <m:r>
                                <a:rPr lang="en-IN" sz="2800" i="1">
                                  <a:latin typeface="Cambria Math" panose="02040503050406030204" pitchFamily="18" charset="0"/>
                                </a:rPr>
                                <m:t>2</m:t>
                              </m:r>
                            </m:sup>
                          </m:sSup>
                        </m:num>
                        <m:den>
                          <m:sSubSup>
                            <m:sSubSupPr>
                              <m:ctrlPr>
                                <a:rPr lang="en-IN" sz="2800" i="1">
                                  <a:latin typeface="Cambria Math"/>
                                </a:rPr>
                              </m:ctrlPr>
                            </m:sSubSupPr>
                            <m:e>
                              <m:r>
                                <a:rPr lang="en-IN" sz="2800" i="1">
                                  <a:latin typeface="Cambria Math" panose="02040503050406030204" pitchFamily="18" charset="0"/>
                                  <a:ea typeface="Cambria Math" panose="02040503050406030204" pitchFamily="18" charset="0"/>
                                </a:rPr>
                                <m:t>𝜒</m:t>
                              </m:r>
                            </m:e>
                            <m:sub>
                              <m:r>
                                <a:rPr lang="en-IN" sz="2800" i="1">
                                  <a:latin typeface="Cambria Math" panose="02040503050406030204" pitchFamily="18" charset="0"/>
                                  <a:ea typeface="Cambria Math" panose="02040503050406030204" pitchFamily="18" charset="0"/>
                                </a:rPr>
                                <m:t>𝛼</m:t>
                              </m:r>
                              <m:r>
                                <a:rPr lang="en-IN" sz="2800" i="1">
                                  <a:latin typeface="Cambria Math" panose="02040503050406030204" pitchFamily="18" charset="0"/>
                                  <a:ea typeface="Cambria Math" panose="02040503050406030204" pitchFamily="18" charset="0"/>
                                </a:rPr>
                                <m:t>/2</m:t>
                              </m:r>
                            </m:sub>
                            <m:sup>
                              <m:r>
                                <a:rPr lang="en-IN" sz="2800" i="1">
                                  <a:latin typeface="Cambria Math" panose="02040503050406030204" pitchFamily="18" charset="0"/>
                                </a:rPr>
                                <m:t>2</m:t>
                              </m:r>
                            </m:sup>
                          </m:sSubSup>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412338" y="4092569"/>
                <a:ext cx="1768818" cy="1125116"/>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36279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13</a:t>
            </a:fld>
            <a:endParaRPr lang="en-US" dirty="0"/>
          </a:p>
        </p:txBody>
      </p:sp>
      <p:sp>
        <p:nvSpPr>
          <p:cNvPr id="3" name="Title 2"/>
          <p:cNvSpPr>
            <a:spLocks noGrp="1"/>
          </p:cNvSpPr>
          <p:nvPr>
            <p:ph type="title"/>
          </p:nvPr>
        </p:nvSpPr>
        <p:spPr/>
        <p:txBody>
          <a:bodyPr/>
          <a:lstStyle/>
          <a:p>
            <a:r>
              <a:rPr lang="en-IN" dirty="0"/>
              <a:t>Hypothesis Testing of Population Variance – One Tail</a:t>
            </a:r>
            <a:endParaRPr lang="en-US" dirty="0"/>
          </a:p>
        </p:txBody>
      </p:sp>
      <p:sp>
        <p:nvSpPr>
          <p:cNvPr id="4" name="Rectangle 3"/>
          <p:cNvSpPr/>
          <p:nvPr/>
        </p:nvSpPr>
        <p:spPr>
          <a:xfrm>
            <a:off x="439133" y="1379290"/>
            <a:ext cx="13337291" cy="492443"/>
          </a:xfrm>
          <a:prstGeom prst="rect">
            <a:avLst/>
          </a:prstGeom>
        </p:spPr>
        <p:txBody>
          <a:bodyPr wrap="square">
            <a:spAutoFit/>
          </a:bodyPr>
          <a:lstStyle/>
          <a:p>
            <a:pPr marL="514350" indent="-514350">
              <a:buFont typeface="Wingdings" panose="05000000000000000000" pitchFamily="2" charset="2"/>
              <a:buChar char="v"/>
            </a:pPr>
            <a:endParaRPr lang="en-US" b="1"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 xmlns:a16="http://schemas.microsoft.com/office/drawing/2014/main" id="{6A638C74-0A89-4F13-82A5-8BE4BEE9B3AF}"/>
                  </a:ext>
                </a:extLst>
              </p:cNvPr>
              <p:cNvGraphicFramePr>
                <a:graphicFrameLocks noGrp="1"/>
              </p:cNvGraphicFramePr>
              <p:nvPr>
                <p:extLst>
                  <p:ext uri="{D42A27DB-BD31-4B8C-83A1-F6EECF244321}">
                    <p14:modId xmlns:p14="http://schemas.microsoft.com/office/powerpoint/2010/main" val="3141639055"/>
                  </p:ext>
                </p:extLst>
              </p:nvPr>
            </p:nvGraphicFramePr>
            <p:xfrm>
              <a:off x="2563466" y="1704880"/>
              <a:ext cx="8143874" cy="2410714"/>
            </p:xfrm>
            <a:graphic>
              <a:graphicData uri="http://schemas.openxmlformats.org/drawingml/2006/table">
                <a:tbl>
                  <a:tblPr>
                    <a:tableStyleId>{5C22544A-7EE6-4342-B048-85BDC9FD1C3A}</a:tableStyleId>
                  </a:tblPr>
                  <a:tblGrid>
                    <a:gridCol w="4071937">
                      <a:extLst>
                        <a:ext uri="{9D8B030D-6E8A-4147-A177-3AD203B41FA5}">
                          <a16:colId xmlns="" xmlns:a16="http://schemas.microsoft.com/office/drawing/2014/main" val="20000"/>
                        </a:ext>
                      </a:extLst>
                    </a:gridCol>
                    <a:gridCol w="4071937">
                      <a:extLst>
                        <a:ext uri="{9D8B030D-6E8A-4147-A177-3AD203B41FA5}">
                          <a16:colId xmlns="" xmlns:a16="http://schemas.microsoft.com/office/drawing/2014/main" val="20001"/>
                        </a:ext>
                      </a:extLst>
                    </a:gridCol>
                  </a:tblGrid>
                  <a:tr h="380339">
                    <a:tc>
                      <a:txBody>
                        <a:bodyPr/>
                        <a:lstStyle/>
                        <a:p>
                          <a:r>
                            <a:rPr lang="en-IN" sz="2800" dirty="0"/>
                            <a:t>Null Hypothesis H</a:t>
                          </a:r>
                          <a:r>
                            <a:rPr lang="en-IN" sz="28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80339">
                    <a:tc>
                      <a:txBody>
                        <a:bodyPr/>
                        <a:lstStyle/>
                        <a:p>
                          <a:r>
                            <a:rPr lang="en-IN" sz="2800" dirty="0"/>
                            <a:t>Alternate Hypothesis H</a:t>
                          </a:r>
                          <a:r>
                            <a:rPr lang="en-IN" sz="2800" baseline="-25000" dirty="0"/>
                            <a:t>a</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800" dirty="0"/>
                            <a:t>σ</a:t>
                          </a:r>
                          <a:r>
                            <a:rPr lang="en-IN" sz="2800" baseline="30000" dirty="0"/>
                            <a:t>2</a:t>
                          </a:r>
                          <a:r>
                            <a:rPr lang="en-IN" sz="2800" dirty="0"/>
                            <a:t>&gt;</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19030">
                    <a:tc>
                      <a:txBody>
                        <a:bodyPr/>
                        <a:lstStyle/>
                        <a:p>
                          <a:r>
                            <a:rPr lang="en-IN" sz="28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left"/>
                              </m:oMathParaPr>
                              <m:oMath xmlns:m="http://schemas.openxmlformats.org/officeDocument/2006/math">
                                <m:sSup>
                                  <m:sSupPr>
                                    <m:ctrlPr>
                                      <a:rPr lang="en-IN" sz="2800" b="0" i="1" smtClean="0">
                                        <a:latin typeface="Cambria Math"/>
                                      </a:rPr>
                                    </m:ctrlPr>
                                  </m:sSupPr>
                                  <m:e>
                                    <m:r>
                                      <a:rPr lang="en-IN" sz="2800" b="0" i="1" smtClean="0">
                                        <a:latin typeface="Cambria Math" panose="02040503050406030204" pitchFamily="18" charset="0"/>
                                        <a:ea typeface="Cambria Math" panose="02040503050406030204" pitchFamily="18" charset="0"/>
                                      </a:rPr>
                                      <m:t>𝜒</m:t>
                                    </m:r>
                                  </m:e>
                                  <m:sup>
                                    <m:r>
                                      <a:rPr lang="en-IN" sz="2800" b="0" i="1" smtClean="0">
                                        <a:latin typeface="Cambria Math" panose="02040503050406030204" pitchFamily="18" charset="0"/>
                                      </a:rPr>
                                      <m:t>2</m:t>
                                    </m:r>
                                  </m:sup>
                                </m:sSup>
                                <m:r>
                                  <a:rPr lang="en-IN" sz="2800" b="0" i="0" smtClean="0">
                                    <a:latin typeface="Cambria Math" panose="02040503050406030204" pitchFamily="18" charset="0"/>
                                  </a:rPr>
                                  <m:t>=</m:t>
                                </m:r>
                                <m:f>
                                  <m:fPr>
                                    <m:ctrlPr>
                                      <a:rPr lang="en-IN" sz="2800" i="1" smtClean="0">
                                        <a:latin typeface="Cambria Math"/>
                                      </a:rPr>
                                    </m:ctrlPr>
                                  </m:fPr>
                                  <m:num>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−1)</m:t>
                                    </m:r>
                                    <m:sSup>
                                      <m:sSupPr>
                                        <m:ctrlPr>
                                          <a:rPr lang="en-IN" sz="2800" b="0" i="1" smtClean="0">
                                            <a:latin typeface="Cambria Math"/>
                                          </a:rPr>
                                        </m:ctrlPr>
                                      </m:sSupPr>
                                      <m:e>
                                        <m:r>
                                          <a:rPr lang="en-IN" sz="2800" b="0" i="1" smtClean="0">
                                            <a:latin typeface="Cambria Math" panose="02040503050406030204" pitchFamily="18" charset="0"/>
                                          </a:rPr>
                                          <m:t>𝑠</m:t>
                                        </m:r>
                                      </m:e>
                                      <m:sup>
                                        <m:r>
                                          <a:rPr lang="en-IN" sz="2800" b="0" i="1" smtClean="0">
                                            <a:latin typeface="Cambria Math" panose="02040503050406030204" pitchFamily="18" charset="0"/>
                                          </a:rPr>
                                          <m:t>2</m:t>
                                        </m:r>
                                      </m:sup>
                                    </m:sSup>
                                  </m:num>
                                  <m:den>
                                    <m:sSup>
                                      <m:sSupPr>
                                        <m:ctrlPr>
                                          <a:rPr lang="en-IN" sz="2800" b="0" i="1" smtClean="0">
                                            <a:latin typeface="Cambria Math"/>
                                          </a:rPr>
                                        </m:ctrlPr>
                                      </m:sSupPr>
                                      <m:e>
                                        <m:r>
                                          <a:rPr lang="en-IN" sz="280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rPr>
                                          <m:t>2</m:t>
                                        </m:r>
                                      </m:sup>
                                    </m:sSup>
                                  </m:den>
                                </m:f>
                              </m:oMath>
                            </m:oMathPara>
                          </a14:m>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80339">
                    <a:tc>
                      <a:txBody>
                        <a:bodyPr/>
                        <a:lstStyle/>
                        <a:p>
                          <a:r>
                            <a:rPr lang="en-IN" sz="2800" dirty="0"/>
                            <a:t>Decision</a:t>
                          </a:r>
                          <a:r>
                            <a:rPr lang="en-IN" sz="2800" baseline="0" dirty="0"/>
                            <a:t> Rule</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a:t>Reject H</a:t>
                          </a:r>
                          <a:r>
                            <a:rPr lang="en-IN" sz="2800" baseline="-25000" dirty="0"/>
                            <a:t>0 </a:t>
                          </a:r>
                          <a:r>
                            <a:rPr lang="en-IN" sz="2800" dirty="0"/>
                            <a:t>if  </a:t>
                          </a:r>
                          <a14:m>
                            <m:oMath xmlns:m="http://schemas.openxmlformats.org/officeDocument/2006/math">
                              <m:sSup>
                                <m:sSupPr>
                                  <m:ctrlPr>
                                    <a:rPr lang="en-IN" sz="2800" b="0" i="1" smtClean="0">
                                      <a:latin typeface="Cambria Math"/>
                                    </a:rPr>
                                  </m:ctrlPr>
                                </m:sSupPr>
                                <m:e>
                                  <m:r>
                                    <a:rPr lang="en-IN" sz="2800" b="0" i="1" smtClean="0">
                                      <a:latin typeface="Cambria Math" panose="02040503050406030204" pitchFamily="18" charset="0"/>
                                      <a:ea typeface="Cambria Math" panose="02040503050406030204" pitchFamily="18" charset="0"/>
                                    </a:rPr>
                                    <m:t>𝜒</m:t>
                                  </m:r>
                                </m:e>
                                <m:sup>
                                  <m:r>
                                    <a:rPr lang="en-IN" sz="2800" b="0" i="1" smtClean="0">
                                      <a:latin typeface="Cambria Math" panose="02040503050406030204" pitchFamily="18" charset="0"/>
                                    </a:rPr>
                                    <m:t>2</m:t>
                                  </m:r>
                                </m:sup>
                              </m:sSup>
                              <m:r>
                                <a:rPr lang="en-IN" sz="2800" b="0" i="0" smtClean="0">
                                  <a:latin typeface="Cambria Math" panose="02040503050406030204" pitchFamily="18" charset="0"/>
                                </a:rPr>
                                <m:t>&gt;</m:t>
                              </m:r>
                              <m:sSubSup>
                                <m:sSubSupPr>
                                  <m:ctrlPr>
                                    <a:rPr lang="en-IN" sz="2800" b="0" i="1" smtClean="0">
                                      <a:latin typeface="Cambria Math"/>
                                    </a:rPr>
                                  </m:ctrlPr>
                                </m:sSubSupPr>
                                <m:e>
                                  <m:r>
                                    <a:rPr lang="en-IN" sz="2800" b="0" i="1" smtClean="0">
                                      <a:latin typeface="Cambria Math" panose="02040503050406030204" pitchFamily="18" charset="0"/>
                                      <a:ea typeface="Cambria Math" panose="02040503050406030204" pitchFamily="18" charset="0"/>
                                    </a:rPr>
                                    <m:t>𝜒</m:t>
                                  </m:r>
                                </m:e>
                                <m:sub>
                                  <m:r>
                                    <a:rPr lang="en-IN" sz="2800" b="0" i="1" smtClean="0">
                                      <a:latin typeface="Cambria Math" panose="02040503050406030204" pitchFamily="18" charset="0"/>
                                      <a:ea typeface="Cambria Math" panose="02040503050406030204" pitchFamily="18" charset="0"/>
                                    </a:rPr>
                                    <m:t>𝛼</m:t>
                                  </m:r>
                                </m:sub>
                                <m:sup>
                                  <m:r>
                                    <a:rPr lang="en-IN" sz="2800" b="0" i="1" smtClean="0">
                                      <a:latin typeface="Cambria Math" panose="02040503050406030204" pitchFamily="18" charset="0"/>
                                    </a:rPr>
                                    <m:t>2</m:t>
                                  </m:r>
                                </m:sup>
                              </m:sSubSup>
                            </m:oMath>
                          </a14:m>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mc:Choice>
        <mc:Fallback xmlns="">
          <p:graphicFrame>
            <p:nvGraphicFramePr>
              <p:cNvPr id="5" name="Table 4">
                <a:extLst>
                  <a:ext uri="{FF2B5EF4-FFF2-40B4-BE49-F238E27FC236}">
                    <a16:creationId xmlns:a16="http://schemas.microsoft.com/office/drawing/2014/main" xmlns="" id="{6A638C74-0A89-4F13-82A5-8BE4BEE9B3AF}"/>
                  </a:ext>
                </a:extLst>
              </p:cNvPr>
              <p:cNvGraphicFramePr>
                <a:graphicFrameLocks noGrp="1"/>
              </p:cNvGraphicFramePr>
              <p:nvPr>
                <p:extLst>
                  <p:ext uri="{D42A27DB-BD31-4B8C-83A1-F6EECF244321}">
                    <p14:modId xmlns:p14="http://schemas.microsoft.com/office/powerpoint/2010/main" xmlns="" val="3141639055"/>
                  </p:ext>
                </p:extLst>
              </p:nvPr>
            </p:nvGraphicFramePr>
            <p:xfrm>
              <a:off x="2563466" y="1704880"/>
              <a:ext cx="8143874" cy="2410714"/>
            </p:xfrm>
            <a:graphic>
              <a:graphicData uri="http://schemas.openxmlformats.org/drawingml/2006/table">
                <a:tbl>
                  <a:tblPr>
                    <a:tableStyleId>{5C22544A-7EE6-4342-B048-85BDC9FD1C3A}</a:tableStyleId>
                  </a:tblPr>
                  <a:tblGrid>
                    <a:gridCol w="4071937">
                      <a:extLst>
                        <a:ext uri="{9D8B030D-6E8A-4147-A177-3AD203B41FA5}">
                          <a16:colId xmlns:a16="http://schemas.microsoft.com/office/drawing/2014/main" xmlns="" val="20000"/>
                        </a:ext>
                      </a:extLst>
                    </a:gridCol>
                    <a:gridCol w="4071937">
                      <a:extLst>
                        <a:ext uri="{9D8B030D-6E8A-4147-A177-3AD203B41FA5}">
                          <a16:colId xmlns:a16="http://schemas.microsoft.com/office/drawing/2014/main" xmlns="" val="20001"/>
                        </a:ext>
                      </a:extLst>
                    </a:gridCol>
                  </a:tblGrid>
                  <a:tr h="495300">
                    <a:tc>
                      <a:txBody>
                        <a:bodyPr/>
                        <a:lstStyle/>
                        <a:p>
                          <a:r>
                            <a:rPr lang="en-IN" sz="2800" dirty="0"/>
                            <a:t>Null Hypothesis H</a:t>
                          </a:r>
                          <a:r>
                            <a:rPr lang="en-IN" sz="28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95300">
                    <a:tc>
                      <a:txBody>
                        <a:bodyPr/>
                        <a:lstStyle/>
                        <a:p>
                          <a:r>
                            <a:rPr lang="en-IN" sz="2800" dirty="0"/>
                            <a:t>Alternate Hypothesis H</a:t>
                          </a:r>
                          <a:r>
                            <a:rPr lang="en-IN" sz="2800" baseline="-25000" dirty="0"/>
                            <a:t>a</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800" dirty="0"/>
                            <a:t>σ</a:t>
                          </a:r>
                          <a:r>
                            <a:rPr lang="en-IN" sz="2800" baseline="30000" dirty="0"/>
                            <a:t>2</a:t>
                          </a:r>
                          <a:r>
                            <a:rPr lang="en-IN" sz="2800" dirty="0"/>
                            <a:t>&gt;</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924814">
                    <a:tc>
                      <a:txBody>
                        <a:bodyPr/>
                        <a:lstStyle/>
                        <a:p>
                          <a:r>
                            <a:rPr lang="en-IN" sz="28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299" t="-115132" r="-299" b="-73026"/>
                          </a:stretch>
                        </a:blipFill>
                      </a:tcPr>
                    </a:tc>
                    <a:extLst>
                      <a:ext uri="{0D108BD9-81ED-4DB2-BD59-A6C34878D82A}">
                        <a16:rowId xmlns:a16="http://schemas.microsoft.com/office/drawing/2014/main" xmlns="" val="10002"/>
                      </a:ext>
                    </a:extLst>
                  </a:tr>
                  <a:tr h="495300">
                    <a:tc>
                      <a:txBody>
                        <a:bodyPr/>
                        <a:lstStyle/>
                        <a:p>
                          <a:r>
                            <a:rPr lang="en-IN" sz="2800" dirty="0"/>
                            <a:t>Decision</a:t>
                          </a:r>
                          <a:r>
                            <a:rPr lang="en-IN" sz="2800" baseline="0" dirty="0"/>
                            <a:t> Rule</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299" t="-398780" r="-299" b="-35366"/>
                          </a:stretch>
                        </a:blipFill>
                      </a:tcPr>
                    </a:tc>
                    <a:extLst>
                      <a:ext uri="{0D108BD9-81ED-4DB2-BD59-A6C34878D82A}">
                        <a16:rowId xmlns:a16="http://schemas.microsoft.com/office/drawing/2014/main" xmlns="" val="10003"/>
                      </a:ext>
                    </a:extLst>
                  </a:tr>
                </a:tbl>
              </a:graphicData>
            </a:graphic>
          </p:graphicFrame>
        </mc:Fallback>
      </mc:AlternateContent>
    </p:spTree>
    <p:extLst>
      <p:ext uri="{BB962C8B-B14F-4D97-AF65-F5344CB8AC3E}">
        <p14:creationId xmlns:p14="http://schemas.microsoft.com/office/powerpoint/2010/main" val="418510985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14</a:t>
            </a:fld>
            <a:endParaRPr lang="en-US" dirty="0"/>
          </a:p>
        </p:txBody>
      </p:sp>
      <p:sp>
        <p:nvSpPr>
          <p:cNvPr id="3" name="Title 2"/>
          <p:cNvSpPr>
            <a:spLocks noGrp="1"/>
          </p:cNvSpPr>
          <p:nvPr>
            <p:ph type="title"/>
          </p:nvPr>
        </p:nvSpPr>
        <p:spPr/>
        <p:txBody>
          <a:bodyPr/>
          <a:lstStyle/>
          <a:p>
            <a:r>
              <a:rPr lang="en-IN" dirty="0"/>
              <a:t>Hypothesis Testing Example - One Tail</a:t>
            </a:r>
            <a:endParaRPr lang="en-US" dirty="0"/>
          </a:p>
        </p:txBody>
      </p:sp>
      <p:sp>
        <p:nvSpPr>
          <p:cNvPr id="4" name="Rectangle 3"/>
          <p:cNvSpPr/>
          <p:nvPr/>
        </p:nvSpPr>
        <p:spPr>
          <a:xfrm>
            <a:off x="463452" y="1307282"/>
            <a:ext cx="14185576" cy="1815882"/>
          </a:xfrm>
          <a:prstGeom prst="rect">
            <a:avLst/>
          </a:prstGeom>
        </p:spPr>
        <p:txBody>
          <a:bodyPr wrap="square">
            <a:spAutoFit/>
          </a:bodyPr>
          <a:lstStyle/>
          <a:p>
            <a:r>
              <a:rPr lang="en-IN" sz="2800" dirty="0"/>
              <a:t>MTC management felt that its fleets' on-time performance is poor with large variation in arrival times. The policy is that the variance in arrival time should not exceed 25 minutes. To ascertain the performance a sample of 10 arrivals is taken and a sample variance of 30 minutes was obtained. Conduct a test at 95% confidence.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 xmlns:a16="http://schemas.microsoft.com/office/drawing/2014/main" id="{223BD0AA-72E0-4C61-89CD-73A91D4D245D}"/>
                  </a:ext>
                </a:extLst>
              </p:cNvPr>
              <p:cNvGraphicFramePr>
                <a:graphicFrameLocks noGrp="1"/>
              </p:cNvGraphicFramePr>
              <p:nvPr>
                <p:extLst>
                  <p:ext uri="{D42A27DB-BD31-4B8C-83A1-F6EECF244321}">
                    <p14:modId xmlns:p14="http://schemas.microsoft.com/office/powerpoint/2010/main" val="3259895859"/>
                  </p:ext>
                </p:extLst>
              </p:nvPr>
            </p:nvGraphicFramePr>
            <p:xfrm>
              <a:off x="4219650" y="4021425"/>
              <a:ext cx="7143750" cy="2080705"/>
            </p:xfrm>
            <a:graphic>
              <a:graphicData uri="http://schemas.openxmlformats.org/drawingml/2006/table">
                <a:tbl>
                  <a:tblPr>
                    <a:tableStyleId>{5C22544A-7EE6-4342-B048-85BDC9FD1C3A}</a:tableStyleId>
                  </a:tblPr>
                  <a:tblGrid>
                    <a:gridCol w="3571875">
                      <a:extLst>
                        <a:ext uri="{9D8B030D-6E8A-4147-A177-3AD203B41FA5}">
                          <a16:colId xmlns="" xmlns:a16="http://schemas.microsoft.com/office/drawing/2014/main" val="20000"/>
                        </a:ext>
                      </a:extLst>
                    </a:gridCol>
                    <a:gridCol w="3571875">
                      <a:extLst>
                        <a:ext uri="{9D8B030D-6E8A-4147-A177-3AD203B41FA5}">
                          <a16:colId xmlns="" xmlns:a16="http://schemas.microsoft.com/office/drawing/2014/main" val="20001"/>
                        </a:ext>
                      </a:extLst>
                    </a:gridCol>
                  </a:tblGrid>
                  <a:tr h="380339">
                    <a:tc>
                      <a:txBody>
                        <a:bodyPr/>
                        <a:lstStyle/>
                        <a:p>
                          <a:r>
                            <a:rPr lang="en-IN" sz="2400" dirty="0"/>
                            <a:t>Null Hypothesis H</a:t>
                          </a:r>
                          <a:r>
                            <a:rPr lang="en-IN" sz="24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400" dirty="0"/>
                            <a:t>σ</a:t>
                          </a:r>
                          <a:r>
                            <a:rPr lang="en-IN" sz="2400" baseline="30000" dirty="0"/>
                            <a:t>2</a:t>
                          </a:r>
                          <a:r>
                            <a:rPr lang="en-IN" sz="2400" dirty="0"/>
                            <a:t> ≤ 25</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80339">
                    <a:tc>
                      <a:txBody>
                        <a:bodyPr/>
                        <a:lstStyle/>
                        <a:p>
                          <a:r>
                            <a:rPr lang="en-IN" sz="2400" dirty="0"/>
                            <a:t>Alternate Hypothesis H</a:t>
                          </a:r>
                          <a:r>
                            <a:rPr lang="en-IN" sz="2400" baseline="-25000" dirty="0"/>
                            <a:t>a</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400" dirty="0"/>
                            <a:t>σ</a:t>
                          </a:r>
                          <a:r>
                            <a:rPr lang="en-IN" sz="2400" baseline="30000" dirty="0"/>
                            <a:t>2</a:t>
                          </a:r>
                          <a:r>
                            <a:rPr lang="en-IN" sz="2400" dirty="0"/>
                            <a:t>&gt; 25</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591074">
                    <a:tc>
                      <a:txBody>
                        <a:bodyPr/>
                        <a:lstStyle/>
                        <a:p>
                          <a:r>
                            <a:rPr lang="en-IN" sz="24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left"/>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ea typeface="Cambria Math" panose="02040503050406030204" pitchFamily="18" charset="0"/>
                                      </a:rPr>
                                      <m:t>𝜒</m:t>
                                    </m:r>
                                  </m:e>
                                  <m:sup>
                                    <m:r>
                                      <a:rPr lang="en-IN" sz="2400" b="0" i="1" smtClean="0">
                                        <a:latin typeface="Cambria Math" panose="02040503050406030204" pitchFamily="18" charset="0"/>
                                      </a:rPr>
                                      <m:t>2</m:t>
                                    </m:r>
                                  </m:sup>
                                </m:sSup>
                                <m:r>
                                  <a:rPr lang="en-IN" sz="2400" b="0" i="0" smtClean="0">
                                    <a:latin typeface="Cambria Math" panose="02040503050406030204" pitchFamily="18" charset="0"/>
                                  </a:rPr>
                                  <m:t>=</m:t>
                                </m:r>
                                <m:f>
                                  <m:fPr>
                                    <m:ctrlPr>
                                      <a:rPr lang="en-IN" sz="2400" i="1" smtClean="0">
                                        <a:latin typeface="Cambria Math"/>
                                      </a:rPr>
                                    </m:ctrlPr>
                                  </m:fPr>
                                  <m:num>
                                    <m:r>
                                      <a:rPr lang="en-IN" sz="2400" b="0" i="1" smtClean="0">
                                        <a:latin typeface="Cambria Math" panose="02040503050406030204" pitchFamily="18" charset="0"/>
                                      </a:rPr>
                                      <m:t>9.(30)</m:t>
                                    </m:r>
                                  </m:num>
                                  <m:den>
                                    <m:r>
                                      <a:rPr lang="en-IN" sz="2400" b="0" i="1" smtClean="0">
                                        <a:latin typeface="Cambria Math" panose="02040503050406030204" pitchFamily="18" charset="0"/>
                                      </a:rPr>
                                      <m:t>25</m:t>
                                    </m:r>
                                  </m:den>
                                </m:f>
                              </m:oMath>
                            </m:oMathPara>
                          </a14:m>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80339">
                    <a:tc>
                      <a:txBody>
                        <a:bodyPr/>
                        <a:lstStyle/>
                        <a:p>
                          <a:r>
                            <a:rPr lang="en-IN" sz="2400" dirty="0"/>
                            <a:t>Decision</a:t>
                          </a:r>
                          <a:r>
                            <a:rPr lang="en-IN" sz="2400" baseline="0" dirty="0"/>
                            <a:t> Rule</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Reject H</a:t>
                          </a:r>
                          <a:r>
                            <a:rPr lang="en-IN" sz="2400" baseline="-25000" dirty="0"/>
                            <a:t>0 </a:t>
                          </a:r>
                          <a:r>
                            <a:rPr lang="en-IN" sz="2400" dirty="0"/>
                            <a:t>if  </a:t>
                          </a:r>
                          <a14:m>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ea typeface="Cambria Math" panose="02040503050406030204" pitchFamily="18" charset="0"/>
                                    </a:rPr>
                                    <m:t>𝜒</m:t>
                                  </m:r>
                                </m:e>
                                <m:sup>
                                  <m:r>
                                    <a:rPr lang="en-IN" sz="2400" b="0" i="1" smtClean="0">
                                      <a:latin typeface="Cambria Math" panose="02040503050406030204" pitchFamily="18" charset="0"/>
                                    </a:rPr>
                                    <m:t>2</m:t>
                                  </m:r>
                                </m:sup>
                              </m:sSup>
                              <m:r>
                                <a:rPr lang="en-IN" sz="2400" b="0" i="0" smtClean="0">
                                  <a:latin typeface="Cambria Math" panose="02040503050406030204" pitchFamily="18" charset="0"/>
                                </a:rPr>
                                <m:t>&gt;</m:t>
                              </m:r>
                              <m:sSubSup>
                                <m:sSubSupPr>
                                  <m:ctrlPr>
                                    <a:rPr lang="en-IN" sz="2400" b="0" i="1" smtClean="0">
                                      <a:latin typeface="Cambria Math"/>
                                    </a:rPr>
                                  </m:ctrlPr>
                                </m:sSubSupPr>
                                <m:e>
                                  <m:r>
                                    <a:rPr lang="en-IN" sz="2400" b="0" i="1" smtClean="0">
                                      <a:latin typeface="Cambria Math" panose="02040503050406030204" pitchFamily="18" charset="0"/>
                                      <a:ea typeface="Cambria Math" panose="02040503050406030204" pitchFamily="18" charset="0"/>
                                    </a:rPr>
                                    <m:t>𝜒</m:t>
                                  </m:r>
                                </m:e>
                                <m:sub>
                                  <m:r>
                                    <a:rPr lang="en-IN" sz="2400" b="0" i="1" smtClean="0">
                                      <a:latin typeface="Cambria Math" panose="02040503050406030204" pitchFamily="18" charset="0"/>
                                    </a:rPr>
                                    <m:t>0.05</m:t>
                                  </m:r>
                                </m:sub>
                                <m:sup>
                                  <m:r>
                                    <a:rPr lang="en-IN" sz="2400" b="0" i="1" smtClean="0">
                                      <a:latin typeface="Cambria Math" panose="02040503050406030204" pitchFamily="18" charset="0"/>
                                    </a:rPr>
                                    <m:t>2</m:t>
                                  </m:r>
                                </m:sup>
                              </m:sSubSup>
                            </m:oMath>
                          </a14:m>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mc:Choice>
        <mc:Fallback xmlns="">
          <p:graphicFrame>
            <p:nvGraphicFramePr>
              <p:cNvPr id="5" name="Table 4">
                <a:extLst>
                  <a:ext uri="{FF2B5EF4-FFF2-40B4-BE49-F238E27FC236}">
                    <a16:creationId xmlns:a16="http://schemas.microsoft.com/office/drawing/2014/main" xmlns="" id="{223BD0AA-72E0-4C61-89CD-73A91D4D245D}"/>
                  </a:ext>
                </a:extLst>
              </p:cNvPr>
              <p:cNvGraphicFramePr>
                <a:graphicFrameLocks noGrp="1"/>
              </p:cNvGraphicFramePr>
              <p:nvPr>
                <p:extLst>
                  <p:ext uri="{D42A27DB-BD31-4B8C-83A1-F6EECF244321}">
                    <p14:modId xmlns:p14="http://schemas.microsoft.com/office/powerpoint/2010/main" xmlns="" val="3259895859"/>
                  </p:ext>
                </p:extLst>
              </p:nvPr>
            </p:nvGraphicFramePr>
            <p:xfrm>
              <a:off x="4219650" y="4021425"/>
              <a:ext cx="7143750" cy="2098739"/>
            </p:xfrm>
            <a:graphic>
              <a:graphicData uri="http://schemas.openxmlformats.org/drawingml/2006/table">
                <a:tbl>
                  <a:tblPr>
                    <a:tableStyleId>{5C22544A-7EE6-4342-B048-85BDC9FD1C3A}</a:tableStyleId>
                  </a:tblPr>
                  <a:tblGrid>
                    <a:gridCol w="3571875">
                      <a:extLst>
                        <a:ext uri="{9D8B030D-6E8A-4147-A177-3AD203B41FA5}">
                          <a16:colId xmlns:a16="http://schemas.microsoft.com/office/drawing/2014/main" xmlns="" val="20000"/>
                        </a:ext>
                      </a:extLst>
                    </a:gridCol>
                    <a:gridCol w="3571875">
                      <a:extLst>
                        <a:ext uri="{9D8B030D-6E8A-4147-A177-3AD203B41FA5}">
                          <a16:colId xmlns:a16="http://schemas.microsoft.com/office/drawing/2014/main" xmlns="" val="20001"/>
                        </a:ext>
                      </a:extLst>
                    </a:gridCol>
                  </a:tblGrid>
                  <a:tr h="434340">
                    <a:tc>
                      <a:txBody>
                        <a:bodyPr/>
                        <a:lstStyle/>
                        <a:p>
                          <a:r>
                            <a:rPr lang="en-IN" sz="2400" dirty="0"/>
                            <a:t>Null Hypothesis H</a:t>
                          </a:r>
                          <a:r>
                            <a:rPr lang="en-IN" sz="24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400" dirty="0"/>
                            <a:t>σ</a:t>
                          </a:r>
                          <a:r>
                            <a:rPr lang="en-IN" sz="2400" baseline="30000" dirty="0"/>
                            <a:t>2</a:t>
                          </a:r>
                          <a:r>
                            <a:rPr lang="en-IN" sz="2400" dirty="0"/>
                            <a:t> ≤ 25</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34340">
                    <a:tc>
                      <a:txBody>
                        <a:bodyPr/>
                        <a:lstStyle/>
                        <a:p>
                          <a:r>
                            <a:rPr lang="en-IN" sz="2400" dirty="0"/>
                            <a:t>Alternate Hypothesis H</a:t>
                          </a:r>
                          <a:r>
                            <a:rPr lang="en-IN" sz="2400" baseline="-25000" dirty="0"/>
                            <a:t>a</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400" dirty="0"/>
                            <a:t>σ</a:t>
                          </a:r>
                          <a:r>
                            <a:rPr lang="en-IN" sz="2400" baseline="30000" dirty="0"/>
                            <a:t>2</a:t>
                          </a:r>
                          <a:r>
                            <a:rPr lang="en-IN" sz="2400" dirty="0"/>
                            <a:t>&gt; 25</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765239">
                    <a:tc>
                      <a:txBody>
                        <a:bodyPr/>
                        <a:lstStyle/>
                        <a:p>
                          <a:r>
                            <a:rPr lang="en-IN" sz="24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41" t="-119841" r="-341" b="-77778"/>
                          </a:stretch>
                        </a:blipFill>
                      </a:tcPr>
                    </a:tc>
                    <a:extLst>
                      <a:ext uri="{0D108BD9-81ED-4DB2-BD59-A6C34878D82A}">
                        <a16:rowId xmlns:a16="http://schemas.microsoft.com/office/drawing/2014/main" xmlns="" val="10002"/>
                      </a:ext>
                    </a:extLst>
                  </a:tr>
                  <a:tr h="446786">
                    <a:tc>
                      <a:txBody>
                        <a:bodyPr/>
                        <a:lstStyle/>
                        <a:p>
                          <a:r>
                            <a:rPr lang="en-IN" sz="2400" dirty="0"/>
                            <a:t>Decision</a:t>
                          </a:r>
                          <a:r>
                            <a:rPr lang="en-IN" sz="2400" baseline="0" dirty="0"/>
                            <a:t> Rule</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41" t="-374324" r="-341" b="-32432"/>
                          </a:stretch>
                        </a:blipFill>
                      </a:tcPr>
                    </a:tc>
                    <a:extLst>
                      <a:ext uri="{0D108BD9-81ED-4DB2-BD59-A6C34878D82A}">
                        <a16:rowId xmlns:a16="http://schemas.microsoft.com/office/drawing/2014/main" xmlns="" val="10003"/>
                      </a:ext>
                    </a:extLst>
                  </a:tr>
                </a:tbl>
              </a:graphicData>
            </a:graphic>
          </p:graphicFrame>
        </mc:Fallback>
      </mc:AlternateContent>
    </p:spTree>
    <p:extLst>
      <p:ext uri="{BB962C8B-B14F-4D97-AF65-F5344CB8AC3E}">
        <p14:creationId xmlns:p14="http://schemas.microsoft.com/office/powerpoint/2010/main" val="260771812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15</a:t>
            </a:fld>
            <a:endParaRPr lang="en-US" dirty="0"/>
          </a:p>
        </p:txBody>
      </p:sp>
      <p:sp>
        <p:nvSpPr>
          <p:cNvPr id="3" name="Title 2"/>
          <p:cNvSpPr>
            <a:spLocks noGrp="1"/>
          </p:cNvSpPr>
          <p:nvPr>
            <p:ph type="title"/>
          </p:nvPr>
        </p:nvSpPr>
        <p:spPr/>
        <p:txBody>
          <a:bodyPr/>
          <a:lstStyle/>
          <a:p>
            <a:r>
              <a:rPr lang="en-IN" dirty="0"/>
              <a:t>Hypothesis Testing of Population Variance – Two Tail </a:t>
            </a:r>
            <a:endParaRPr lang="en-US" dirty="0"/>
          </a:p>
        </p:txBody>
      </p:sp>
      <p:sp>
        <p:nvSpPr>
          <p:cNvPr id="4" name="Rectangle 3"/>
          <p:cNvSpPr/>
          <p:nvPr/>
        </p:nvSpPr>
        <p:spPr>
          <a:xfrm>
            <a:off x="463452" y="1307282"/>
            <a:ext cx="14185576" cy="407035"/>
          </a:xfrm>
          <a:prstGeom prst="rect">
            <a:avLst/>
          </a:prstGeom>
        </p:spPr>
        <p:txBody>
          <a:bodyPr wrap="square">
            <a:spAutoFit/>
          </a:bodyPr>
          <a:lstStyle/>
          <a:p>
            <a:pPr marL="342900" indent="-342900">
              <a:lnSpc>
                <a:spcPct val="107000"/>
              </a:lnSpc>
              <a:spcAft>
                <a:spcPts val="800"/>
              </a:spcAft>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 xmlns:a16="http://schemas.microsoft.com/office/drawing/2014/main" id="{48A70C61-A7A7-48C2-AD0E-E816F1C848FB}"/>
                  </a:ext>
                </a:extLst>
              </p:cNvPr>
              <p:cNvGraphicFramePr>
                <a:graphicFrameLocks noGrp="1"/>
              </p:cNvGraphicFramePr>
              <p:nvPr>
                <p:extLst>
                  <p:ext uri="{D42A27DB-BD31-4B8C-83A1-F6EECF244321}">
                    <p14:modId xmlns:p14="http://schemas.microsoft.com/office/powerpoint/2010/main" val="26633424"/>
                  </p:ext>
                </p:extLst>
              </p:nvPr>
            </p:nvGraphicFramePr>
            <p:xfrm>
              <a:off x="3067522" y="1510799"/>
              <a:ext cx="7800976" cy="2992374"/>
            </p:xfrm>
            <a:graphic>
              <a:graphicData uri="http://schemas.openxmlformats.org/drawingml/2006/table">
                <a:tbl>
                  <a:tblPr>
                    <a:tableStyleId>{5C22544A-7EE6-4342-B048-85BDC9FD1C3A}</a:tableStyleId>
                  </a:tblPr>
                  <a:tblGrid>
                    <a:gridCol w="3900488">
                      <a:extLst>
                        <a:ext uri="{9D8B030D-6E8A-4147-A177-3AD203B41FA5}">
                          <a16:colId xmlns="" xmlns:a16="http://schemas.microsoft.com/office/drawing/2014/main" val="2103063308"/>
                        </a:ext>
                      </a:extLst>
                    </a:gridCol>
                    <a:gridCol w="3900488">
                      <a:extLst>
                        <a:ext uri="{9D8B030D-6E8A-4147-A177-3AD203B41FA5}">
                          <a16:colId xmlns="" xmlns:a16="http://schemas.microsoft.com/office/drawing/2014/main" val="3453499345"/>
                        </a:ext>
                      </a:extLst>
                    </a:gridCol>
                  </a:tblGrid>
                  <a:tr h="380339">
                    <a:tc>
                      <a:txBody>
                        <a:bodyPr/>
                        <a:lstStyle/>
                        <a:p>
                          <a:r>
                            <a:rPr lang="en-IN" sz="2800" dirty="0"/>
                            <a:t>Null Hypothesis H</a:t>
                          </a:r>
                          <a:r>
                            <a:rPr lang="en-IN" sz="28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42785360"/>
                      </a:ext>
                    </a:extLst>
                  </a:tr>
                  <a:tr h="380339">
                    <a:tc>
                      <a:txBody>
                        <a:bodyPr/>
                        <a:lstStyle/>
                        <a:p>
                          <a:r>
                            <a:rPr lang="en-IN" sz="2800" dirty="0"/>
                            <a:t>Alternate Hypothesis H</a:t>
                          </a:r>
                          <a:r>
                            <a:rPr lang="en-IN" sz="2800" baseline="-25000" dirty="0"/>
                            <a:t>a</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348768384"/>
                      </a:ext>
                    </a:extLst>
                  </a:tr>
                  <a:tr h="619030">
                    <a:tc>
                      <a:txBody>
                        <a:bodyPr/>
                        <a:lstStyle/>
                        <a:p>
                          <a:r>
                            <a:rPr lang="en-IN" sz="28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left"/>
                              </m:oMathParaPr>
                              <m:oMath xmlns:m="http://schemas.openxmlformats.org/officeDocument/2006/math">
                                <m:sSup>
                                  <m:sSupPr>
                                    <m:ctrlPr>
                                      <a:rPr lang="en-IN" sz="2800" b="0" i="1" smtClean="0">
                                        <a:latin typeface="Cambria Math"/>
                                      </a:rPr>
                                    </m:ctrlPr>
                                  </m:sSupPr>
                                  <m:e>
                                    <m:r>
                                      <a:rPr lang="en-IN" sz="2800" b="0" i="1" smtClean="0">
                                        <a:latin typeface="Cambria Math" panose="02040503050406030204" pitchFamily="18" charset="0"/>
                                        <a:ea typeface="Cambria Math" panose="02040503050406030204" pitchFamily="18" charset="0"/>
                                      </a:rPr>
                                      <m:t>𝜒</m:t>
                                    </m:r>
                                  </m:e>
                                  <m:sup>
                                    <m:r>
                                      <a:rPr lang="en-IN" sz="2800" b="0" i="1" smtClean="0">
                                        <a:latin typeface="Cambria Math" panose="02040503050406030204" pitchFamily="18" charset="0"/>
                                      </a:rPr>
                                      <m:t>2</m:t>
                                    </m:r>
                                  </m:sup>
                                </m:sSup>
                                <m:r>
                                  <a:rPr lang="en-IN" sz="2800" b="0" i="0" smtClean="0">
                                    <a:latin typeface="Cambria Math" panose="02040503050406030204" pitchFamily="18" charset="0"/>
                                  </a:rPr>
                                  <m:t>=</m:t>
                                </m:r>
                                <m:f>
                                  <m:fPr>
                                    <m:ctrlPr>
                                      <a:rPr lang="en-IN" sz="2800" i="1" smtClean="0">
                                        <a:latin typeface="Cambria Math"/>
                                      </a:rPr>
                                    </m:ctrlPr>
                                  </m:fPr>
                                  <m:num>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−1)</m:t>
                                    </m:r>
                                    <m:sSup>
                                      <m:sSupPr>
                                        <m:ctrlPr>
                                          <a:rPr lang="en-IN" sz="2800" b="0" i="1" smtClean="0">
                                            <a:latin typeface="Cambria Math"/>
                                          </a:rPr>
                                        </m:ctrlPr>
                                      </m:sSupPr>
                                      <m:e>
                                        <m:r>
                                          <a:rPr lang="en-IN" sz="2800" b="0" i="1" smtClean="0">
                                            <a:latin typeface="Cambria Math" panose="02040503050406030204" pitchFamily="18" charset="0"/>
                                          </a:rPr>
                                          <m:t>𝑠</m:t>
                                        </m:r>
                                      </m:e>
                                      <m:sup>
                                        <m:r>
                                          <a:rPr lang="en-IN" sz="2800" b="0" i="1" smtClean="0">
                                            <a:latin typeface="Cambria Math" panose="02040503050406030204" pitchFamily="18" charset="0"/>
                                          </a:rPr>
                                          <m:t>2</m:t>
                                        </m:r>
                                      </m:sup>
                                    </m:sSup>
                                  </m:num>
                                  <m:den>
                                    <m:sSup>
                                      <m:sSupPr>
                                        <m:ctrlPr>
                                          <a:rPr lang="en-IN" sz="2800" b="0" i="1" smtClean="0">
                                            <a:latin typeface="Cambria Math"/>
                                          </a:rPr>
                                        </m:ctrlPr>
                                      </m:sSupPr>
                                      <m:e>
                                        <m:r>
                                          <a:rPr lang="en-IN" sz="280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rPr>
                                          <m:t>2</m:t>
                                        </m:r>
                                      </m:sup>
                                    </m:sSup>
                                  </m:den>
                                </m:f>
                              </m:oMath>
                            </m:oMathPara>
                          </a14:m>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397700338"/>
                      </a:ext>
                    </a:extLst>
                  </a:tr>
                  <a:tr h="392716">
                    <a:tc>
                      <a:txBody>
                        <a:bodyPr/>
                        <a:lstStyle/>
                        <a:p>
                          <a:r>
                            <a:rPr lang="en-IN" sz="2800" dirty="0"/>
                            <a:t>Decision</a:t>
                          </a:r>
                          <a:r>
                            <a:rPr lang="en-IN" sz="2800" baseline="0" dirty="0"/>
                            <a:t> Rule</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a:t>Reject H</a:t>
                          </a:r>
                          <a:r>
                            <a:rPr lang="en-IN" sz="2800" baseline="-25000" dirty="0"/>
                            <a:t>0 </a:t>
                          </a:r>
                          <a:r>
                            <a:rPr lang="en-IN" sz="2800" dirty="0"/>
                            <a:t>if  </a:t>
                          </a:r>
                          <a14:m>
                            <m:oMath xmlns:m="http://schemas.openxmlformats.org/officeDocument/2006/math">
                              <m:sSup>
                                <m:sSupPr>
                                  <m:ctrlPr>
                                    <a:rPr lang="en-IN" sz="2800" b="0" i="1" smtClean="0">
                                      <a:latin typeface="Cambria Math"/>
                                    </a:rPr>
                                  </m:ctrlPr>
                                </m:sSupPr>
                                <m:e>
                                  <m:r>
                                    <a:rPr lang="en-IN" sz="2800" b="0" i="1" smtClean="0">
                                      <a:latin typeface="Cambria Math" panose="02040503050406030204" pitchFamily="18" charset="0"/>
                                      <a:ea typeface="Cambria Math" panose="02040503050406030204" pitchFamily="18" charset="0"/>
                                    </a:rPr>
                                    <m:t>𝜒</m:t>
                                  </m:r>
                                </m:e>
                                <m:sup>
                                  <m:r>
                                    <a:rPr lang="en-IN" sz="2800" b="0" i="1" smtClean="0">
                                      <a:latin typeface="Cambria Math" panose="02040503050406030204" pitchFamily="18" charset="0"/>
                                    </a:rPr>
                                    <m:t>2</m:t>
                                  </m:r>
                                </m:sup>
                              </m:sSup>
                              <m:r>
                                <a:rPr lang="en-IN" sz="2800" b="0" i="0" smtClean="0">
                                  <a:latin typeface="Cambria Math" panose="02040503050406030204" pitchFamily="18" charset="0"/>
                                </a:rPr>
                                <m:t>&gt;</m:t>
                              </m:r>
                              <m:sSubSup>
                                <m:sSubSupPr>
                                  <m:ctrlPr>
                                    <a:rPr lang="en-IN" sz="2800" b="0" i="1" smtClean="0">
                                      <a:latin typeface="Cambria Math"/>
                                    </a:rPr>
                                  </m:ctrlPr>
                                </m:sSubSupPr>
                                <m:e>
                                  <m:r>
                                    <a:rPr lang="en-IN" sz="2800" b="0" i="1" smtClean="0">
                                      <a:latin typeface="Cambria Math" panose="02040503050406030204" pitchFamily="18" charset="0"/>
                                      <a:ea typeface="Cambria Math" panose="02040503050406030204" pitchFamily="18" charset="0"/>
                                    </a:rPr>
                                    <m:t>𝜒</m:t>
                                  </m:r>
                                </m:e>
                                <m:sub>
                                  <m:r>
                                    <a:rPr lang="en-IN" sz="2800" b="0" i="1" smtClean="0">
                                      <a:latin typeface="Cambria Math" panose="02040503050406030204" pitchFamily="18" charset="0"/>
                                      <a:ea typeface="Cambria Math" panose="02040503050406030204" pitchFamily="18" charset="0"/>
                                    </a:rPr>
                                    <m:t>𝛼</m:t>
                                  </m:r>
                                  <m:r>
                                    <a:rPr lang="en-IN" sz="2800" b="0" i="1" smtClean="0">
                                      <a:latin typeface="Cambria Math" panose="02040503050406030204" pitchFamily="18" charset="0"/>
                                      <a:ea typeface="Cambria Math" panose="02040503050406030204" pitchFamily="18" charset="0"/>
                                    </a:rPr>
                                    <m:t>/2</m:t>
                                  </m:r>
                                </m:sub>
                                <m:sup>
                                  <m:r>
                                    <a:rPr lang="en-IN" sz="2800" b="0" i="1" smtClean="0">
                                      <a:latin typeface="Cambria Math" panose="02040503050406030204" pitchFamily="18" charset="0"/>
                                    </a:rPr>
                                    <m:t>2</m:t>
                                  </m:r>
                                </m:sup>
                              </m:sSubSup>
                            </m:oMath>
                          </a14:m>
                          <a:r>
                            <a:rPr lang="en-IN" sz="2800" dirty="0"/>
                            <a:t> or </a:t>
                          </a:r>
                          <a14:m>
                            <m:oMath xmlns:m="http://schemas.openxmlformats.org/officeDocument/2006/math">
                              <m:r>
                                <a:rPr lang="en-IN" sz="2800" b="0" i="1" smtClean="0">
                                  <a:latin typeface="Cambria Math" panose="02040503050406030204" pitchFamily="18" charset="0"/>
                                  <a:ea typeface="Cambria Math" panose="02040503050406030204" pitchFamily="18" charset="0"/>
                                </a:rPr>
                                <m:t>&lt;</m:t>
                              </m:r>
                              <m:sSubSup>
                                <m:sSubSupPr>
                                  <m:ctrlPr>
                                    <a:rPr lang="en-IN" sz="2800" b="0" i="1" smtClean="0">
                                      <a:latin typeface="Cambria Math"/>
                                    </a:rPr>
                                  </m:ctrlPr>
                                </m:sSubSupPr>
                                <m:e>
                                  <m:r>
                                    <a:rPr lang="en-IN" sz="2800" b="0" i="1" smtClean="0">
                                      <a:latin typeface="Cambria Math" panose="02040503050406030204" pitchFamily="18" charset="0"/>
                                      <a:ea typeface="Cambria Math" panose="02040503050406030204" pitchFamily="18" charset="0"/>
                                    </a:rPr>
                                    <m:t>𝜒</m:t>
                                  </m:r>
                                </m:e>
                                <m:sub>
                                  <m:r>
                                    <a:rPr lang="en-IN" sz="2800" b="0" i="1" smtClean="0">
                                      <a:latin typeface="Cambria Math" panose="02040503050406030204" pitchFamily="18" charset="0"/>
                                      <a:ea typeface="Cambria Math" panose="02040503050406030204" pitchFamily="18" charset="0"/>
                                    </a:rPr>
                                    <m:t>1−</m:t>
                                  </m:r>
                                  <m:r>
                                    <a:rPr lang="en-IN" sz="2800" b="0" i="1" smtClean="0">
                                      <a:latin typeface="Cambria Math" panose="02040503050406030204" pitchFamily="18" charset="0"/>
                                      <a:ea typeface="Cambria Math" panose="02040503050406030204" pitchFamily="18" charset="0"/>
                                    </a:rPr>
                                    <m:t>𝛼</m:t>
                                  </m:r>
                                  <m:r>
                                    <a:rPr lang="en-IN" sz="2800" b="0" i="1" smtClean="0">
                                      <a:latin typeface="Cambria Math" panose="02040503050406030204" pitchFamily="18" charset="0"/>
                                      <a:ea typeface="Cambria Math" panose="02040503050406030204" pitchFamily="18" charset="0"/>
                                    </a:rPr>
                                    <m:t>/2</m:t>
                                  </m:r>
                                </m:sub>
                                <m:sup>
                                  <m:r>
                                    <a:rPr lang="en-IN" sz="2800" b="0" i="1" smtClean="0">
                                      <a:latin typeface="Cambria Math" panose="02040503050406030204" pitchFamily="18" charset="0"/>
                                    </a:rPr>
                                    <m:t>2</m:t>
                                  </m:r>
                                </m:sup>
                              </m:sSubSup>
                            </m:oMath>
                          </a14:m>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312215781"/>
                      </a:ext>
                    </a:extLst>
                  </a:tr>
                </a:tbl>
              </a:graphicData>
            </a:graphic>
          </p:graphicFrame>
        </mc:Choice>
        <mc:Fallback xmlns="">
          <p:graphicFrame>
            <p:nvGraphicFramePr>
              <p:cNvPr id="5" name="Table 4">
                <a:extLst>
                  <a:ext uri="{FF2B5EF4-FFF2-40B4-BE49-F238E27FC236}">
                    <a16:creationId xmlns:a16="http://schemas.microsoft.com/office/drawing/2014/main" xmlns="" id="{48A70C61-A7A7-48C2-AD0E-E816F1C848FB}"/>
                  </a:ext>
                </a:extLst>
              </p:cNvPr>
              <p:cNvGraphicFramePr>
                <a:graphicFrameLocks noGrp="1"/>
              </p:cNvGraphicFramePr>
              <p:nvPr>
                <p:extLst>
                  <p:ext uri="{D42A27DB-BD31-4B8C-83A1-F6EECF244321}">
                    <p14:modId xmlns:p14="http://schemas.microsoft.com/office/powerpoint/2010/main" xmlns="" val="26633424"/>
                  </p:ext>
                </p:extLst>
              </p:nvPr>
            </p:nvGraphicFramePr>
            <p:xfrm>
              <a:off x="3067522" y="1510799"/>
              <a:ext cx="7800976" cy="2992374"/>
            </p:xfrm>
            <a:graphic>
              <a:graphicData uri="http://schemas.openxmlformats.org/drawingml/2006/table">
                <a:tbl>
                  <a:tblPr>
                    <a:tableStyleId>{5C22544A-7EE6-4342-B048-85BDC9FD1C3A}</a:tableStyleId>
                  </a:tblPr>
                  <a:tblGrid>
                    <a:gridCol w="3900488">
                      <a:extLst>
                        <a:ext uri="{9D8B030D-6E8A-4147-A177-3AD203B41FA5}">
                          <a16:colId xmlns:a16="http://schemas.microsoft.com/office/drawing/2014/main" xmlns="" val="2103063308"/>
                        </a:ext>
                      </a:extLst>
                    </a:gridCol>
                    <a:gridCol w="3900488">
                      <a:extLst>
                        <a:ext uri="{9D8B030D-6E8A-4147-A177-3AD203B41FA5}">
                          <a16:colId xmlns:a16="http://schemas.microsoft.com/office/drawing/2014/main" xmlns="" val="3453499345"/>
                        </a:ext>
                      </a:extLst>
                    </a:gridCol>
                  </a:tblGrid>
                  <a:tr h="495300">
                    <a:tc>
                      <a:txBody>
                        <a:bodyPr/>
                        <a:lstStyle/>
                        <a:p>
                          <a:r>
                            <a:rPr lang="en-IN" sz="2800" dirty="0"/>
                            <a:t>Null Hypothesis H</a:t>
                          </a:r>
                          <a:r>
                            <a:rPr lang="en-IN" sz="28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2785360"/>
                      </a:ext>
                    </a:extLst>
                  </a:tr>
                  <a:tr h="495300">
                    <a:tc>
                      <a:txBody>
                        <a:bodyPr/>
                        <a:lstStyle/>
                        <a:p>
                          <a:r>
                            <a:rPr lang="en-IN" sz="2800" dirty="0"/>
                            <a:t>Alternate Hypothesis H</a:t>
                          </a:r>
                          <a:r>
                            <a:rPr lang="en-IN" sz="2800" baseline="-25000" dirty="0"/>
                            <a:t>a</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800" dirty="0"/>
                            <a:t>σ</a:t>
                          </a:r>
                          <a:r>
                            <a:rPr lang="en-IN" sz="2800" baseline="30000" dirty="0"/>
                            <a:t>2</a:t>
                          </a:r>
                          <a:r>
                            <a:rPr lang="en-IN" sz="2800" dirty="0"/>
                            <a:t> ≠ </a:t>
                          </a:r>
                          <a:r>
                            <a:rPr lang="el-GR" sz="2800" dirty="0"/>
                            <a:t>σ</a:t>
                          </a:r>
                          <a:r>
                            <a:rPr lang="en-IN" sz="2800" baseline="-25000" dirty="0"/>
                            <a:t>0</a:t>
                          </a:r>
                          <a:r>
                            <a:rPr lang="en-IN" sz="2800" baseline="300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8768384"/>
                      </a:ext>
                    </a:extLst>
                  </a:tr>
                  <a:tr h="924814">
                    <a:tc>
                      <a:txBody>
                        <a:bodyPr/>
                        <a:lstStyle/>
                        <a:p>
                          <a:r>
                            <a:rPr lang="en-IN" sz="28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156" t="-115132" r="-313" b="-128947"/>
                          </a:stretch>
                        </a:blipFill>
                      </a:tcPr>
                    </a:tc>
                    <a:extLst>
                      <a:ext uri="{0D108BD9-81ED-4DB2-BD59-A6C34878D82A}">
                        <a16:rowId xmlns:a16="http://schemas.microsoft.com/office/drawing/2014/main" xmlns="" val="3397700338"/>
                      </a:ext>
                    </a:extLst>
                  </a:tr>
                  <a:tr h="1076960">
                    <a:tc>
                      <a:txBody>
                        <a:bodyPr/>
                        <a:lstStyle/>
                        <a:p>
                          <a:r>
                            <a:rPr lang="en-IN" sz="2800" dirty="0"/>
                            <a:t>Decision</a:t>
                          </a:r>
                          <a:r>
                            <a:rPr lang="en-IN" sz="2800" baseline="0" dirty="0"/>
                            <a:t> Rule</a:t>
                          </a:r>
                          <a:endParaRPr lang="en-IN" sz="2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156" t="-184746" r="-313" b="-10734"/>
                          </a:stretch>
                        </a:blipFill>
                      </a:tcPr>
                    </a:tc>
                    <a:extLst>
                      <a:ext uri="{0D108BD9-81ED-4DB2-BD59-A6C34878D82A}">
                        <a16:rowId xmlns:a16="http://schemas.microsoft.com/office/drawing/2014/main" xmlns="" val="2312215781"/>
                      </a:ext>
                    </a:extLst>
                  </a:tr>
                </a:tbl>
              </a:graphicData>
            </a:graphic>
          </p:graphicFrame>
        </mc:Fallback>
      </mc:AlternateContent>
    </p:spTree>
    <p:extLst>
      <p:ext uri="{BB962C8B-B14F-4D97-AF65-F5344CB8AC3E}">
        <p14:creationId xmlns:p14="http://schemas.microsoft.com/office/powerpoint/2010/main" val="16708747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16</a:t>
            </a:fld>
            <a:endParaRPr lang="en-US" dirty="0"/>
          </a:p>
        </p:txBody>
      </p:sp>
      <p:sp>
        <p:nvSpPr>
          <p:cNvPr id="3" name="Title 2"/>
          <p:cNvSpPr>
            <a:spLocks noGrp="1"/>
          </p:cNvSpPr>
          <p:nvPr>
            <p:ph type="title"/>
          </p:nvPr>
        </p:nvSpPr>
        <p:spPr>
          <a:xfrm>
            <a:off x="459423" y="176152"/>
            <a:ext cx="13715429" cy="615553"/>
          </a:xfrm>
        </p:spPr>
        <p:txBody>
          <a:bodyPr/>
          <a:lstStyle/>
          <a:p>
            <a:r>
              <a:rPr lang="en-IN" dirty="0"/>
              <a:t>Hypothesis Testing Example - Two Tail</a:t>
            </a:r>
            <a:endParaRPr lang="en-US" dirty="0"/>
          </a:p>
        </p:txBody>
      </p:sp>
      <p:sp>
        <p:nvSpPr>
          <p:cNvPr id="7" name="Rectangle 6">
            <a:extLst>
              <a:ext uri="{FF2B5EF4-FFF2-40B4-BE49-F238E27FC236}">
                <a16:creationId xmlns:a16="http://schemas.microsoft.com/office/drawing/2014/main" xmlns="" id="{8F15C228-F4FB-4120-AE05-81868BE18A09}"/>
              </a:ext>
            </a:extLst>
          </p:cNvPr>
          <p:cNvSpPr/>
          <p:nvPr/>
        </p:nvSpPr>
        <p:spPr>
          <a:xfrm>
            <a:off x="459423" y="1483311"/>
            <a:ext cx="13715429" cy="2677656"/>
          </a:xfrm>
          <a:prstGeom prst="rect">
            <a:avLst/>
          </a:prstGeom>
        </p:spPr>
        <p:txBody>
          <a:bodyPr wrap="square">
            <a:spAutoFit/>
          </a:bodyPr>
          <a:lstStyle/>
          <a:p>
            <a:r>
              <a:rPr lang="en-IN" sz="2800" dirty="0"/>
              <a:t>Academic councils regularly perform due diligence on question papers set by the faculty. The question papers are tested on a sample of students and if the variation is small the question paper is too easy or too difficult. If the variation is large, the question paper is likely to be vague. The expected variance is 100. The test was administered on 30 students and sample variance obtained was 64. Is there sufficient evidence for too small or too large variance at 95% confidence level?</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 xmlns:a16="http://schemas.microsoft.com/office/drawing/2014/main" id="{6CFD44A2-91EE-4512-AD56-9A7724993FB8}"/>
                  </a:ext>
                </a:extLst>
              </p:cNvPr>
              <p:cNvGraphicFramePr>
                <a:graphicFrameLocks noGrp="1"/>
              </p:cNvGraphicFramePr>
              <p:nvPr>
                <p:extLst>
                  <p:ext uri="{D42A27DB-BD31-4B8C-83A1-F6EECF244321}">
                    <p14:modId xmlns:p14="http://schemas.microsoft.com/office/powerpoint/2010/main" val="220432887"/>
                  </p:ext>
                </p:extLst>
              </p:nvPr>
            </p:nvGraphicFramePr>
            <p:xfrm>
              <a:off x="3499570" y="4331618"/>
              <a:ext cx="7172326" cy="2824671"/>
            </p:xfrm>
            <a:graphic>
              <a:graphicData uri="http://schemas.openxmlformats.org/drawingml/2006/table">
                <a:tbl>
                  <a:tblPr>
                    <a:tableStyleId>{5C22544A-7EE6-4342-B048-85BDC9FD1C3A}</a:tableStyleId>
                  </a:tblPr>
                  <a:tblGrid>
                    <a:gridCol w="3586163">
                      <a:extLst>
                        <a:ext uri="{9D8B030D-6E8A-4147-A177-3AD203B41FA5}">
                          <a16:colId xmlns="" xmlns:a16="http://schemas.microsoft.com/office/drawing/2014/main" val="20000"/>
                        </a:ext>
                      </a:extLst>
                    </a:gridCol>
                    <a:gridCol w="3586163">
                      <a:extLst>
                        <a:ext uri="{9D8B030D-6E8A-4147-A177-3AD203B41FA5}">
                          <a16:colId xmlns="" xmlns:a16="http://schemas.microsoft.com/office/drawing/2014/main" val="20001"/>
                        </a:ext>
                      </a:extLst>
                    </a:gridCol>
                  </a:tblGrid>
                  <a:tr h="380339">
                    <a:tc>
                      <a:txBody>
                        <a:bodyPr/>
                        <a:lstStyle/>
                        <a:p>
                          <a:r>
                            <a:rPr lang="en-IN" sz="2400" dirty="0"/>
                            <a:t>Null Hypothesis H</a:t>
                          </a:r>
                          <a:r>
                            <a:rPr lang="en-IN" sz="24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400" dirty="0"/>
                            <a:t>σ</a:t>
                          </a:r>
                          <a:r>
                            <a:rPr lang="en-IN" sz="2400" baseline="30000" dirty="0"/>
                            <a:t>2</a:t>
                          </a:r>
                          <a:r>
                            <a:rPr lang="en-IN" sz="2400" dirty="0"/>
                            <a:t> = 100</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80339">
                    <a:tc>
                      <a:txBody>
                        <a:bodyPr/>
                        <a:lstStyle/>
                        <a:p>
                          <a:r>
                            <a:rPr lang="en-IN" sz="2400" dirty="0"/>
                            <a:t>Alternate Hypothesis H</a:t>
                          </a:r>
                          <a:r>
                            <a:rPr lang="en-IN" sz="2400" baseline="-25000" dirty="0"/>
                            <a:t>a</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400" dirty="0"/>
                            <a:t>σ</a:t>
                          </a:r>
                          <a:r>
                            <a:rPr lang="en-IN" sz="2400" baseline="30000" dirty="0"/>
                            <a:t>2</a:t>
                          </a:r>
                          <a:r>
                            <a:rPr lang="en-IN" sz="2400" dirty="0"/>
                            <a:t> ≠ 100</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591074">
                    <a:tc>
                      <a:txBody>
                        <a:bodyPr/>
                        <a:lstStyle/>
                        <a:p>
                          <a:r>
                            <a:rPr lang="en-IN" sz="24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left"/>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ea typeface="Cambria Math" panose="02040503050406030204" pitchFamily="18" charset="0"/>
                                      </a:rPr>
                                      <m:t>𝜒</m:t>
                                    </m:r>
                                  </m:e>
                                  <m:sup>
                                    <m:r>
                                      <a:rPr lang="en-IN" sz="2400" b="0" i="1" smtClean="0">
                                        <a:latin typeface="Cambria Math" panose="02040503050406030204" pitchFamily="18" charset="0"/>
                                      </a:rPr>
                                      <m:t>2</m:t>
                                    </m:r>
                                  </m:sup>
                                </m:sSup>
                                <m:r>
                                  <a:rPr lang="en-IN" sz="2400" b="0" i="0" smtClean="0">
                                    <a:latin typeface="Cambria Math" panose="02040503050406030204" pitchFamily="18" charset="0"/>
                                  </a:rPr>
                                  <m:t>=</m:t>
                                </m:r>
                                <m:f>
                                  <m:fPr>
                                    <m:ctrlPr>
                                      <a:rPr lang="en-IN" sz="2400" i="1" smtClean="0">
                                        <a:latin typeface="Cambria Math"/>
                                      </a:rPr>
                                    </m:ctrlPr>
                                  </m:fPr>
                                  <m:num>
                                    <m:r>
                                      <a:rPr lang="en-IN" sz="2400" b="0" i="1" smtClean="0">
                                        <a:latin typeface="Cambria Math" panose="02040503050406030204" pitchFamily="18" charset="0"/>
                                      </a:rPr>
                                      <m:t>29.(64)</m:t>
                                    </m:r>
                                  </m:num>
                                  <m:den>
                                    <m:r>
                                      <a:rPr lang="en-IN" sz="2400" b="0" i="1" smtClean="0">
                                        <a:latin typeface="Cambria Math" panose="02040503050406030204" pitchFamily="18" charset="0"/>
                                      </a:rPr>
                                      <m:t>100</m:t>
                                    </m:r>
                                  </m:den>
                                </m:f>
                              </m:oMath>
                            </m:oMathPara>
                          </a14:m>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635889">
                    <a:tc>
                      <a:txBody>
                        <a:bodyPr/>
                        <a:lstStyle/>
                        <a:p>
                          <a:r>
                            <a:rPr lang="en-IN" sz="2400" dirty="0"/>
                            <a:t>Decision</a:t>
                          </a:r>
                          <a:r>
                            <a:rPr lang="en-IN" sz="2400" baseline="0" dirty="0"/>
                            <a:t> Rule</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Reject H</a:t>
                          </a:r>
                          <a:r>
                            <a:rPr lang="en-IN" sz="2400" baseline="-25000" dirty="0"/>
                            <a:t>0 </a:t>
                          </a:r>
                          <a:r>
                            <a:rPr lang="en-IN" sz="2400" dirty="0"/>
                            <a:t>if  </a:t>
                          </a:r>
                          <a14:m>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ea typeface="Cambria Math" panose="02040503050406030204" pitchFamily="18" charset="0"/>
                                    </a:rPr>
                                    <m:t>𝜒</m:t>
                                  </m:r>
                                </m:e>
                                <m:sup>
                                  <m:r>
                                    <a:rPr lang="en-IN" sz="2400" b="0" i="1" smtClean="0">
                                      <a:latin typeface="Cambria Math" panose="02040503050406030204" pitchFamily="18" charset="0"/>
                                    </a:rPr>
                                    <m:t>2</m:t>
                                  </m:r>
                                </m:sup>
                              </m:sSup>
                              <m:r>
                                <a:rPr lang="en-IN" sz="2400" b="0" i="0" smtClean="0">
                                  <a:latin typeface="Cambria Math" panose="02040503050406030204" pitchFamily="18" charset="0"/>
                                </a:rPr>
                                <m:t>&gt;</m:t>
                              </m:r>
                              <m:sSubSup>
                                <m:sSubSupPr>
                                  <m:ctrlPr>
                                    <a:rPr lang="en-IN" sz="2400" b="0" i="1" smtClean="0">
                                      <a:latin typeface="Cambria Math"/>
                                    </a:rPr>
                                  </m:ctrlPr>
                                </m:sSubSupPr>
                                <m:e>
                                  <m:r>
                                    <a:rPr lang="en-IN" sz="2400" b="0" i="1" smtClean="0">
                                      <a:latin typeface="Cambria Math" panose="02040503050406030204" pitchFamily="18" charset="0"/>
                                      <a:ea typeface="Cambria Math" panose="02040503050406030204" pitchFamily="18" charset="0"/>
                                    </a:rPr>
                                    <m:t>𝜒</m:t>
                                  </m:r>
                                </m:e>
                                <m:sub>
                                  <m:r>
                                    <a:rPr lang="en-IN" sz="2400" b="0" i="1" smtClean="0">
                                      <a:latin typeface="Cambria Math" panose="02040503050406030204" pitchFamily="18" charset="0"/>
                                    </a:rPr>
                                    <m:t>0.025</m:t>
                                  </m:r>
                                </m:sub>
                                <m:sup>
                                  <m:r>
                                    <a:rPr lang="en-IN" sz="2400" b="0" i="1" smtClean="0">
                                      <a:latin typeface="Cambria Math" panose="02040503050406030204" pitchFamily="18" charset="0"/>
                                    </a:rPr>
                                    <m:t>2</m:t>
                                  </m:r>
                                </m:sup>
                              </m:sSubSup>
                            </m:oMath>
                          </a14:m>
                          <a:r>
                            <a:rPr lang="en-IN" sz="2400" dirty="0"/>
                            <a:t>  or</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IN" sz="2400" b="0" i="1" smtClean="0">
                                        <a:latin typeface="Cambria Math"/>
                                      </a:rPr>
                                    </m:ctrlPr>
                                  </m:sSupPr>
                                  <m:e>
                                    <m:r>
                                      <a:rPr lang="en-IN" sz="2400" b="0" i="1" smtClean="0">
                                        <a:latin typeface="Cambria Math" panose="02040503050406030204" pitchFamily="18" charset="0"/>
                                        <a:ea typeface="Cambria Math" panose="02040503050406030204" pitchFamily="18" charset="0"/>
                                      </a:rPr>
                                      <m:t>𝜒</m:t>
                                    </m:r>
                                  </m:e>
                                  <m:sup>
                                    <m:r>
                                      <a:rPr lang="en-IN" sz="2400" b="0" i="1" smtClean="0">
                                        <a:latin typeface="Cambria Math" panose="02040503050406030204" pitchFamily="18" charset="0"/>
                                      </a:rPr>
                                      <m:t>2</m:t>
                                    </m:r>
                                  </m:sup>
                                </m:sSup>
                                <m:r>
                                  <a:rPr lang="en-IN" sz="2400" b="0" i="0" smtClean="0">
                                    <a:latin typeface="Cambria Math" panose="02040503050406030204" pitchFamily="18" charset="0"/>
                                  </a:rPr>
                                  <m:t>&gt;</m:t>
                                </m:r>
                                <m:sSubSup>
                                  <m:sSubSupPr>
                                    <m:ctrlPr>
                                      <a:rPr lang="en-IN" sz="2400" b="0" i="1" smtClean="0">
                                        <a:latin typeface="Cambria Math"/>
                                      </a:rPr>
                                    </m:ctrlPr>
                                  </m:sSubSupPr>
                                  <m:e>
                                    <m:r>
                                      <a:rPr lang="en-IN" sz="2400" b="0" i="1" smtClean="0">
                                        <a:latin typeface="Cambria Math" panose="02040503050406030204" pitchFamily="18" charset="0"/>
                                        <a:ea typeface="Cambria Math" panose="02040503050406030204" pitchFamily="18" charset="0"/>
                                      </a:rPr>
                                      <m:t>𝜒</m:t>
                                    </m:r>
                                  </m:e>
                                  <m:sub>
                                    <m:r>
                                      <a:rPr lang="en-IN" sz="2400" b="0" i="1" smtClean="0">
                                        <a:latin typeface="Cambria Math" panose="02040503050406030204" pitchFamily="18" charset="0"/>
                                      </a:rPr>
                                      <m:t>0.975</m:t>
                                    </m:r>
                                  </m:sub>
                                  <m:sup>
                                    <m:r>
                                      <a:rPr lang="en-IN" sz="2400" b="0" i="1" smtClean="0">
                                        <a:latin typeface="Cambria Math" panose="02040503050406030204" pitchFamily="18" charset="0"/>
                                      </a:rPr>
                                      <m:t>2</m:t>
                                    </m:r>
                                  </m:sup>
                                </m:sSubSup>
                              </m:oMath>
                            </m:oMathPara>
                          </a14:m>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mc:Choice>
        <mc:Fallback xmlns="">
          <p:graphicFrame>
            <p:nvGraphicFramePr>
              <p:cNvPr id="8" name="Table 7">
                <a:extLst>
                  <a:ext uri="{FF2B5EF4-FFF2-40B4-BE49-F238E27FC236}">
                    <a16:creationId xmlns:a16="http://schemas.microsoft.com/office/drawing/2014/main" xmlns="" id="{6CFD44A2-91EE-4512-AD56-9A7724993FB8}"/>
                  </a:ext>
                </a:extLst>
              </p:cNvPr>
              <p:cNvGraphicFramePr>
                <a:graphicFrameLocks noGrp="1"/>
              </p:cNvGraphicFramePr>
              <p:nvPr>
                <p:extLst>
                  <p:ext uri="{D42A27DB-BD31-4B8C-83A1-F6EECF244321}">
                    <p14:modId xmlns:p14="http://schemas.microsoft.com/office/powerpoint/2010/main" xmlns="" val="220432887"/>
                  </p:ext>
                </p:extLst>
              </p:nvPr>
            </p:nvGraphicFramePr>
            <p:xfrm>
              <a:off x="3499570" y="4331618"/>
              <a:ext cx="7172326" cy="2824671"/>
            </p:xfrm>
            <a:graphic>
              <a:graphicData uri="http://schemas.openxmlformats.org/drawingml/2006/table">
                <a:tbl>
                  <a:tblPr>
                    <a:tableStyleId>{5C22544A-7EE6-4342-B048-85BDC9FD1C3A}</a:tableStyleId>
                  </a:tblPr>
                  <a:tblGrid>
                    <a:gridCol w="3586163">
                      <a:extLst>
                        <a:ext uri="{9D8B030D-6E8A-4147-A177-3AD203B41FA5}">
                          <a16:colId xmlns:a16="http://schemas.microsoft.com/office/drawing/2014/main" xmlns="" val="20000"/>
                        </a:ext>
                      </a:extLst>
                    </a:gridCol>
                    <a:gridCol w="3586163">
                      <a:extLst>
                        <a:ext uri="{9D8B030D-6E8A-4147-A177-3AD203B41FA5}">
                          <a16:colId xmlns:a16="http://schemas.microsoft.com/office/drawing/2014/main" xmlns="" val="20001"/>
                        </a:ext>
                      </a:extLst>
                    </a:gridCol>
                  </a:tblGrid>
                  <a:tr h="434340">
                    <a:tc>
                      <a:txBody>
                        <a:bodyPr/>
                        <a:lstStyle/>
                        <a:p>
                          <a:r>
                            <a:rPr lang="en-IN" sz="2400" dirty="0"/>
                            <a:t>Null Hypothesis H</a:t>
                          </a:r>
                          <a:r>
                            <a:rPr lang="en-IN" sz="2400" baseline="-250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l-GR" sz="2400" dirty="0"/>
                            <a:t>σ</a:t>
                          </a:r>
                          <a:r>
                            <a:rPr lang="en-IN" sz="2400" baseline="30000" dirty="0"/>
                            <a:t>2</a:t>
                          </a:r>
                          <a:r>
                            <a:rPr lang="en-IN" sz="2400" dirty="0"/>
                            <a:t> = 100</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34340">
                    <a:tc>
                      <a:txBody>
                        <a:bodyPr/>
                        <a:lstStyle/>
                        <a:p>
                          <a:r>
                            <a:rPr lang="en-IN" sz="2400" dirty="0"/>
                            <a:t>Alternate Hypothesis H</a:t>
                          </a:r>
                          <a:r>
                            <a:rPr lang="en-IN" sz="2400" baseline="-25000" dirty="0"/>
                            <a:t>a</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2400" dirty="0"/>
                            <a:t>σ</a:t>
                          </a:r>
                          <a:r>
                            <a:rPr lang="en-IN" sz="2400" baseline="30000" dirty="0"/>
                            <a:t>2</a:t>
                          </a:r>
                          <a:r>
                            <a:rPr lang="en-IN" sz="2400" dirty="0"/>
                            <a:t> ≠ 100</a:t>
                          </a:r>
                          <a:endParaRPr lang="en-IN" sz="2400" baseline="300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765239">
                    <a:tc>
                      <a:txBody>
                        <a:bodyPr/>
                        <a:lstStyle/>
                        <a:p>
                          <a:r>
                            <a:rPr lang="en-IN" sz="2400" dirty="0"/>
                            <a:t>Test Statistic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40" t="-120800" r="-340" b="-159200"/>
                          </a:stretch>
                        </a:blipFill>
                      </a:tcPr>
                    </a:tc>
                    <a:extLst>
                      <a:ext uri="{0D108BD9-81ED-4DB2-BD59-A6C34878D82A}">
                        <a16:rowId xmlns:a16="http://schemas.microsoft.com/office/drawing/2014/main" xmlns="" val="10002"/>
                      </a:ext>
                    </a:extLst>
                  </a:tr>
                  <a:tr h="1190752">
                    <a:tc>
                      <a:txBody>
                        <a:bodyPr/>
                        <a:lstStyle/>
                        <a:p>
                          <a:r>
                            <a:rPr lang="en-IN" sz="2400" dirty="0"/>
                            <a:t>Decision</a:t>
                          </a:r>
                          <a:r>
                            <a:rPr lang="en-IN" sz="2400" baseline="0" dirty="0"/>
                            <a:t> Rule</a:t>
                          </a:r>
                          <a:endParaRPr lang="en-IN" sz="2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40" t="-140816" r="-340" b="-1531"/>
                          </a:stretch>
                        </a:blipFill>
                      </a:tcPr>
                    </a:tc>
                    <a:extLst>
                      <a:ext uri="{0D108BD9-81ED-4DB2-BD59-A6C34878D82A}">
                        <a16:rowId xmlns:a16="http://schemas.microsoft.com/office/drawing/2014/main" xmlns="" val="10003"/>
                      </a:ext>
                    </a:extLst>
                  </a:tr>
                </a:tbl>
              </a:graphicData>
            </a:graphic>
          </p:graphicFrame>
        </mc:Fallback>
      </mc:AlternateContent>
    </p:spTree>
    <p:extLst>
      <p:ext uri="{BB962C8B-B14F-4D97-AF65-F5344CB8AC3E}">
        <p14:creationId xmlns:p14="http://schemas.microsoft.com/office/powerpoint/2010/main" val="1259379707"/>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17</a:t>
            </a:fld>
            <a:endParaRPr lang="en-US" dirty="0"/>
          </a:p>
        </p:txBody>
      </p:sp>
      <p:sp>
        <p:nvSpPr>
          <p:cNvPr id="3" name="Title 2"/>
          <p:cNvSpPr>
            <a:spLocks noGrp="1"/>
          </p:cNvSpPr>
          <p:nvPr>
            <p:ph type="title"/>
          </p:nvPr>
        </p:nvSpPr>
        <p:spPr/>
        <p:txBody>
          <a:bodyPr/>
          <a:lstStyle/>
          <a:p>
            <a:r>
              <a:rPr lang="en-US" dirty="0"/>
              <a:t>CONDITIONS FOR APPLICATION OF </a:t>
            </a:r>
            <a:r>
              <a:rPr lang="en-US" dirty="0">
                <a:sym typeface="Symbol"/>
              </a:rPr>
              <a:t></a:t>
            </a:r>
            <a:r>
              <a:rPr lang="en-US" baseline="30000" dirty="0">
                <a:sym typeface="Symbol"/>
              </a:rPr>
              <a:t>2</a:t>
            </a:r>
            <a:r>
              <a:rPr lang="en-US" dirty="0"/>
              <a:t> TEST</a:t>
            </a:r>
          </a:p>
        </p:txBody>
      </p:sp>
      <p:sp>
        <p:nvSpPr>
          <p:cNvPr id="4" name="Rectangle 3"/>
          <p:cNvSpPr/>
          <p:nvPr/>
        </p:nvSpPr>
        <p:spPr>
          <a:xfrm>
            <a:off x="331218" y="1406762"/>
            <a:ext cx="12889432" cy="5755422"/>
          </a:xfrm>
          <a:prstGeom prst="rect">
            <a:avLst/>
          </a:prstGeom>
        </p:spPr>
        <p:txBody>
          <a:bodyPr wrap="square">
            <a:spAutoFit/>
          </a:bodyPr>
          <a:lstStyle/>
          <a:p>
            <a:pPr marL="457200" indent="-457200" algn="just">
              <a:spcAft>
                <a:spcPts val="1200"/>
              </a:spcAft>
              <a:buFont typeface="+mj-lt"/>
              <a:buAutoNum type="arabicPeriod"/>
            </a:pPr>
            <a:r>
              <a:rPr lang="en-US" sz="2800" dirty="0"/>
              <a:t>The following conditions should be satisfied before x2 test can be applied:</a:t>
            </a:r>
          </a:p>
          <a:p>
            <a:pPr marL="457200" indent="-457200" algn="just">
              <a:spcAft>
                <a:spcPts val="1200"/>
              </a:spcAft>
              <a:buFont typeface="+mj-lt"/>
              <a:buAutoNum type="arabicPeriod"/>
            </a:pPr>
            <a:r>
              <a:rPr lang="en-US" sz="2800" dirty="0"/>
              <a:t>Data must be in the form of frequencies</a:t>
            </a:r>
          </a:p>
          <a:p>
            <a:pPr marL="457200" indent="-457200" algn="just">
              <a:spcAft>
                <a:spcPts val="1200"/>
              </a:spcAft>
              <a:buFont typeface="+mj-lt"/>
              <a:buAutoNum type="arabicPeriod"/>
            </a:pPr>
            <a:r>
              <a:rPr lang="en-US" sz="2800" dirty="0"/>
              <a:t>The frequency data must have precise numerical value and must be organized into categories or groups</a:t>
            </a:r>
          </a:p>
          <a:p>
            <a:pPr marL="457200" indent="-457200" algn="just">
              <a:spcAft>
                <a:spcPts val="1200"/>
              </a:spcAft>
              <a:buFont typeface="+mj-lt"/>
              <a:buAutoNum type="arabicPeriod"/>
            </a:pPr>
            <a:r>
              <a:rPr lang="en-US" sz="2800" dirty="0"/>
              <a:t>Observations recorded and used are collected on a random basis</a:t>
            </a:r>
          </a:p>
          <a:p>
            <a:pPr marL="457200" indent="-457200" algn="just">
              <a:spcAft>
                <a:spcPts val="1200"/>
              </a:spcAft>
              <a:buFont typeface="+mj-lt"/>
              <a:buAutoNum type="arabicPeriod"/>
            </a:pPr>
            <a:r>
              <a:rPr lang="en-US" sz="2800" dirty="0"/>
              <a:t>All the items in the sample must be independent</a:t>
            </a:r>
          </a:p>
          <a:p>
            <a:pPr marL="457200" indent="-457200" algn="just">
              <a:spcAft>
                <a:spcPts val="1200"/>
              </a:spcAft>
              <a:buFont typeface="+mj-lt"/>
              <a:buAutoNum type="arabicPeriod"/>
            </a:pPr>
            <a:r>
              <a:rPr lang="en-US" sz="2800" dirty="0"/>
              <a:t>No group should contain very few items, say less than 5. In case where the frequencies are less than 5, regrouping is done by combining the frequencies of adjoining groups so that the new frequencies become greater than 5. (Some statisticians prefer 10, but 5 is ok)</a:t>
            </a:r>
          </a:p>
          <a:p>
            <a:pPr marL="457200" indent="-457200" algn="just">
              <a:spcAft>
                <a:spcPts val="1200"/>
              </a:spcAft>
              <a:buFont typeface="+mj-lt"/>
              <a:buAutoNum type="arabicPeriod"/>
            </a:pPr>
            <a:r>
              <a:rPr lang="en-US" sz="2800" dirty="0"/>
              <a:t>The overall number of items must also be reasonable, should at least be 30.</a:t>
            </a:r>
          </a:p>
        </p:txBody>
      </p:sp>
    </p:spTree>
    <p:extLst>
      <p:ext uri="{BB962C8B-B14F-4D97-AF65-F5344CB8AC3E}">
        <p14:creationId xmlns:p14="http://schemas.microsoft.com/office/powerpoint/2010/main" val="82565105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18</a:t>
            </a:fld>
            <a:endParaRPr lang="en-US" dirty="0"/>
          </a:p>
        </p:txBody>
      </p:sp>
      <p:sp>
        <p:nvSpPr>
          <p:cNvPr id="3" name="Title 2"/>
          <p:cNvSpPr>
            <a:spLocks noGrp="1"/>
          </p:cNvSpPr>
          <p:nvPr>
            <p:ph type="title"/>
          </p:nvPr>
        </p:nvSpPr>
        <p:spPr/>
        <p:txBody>
          <a:bodyPr/>
          <a:lstStyle/>
          <a:p>
            <a:r>
              <a:rPr lang="en-US" dirty="0"/>
              <a:t>LIMITATIONS OF </a:t>
            </a:r>
            <a:r>
              <a:rPr lang="en-US" dirty="0">
                <a:sym typeface="Symbol"/>
              </a:rPr>
              <a:t></a:t>
            </a:r>
            <a:r>
              <a:rPr lang="en-US" baseline="30000" dirty="0">
                <a:sym typeface="Symbol"/>
              </a:rPr>
              <a:t>2</a:t>
            </a:r>
            <a:r>
              <a:rPr lang="en-US" dirty="0"/>
              <a:t> TEST</a:t>
            </a:r>
          </a:p>
        </p:txBody>
      </p:sp>
      <p:sp>
        <p:nvSpPr>
          <p:cNvPr id="4" name="Rectangle 3"/>
          <p:cNvSpPr/>
          <p:nvPr/>
        </p:nvSpPr>
        <p:spPr>
          <a:xfrm>
            <a:off x="331218" y="1056234"/>
            <a:ext cx="12673408" cy="4262705"/>
          </a:xfrm>
          <a:prstGeom prst="rect">
            <a:avLst/>
          </a:prstGeom>
        </p:spPr>
        <p:txBody>
          <a:bodyPr wrap="square">
            <a:spAutoFit/>
          </a:bodyPr>
          <a:lstStyle/>
          <a:p>
            <a:pPr marL="463550" indent="-463550">
              <a:spcAft>
                <a:spcPts val="1800"/>
              </a:spcAft>
              <a:buFont typeface="Wingdings" pitchFamily="2" charset="2"/>
              <a:buChar char="Ø"/>
            </a:pPr>
            <a:r>
              <a:rPr lang="en-US" sz="2800" dirty="0"/>
              <a:t>The data must be from random sample</a:t>
            </a:r>
          </a:p>
          <a:p>
            <a:pPr marL="463550" indent="-463550">
              <a:spcAft>
                <a:spcPts val="1800"/>
              </a:spcAft>
              <a:buFont typeface="Wingdings" pitchFamily="2" charset="2"/>
              <a:buChar char="Ø"/>
            </a:pPr>
            <a:r>
              <a:rPr lang="en-US" sz="2800" dirty="0"/>
              <a:t>The expected frequencies any cell must be ≥ 5.</a:t>
            </a:r>
          </a:p>
          <a:p>
            <a:pPr marL="463550" indent="-463550">
              <a:spcAft>
                <a:spcPts val="1800"/>
              </a:spcAft>
              <a:buFont typeface="Wingdings" pitchFamily="2" charset="2"/>
              <a:buChar char="Ø"/>
            </a:pPr>
            <a:r>
              <a:rPr lang="en-US" sz="2800" dirty="0"/>
              <a:t>The accuracy falls if the total sample size &lt; 30.</a:t>
            </a:r>
          </a:p>
          <a:p>
            <a:pPr marL="463550" indent="-463550">
              <a:spcAft>
                <a:spcPts val="1800"/>
              </a:spcAft>
              <a:buFont typeface="Wingdings" pitchFamily="2" charset="2"/>
              <a:buChar char="Ø"/>
            </a:pPr>
            <a:r>
              <a:rPr lang="en-US" sz="2800" dirty="0"/>
              <a:t>The test only detects presence or absence of association but not the strength of association</a:t>
            </a:r>
          </a:p>
          <a:p>
            <a:pPr marL="463550" indent="-463550">
              <a:spcAft>
                <a:spcPts val="1800"/>
              </a:spcAft>
              <a:buFont typeface="Wingdings" pitchFamily="2" charset="2"/>
              <a:buChar char="Ø"/>
            </a:pPr>
            <a:r>
              <a:rPr lang="en-US" sz="2800" dirty="0"/>
              <a:t>The test does not tell the cause and effect.</a:t>
            </a:r>
          </a:p>
          <a:p>
            <a:pPr marL="463550" indent="-463550">
              <a:spcAft>
                <a:spcPts val="1800"/>
              </a:spcAft>
              <a:buFont typeface="Wingdings" pitchFamily="2" charset="2"/>
              <a:buChar char="Ø"/>
            </a:pPr>
            <a:r>
              <a:rPr lang="en-US" sz="2800" dirty="0"/>
              <a:t>The sample observations are independent of each other.</a:t>
            </a:r>
          </a:p>
        </p:txBody>
      </p:sp>
    </p:spTree>
    <p:extLst>
      <p:ext uri="{BB962C8B-B14F-4D97-AF65-F5344CB8AC3E}">
        <p14:creationId xmlns:p14="http://schemas.microsoft.com/office/powerpoint/2010/main" val="96626821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19</a:t>
            </a:fld>
            <a:endParaRPr lang="en-US" dirty="0"/>
          </a:p>
        </p:txBody>
      </p:sp>
      <p:sp>
        <p:nvSpPr>
          <p:cNvPr id="3" name="Title 2"/>
          <p:cNvSpPr>
            <a:spLocks noGrp="1"/>
          </p:cNvSpPr>
          <p:nvPr>
            <p:ph type="title"/>
          </p:nvPr>
        </p:nvSpPr>
        <p:spPr/>
        <p:txBody>
          <a:bodyPr/>
          <a:lstStyle/>
          <a:p>
            <a:r>
              <a:rPr lang="en-US" dirty="0"/>
              <a:t>Chi Square (</a:t>
            </a:r>
            <a:r>
              <a:rPr lang="en-US" dirty="0">
                <a:sym typeface="Symbol"/>
              </a:rPr>
              <a:t></a:t>
            </a:r>
            <a:r>
              <a:rPr lang="en-US" baseline="30000" dirty="0">
                <a:sym typeface="Symbol"/>
              </a:rPr>
              <a:t>2</a:t>
            </a:r>
            <a:r>
              <a:rPr lang="en-US" dirty="0"/>
              <a:t>) Test - Analysis</a:t>
            </a:r>
          </a:p>
        </p:txBody>
      </p:sp>
      <p:sp>
        <p:nvSpPr>
          <p:cNvPr id="8" name="TextBox 7">
            <a:extLst>
              <a:ext uri="{FF2B5EF4-FFF2-40B4-BE49-F238E27FC236}">
                <a16:creationId xmlns:a16="http://schemas.microsoft.com/office/drawing/2014/main" xmlns="" id="{3E646701-FEBC-4481-89F2-A3E81471175C}"/>
              </a:ext>
            </a:extLst>
          </p:cNvPr>
          <p:cNvSpPr txBox="1"/>
          <p:nvPr/>
        </p:nvSpPr>
        <p:spPr>
          <a:xfrm>
            <a:off x="4595897" y="5153935"/>
            <a:ext cx="3426973" cy="1561583"/>
          </a:xfrm>
          <a:prstGeom prst="rect">
            <a:avLst/>
          </a:prstGeom>
          <a:noFill/>
        </p:spPr>
        <p:txBody>
          <a:bodyPr wrap="none" rtlCol="0">
            <a:noAutofit/>
          </a:bodyPr>
          <a:lstStyle/>
          <a:p>
            <a:pPr>
              <a:spcAft>
                <a:spcPts val="600"/>
              </a:spcAft>
            </a:pPr>
            <a:r>
              <a:rPr lang="en-US" sz="2400" dirty="0"/>
              <a:t>CHISQ = </a:t>
            </a:r>
            <a:r>
              <a:rPr lang="en-IN" sz="2400" dirty="0">
                <a:solidFill>
                  <a:srgbClr val="000000"/>
                </a:solidFill>
                <a:latin typeface="Calibri" panose="020F0502020204030204" pitchFamily="34" charset="0"/>
              </a:rPr>
              <a:t>6.416208</a:t>
            </a:r>
            <a:r>
              <a:rPr lang="en-IN" sz="2400" dirty="0"/>
              <a:t> </a:t>
            </a:r>
            <a:endParaRPr lang="en-US" sz="2400" dirty="0"/>
          </a:p>
          <a:p>
            <a:pPr>
              <a:spcAft>
                <a:spcPts val="600"/>
              </a:spcAft>
            </a:pPr>
            <a:r>
              <a:rPr lang="en-US" sz="2400" dirty="0"/>
              <a:t>CHISQ</a:t>
            </a:r>
            <a:r>
              <a:rPr lang="en-US" sz="2400" baseline="-25000" dirty="0"/>
              <a:t>CRITICAL</a:t>
            </a:r>
            <a:r>
              <a:rPr lang="en-US" sz="2400" dirty="0"/>
              <a:t>= </a:t>
            </a:r>
            <a:r>
              <a:rPr lang="en-IN" sz="2400" dirty="0">
                <a:solidFill>
                  <a:srgbClr val="000000"/>
                </a:solidFill>
                <a:latin typeface="Calibri" panose="020F0502020204030204" pitchFamily="34" charset="0"/>
              </a:rPr>
              <a:t>9.487729</a:t>
            </a:r>
            <a:r>
              <a:rPr lang="en-IN" sz="2400" dirty="0"/>
              <a:t> </a:t>
            </a:r>
            <a:endParaRPr lang="en-US" sz="2400" dirty="0"/>
          </a:p>
        </p:txBody>
      </p:sp>
      <p:graphicFrame>
        <p:nvGraphicFramePr>
          <p:cNvPr id="9" name="Table 8">
            <a:extLst>
              <a:ext uri="{FF2B5EF4-FFF2-40B4-BE49-F238E27FC236}">
                <a16:creationId xmlns:a16="http://schemas.microsoft.com/office/drawing/2014/main" xmlns="" id="{F6D44415-7FE0-457F-8015-7F272ED9014D}"/>
              </a:ext>
            </a:extLst>
          </p:cNvPr>
          <p:cNvGraphicFramePr>
            <a:graphicFrameLocks noGrp="1"/>
          </p:cNvGraphicFramePr>
          <p:nvPr>
            <p:extLst>
              <p:ext uri="{D42A27DB-BD31-4B8C-83A1-F6EECF244321}">
                <p14:modId xmlns:p14="http://schemas.microsoft.com/office/powerpoint/2010/main" val="3637281203"/>
              </p:ext>
            </p:extLst>
          </p:nvPr>
        </p:nvGraphicFramePr>
        <p:xfrm>
          <a:off x="395478" y="1328359"/>
          <a:ext cx="5913906" cy="3027502"/>
        </p:xfrm>
        <a:graphic>
          <a:graphicData uri="http://schemas.openxmlformats.org/drawingml/2006/table">
            <a:tbl>
              <a:tblPr>
                <a:tableStyleId>{073A0DAA-6AF3-43AB-8588-CEC1D06C72B9}</a:tableStyleId>
              </a:tblPr>
              <a:tblGrid>
                <a:gridCol w="1643934">
                  <a:extLst>
                    <a:ext uri="{9D8B030D-6E8A-4147-A177-3AD203B41FA5}">
                      <a16:colId xmlns:a16="http://schemas.microsoft.com/office/drawing/2014/main" xmlns="" val="3149488343"/>
                    </a:ext>
                  </a:extLst>
                </a:gridCol>
                <a:gridCol w="1227470">
                  <a:extLst>
                    <a:ext uri="{9D8B030D-6E8A-4147-A177-3AD203B41FA5}">
                      <a16:colId xmlns:a16="http://schemas.microsoft.com/office/drawing/2014/main" xmlns="" val="2387088420"/>
                    </a:ext>
                  </a:extLst>
                </a:gridCol>
                <a:gridCol w="867272">
                  <a:extLst>
                    <a:ext uri="{9D8B030D-6E8A-4147-A177-3AD203B41FA5}">
                      <a16:colId xmlns:a16="http://schemas.microsoft.com/office/drawing/2014/main" xmlns="" val="284314774"/>
                    </a:ext>
                  </a:extLst>
                </a:gridCol>
                <a:gridCol w="1087615">
                  <a:extLst>
                    <a:ext uri="{9D8B030D-6E8A-4147-A177-3AD203B41FA5}">
                      <a16:colId xmlns:a16="http://schemas.microsoft.com/office/drawing/2014/main" xmlns="" val="4044007586"/>
                    </a:ext>
                  </a:extLst>
                </a:gridCol>
                <a:gridCol w="1087615">
                  <a:extLst>
                    <a:ext uri="{9D8B030D-6E8A-4147-A177-3AD203B41FA5}">
                      <a16:colId xmlns:a16="http://schemas.microsoft.com/office/drawing/2014/main" xmlns="" val="2925848291"/>
                    </a:ext>
                  </a:extLst>
                </a:gridCol>
              </a:tblGrid>
              <a:tr h="470045">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IN" sz="2000" u="none" strike="noStrike">
                          <a:effectLst/>
                        </a:rPr>
                        <a:t>OBSERVED</a:t>
                      </a:r>
                      <a:endParaRPr lang="en-IN"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47335764"/>
                  </a:ext>
                </a:extLst>
              </a:tr>
              <a:tr h="470045">
                <a:tc>
                  <a:txBody>
                    <a:bodyPr/>
                    <a:lstStyle/>
                    <a:p>
                      <a:pPr algn="l" fontAlgn="b"/>
                      <a:endParaRPr lang="en-IN" sz="20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a:effectLst/>
                        </a:rPr>
                        <a:t>FINANCE</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2000" u="none" strike="noStrike">
                          <a:effectLst/>
                        </a:rPr>
                        <a:t>HR</a:t>
                      </a:r>
                      <a:endParaRPr lang="en-IN" sz="20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2000" u="none" strike="noStrike">
                          <a:effectLst/>
                        </a:rPr>
                        <a:t>MARKETING</a:t>
                      </a:r>
                      <a:endParaRPr lang="en-IN"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xmlns="" val="1148096605"/>
                  </a:ext>
                </a:extLst>
              </a:tr>
              <a:tr h="677277">
                <a:tc>
                  <a:txBody>
                    <a:bodyPr/>
                    <a:lstStyle/>
                    <a:p>
                      <a:pPr algn="l" fontAlgn="b"/>
                      <a:r>
                        <a:rPr lang="en-IN" sz="2000" u="none" strike="noStrike" dirty="0">
                          <a:effectLst/>
                        </a:rPr>
                        <a:t>ENGINEERING</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13</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19</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40</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710996027"/>
                  </a:ext>
                </a:extLst>
              </a:tr>
              <a:tr h="470045">
                <a:tc>
                  <a:txBody>
                    <a:bodyPr/>
                    <a:lstStyle/>
                    <a:p>
                      <a:pPr algn="l" fontAlgn="b"/>
                      <a:r>
                        <a:rPr lang="en-IN" sz="2000" u="none" strike="noStrike">
                          <a:effectLst/>
                        </a:rPr>
                        <a:t>COMMERCE</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18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9</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dirty="0">
                          <a:effectLst/>
                        </a:rPr>
                        <a:t>11</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38</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229838512"/>
                  </a:ext>
                </a:extLst>
              </a:tr>
              <a:tr h="470045">
                <a:tc>
                  <a:txBody>
                    <a:bodyPr/>
                    <a:lstStyle/>
                    <a:p>
                      <a:pPr algn="l" fontAlgn="b"/>
                      <a:r>
                        <a:rPr lang="en-IN" sz="2000" u="none" strike="noStrike">
                          <a:effectLst/>
                        </a:rPr>
                        <a:t>HUMANITIES</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9</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22</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47199668"/>
                  </a:ext>
                </a:extLst>
              </a:tr>
              <a:tr h="470045">
                <a:tc>
                  <a:txBody>
                    <a:bodyPr/>
                    <a:lstStyle/>
                    <a:p>
                      <a:pPr algn="l" fontAlgn="b"/>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37</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26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a:effectLst/>
                        </a:rPr>
                        <a:t>37</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000" u="none" strike="noStrike" dirty="0">
                          <a:effectLst/>
                        </a:rPr>
                        <a:t>100</a:t>
                      </a:r>
                      <a:endParaRPr lang="en-IN"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01626320"/>
                  </a:ext>
                </a:extLst>
              </a:tr>
            </a:tbl>
          </a:graphicData>
        </a:graphic>
      </p:graphicFrame>
      <p:graphicFrame>
        <p:nvGraphicFramePr>
          <p:cNvPr id="10" name="Table 9">
            <a:extLst>
              <a:ext uri="{FF2B5EF4-FFF2-40B4-BE49-F238E27FC236}">
                <a16:creationId xmlns:a16="http://schemas.microsoft.com/office/drawing/2014/main" xmlns="" id="{6E3639B0-4858-479F-A5BF-FCF3EC970081}"/>
              </a:ext>
            </a:extLst>
          </p:cNvPr>
          <p:cNvGraphicFramePr>
            <a:graphicFrameLocks noGrp="1"/>
          </p:cNvGraphicFramePr>
          <p:nvPr>
            <p:extLst>
              <p:ext uri="{D42A27DB-BD31-4B8C-83A1-F6EECF244321}">
                <p14:modId xmlns:p14="http://schemas.microsoft.com/office/powerpoint/2010/main" val="656928639"/>
              </p:ext>
            </p:extLst>
          </p:nvPr>
        </p:nvGraphicFramePr>
        <p:xfrm>
          <a:off x="6955954" y="1340489"/>
          <a:ext cx="5913905" cy="2990309"/>
        </p:xfrm>
        <a:graphic>
          <a:graphicData uri="http://schemas.openxmlformats.org/drawingml/2006/table">
            <a:tbl>
              <a:tblPr>
                <a:tableStyleId>{5C22544A-7EE6-4342-B048-85BDC9FD1C3A}</a:tableStyleId>
              </a:tblPr>
              <a:tblGrid>
                <a:gridCol w="1758929">
                  <a:extLst>
                    <a:ext uri="{9D8B030D-6E8A-4147-A177-3AD203B41FA5}">
                      <a16:colId xmlns:a16="http://schemas.microsoft.com/office/drawing/2014/main" xmlns="" val="2342048143"/>
                    </a:ext>
                  </a:extLst>
                </a:gridCol>
                <a:gridCol w="1117873">
                  <a:extLst>
                    <a:ext uri="{9D8B030D-6E8A-4147-A177-3AD203B41FA5}">
                      <a16:colId xmlns:a16="http://schemas.microsoft.com/office/drawing/2014/main" xmlns="" val="4242369080"/>
                    </a:ext>
                  </a:extLst>
                </a:gridCol>
                <a:gridCol w="861873">
                  <a:extLst>
                    <a:ext uri="{9D8B030D-6E8A-4147-A177-3AD203B41FA5}">
                      <a16:colId xmlns:a16="http://schemas.microsoft.com/office/drawing/2014/main" xmlns="" val="1331820544"/>
                    </a:ext>
                  </a:extLst>
                </a:gridCol>
                <a:gridCol w="1087615">
                  <a:extLst>
                    <a:ext uri="{9D8B030D-6E8A-4147-A177-3AD203B41FA5}">
                      <a16:colId xmlns:a16="http://schemas.microsoft.com/office/drawing/2014/main" xmlns="" val="3779133069"/>
                    </a:ext>
                  </a:extLst>
                </a:gridCol>
                <a:gridCol w="1087615">
                  <a:extLst>
                    <a:ext uri="{9D8B030D-6E8A-4147-A177-3AD203B41FA5}">
                      <a16:colId xmlns:a16="http://schemas.microsoft.com/office/drawing/2014/main" xmlns="" val="1940704926"/>
                    </a:ext>
                  </a:extLst>
                </a:gridCol>
              </a:tblGrid>
              <a:tr h="470045">
                <a:tc>
                  <a:txBody>
                    <a:bodyPr/>
                    <a:lstStyle/>
                    <a:p>
                      <a:pPr algn="l" fontAlgn="b"/>
                      <a:endParaRPr lang="en-IN" sz="18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IN" sz="1800" u="none" strike="noStrike" dirty="0">
                          <a:effectLst/>
                        </a:rPr>
                        <a:t>EXPECTED</a:t>
                      </a:r>
                      <a:endParaRPr lang="en-IN" sz="18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722925110"/>
                  </a:ext>
                </a:extLst>
              </a:tr>
              <a:tr h="432852">
                <a:tc>
                  <a:txBody>
                    <a:bodyPr/>
                    <a:lstStyle/>
                    <a:p>
                      <a:pPr algn="l" fontAlgn="b"/>
                      <a:endParaRPr lang="en-IN" sz="1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FINANCE</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800" u="none" strike="noStrike">
                          <a:effectLst/>
                        </a:rPr>
                        <a:t>HR</a:t>
                      </a:r>
                      <a:endParaRPr lang="en-IN" sz="18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800" u="none" strike="noStrike">
                          <a:effectLst/>
                        </a:rPr>
                        <a:t>MARKETING</a:t>
                      </a:r>
                      <a:endParaRPr lang="en-IN"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xmlns="" val="2379587086"/>
                  </a:ext>
                </a:extLst>
              </a:tr>
              <a:tr h="677277">
                <a:tc>
                  <a:txBody>
                    <a:bodyPr/>
                    <a:lstStyle/>
                    <a:p>
                      <a:pPr algn="l" fontAlgn="b"/>
                      <a:r>
                        <a:rPr lang="en-IN" sz="1800" u="none" strike="noStrike">
                          <a:effectLst/>
                        </a:rPr>
                        <a:t>ENGINEERING</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14.8</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10.4</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14.8</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40</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074551087"/>
                  </a:ext>
                </a:extLst>
              </a:tr>
              <a:tr h="470045">
                <a:tc>
                  <a:txBody>
                    <a:bodyPr/>
                    <a:lstStyle/>
                    <a:p>
                      <a:pPr algn="l" fontAlgn="b"/>
                      <a:r>
                        <a:rPr lang="en-IN" sz="1800" u="none" strike="noStrike" dirty="0">
                          <a:effectLst/>
                        </a:rPr>
                        <a:t>COMMERCE</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14.06</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9.88</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14.06</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38</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250526375"/>
                  </a:ext>
                </a:extLst>
              </a:tr>
              <a:tr h="470045">
                <a:tc>
                  <a:txBody>
                    <a:bodyPr/>
                    <a:lstStyle/>
                    <a:p>
                      <a:pPr algn="l" fontAlgn="b"/>
                      <a:r>
                        <a:rPr lang="en-IN" sz="1800" u="none" strike="noStrike">
                          <a:effectLst/>
                        </a:rPr>
                        <a:t>HUMANITIES</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8.14</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5.72</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8.14</a:t>
                      </a:r>
                      <a:endParaRPr lang="en-IN"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22</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00364573"/>
                  </a:ext>
                </a:extLst>
              </a:tr>
              <a:tr h="470045">
                <a:tc>
                  <a:txBody>
                    <a:bodyPr/>
                    <a:lstStyle/>
                    <a:p>
                      <a:pPr algn="l" fontAlgn="b"/>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37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26</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a:effectLst/>
                        </a:rPr>
                        <a:t>37</a:t>
                      </a:r>
                      <a:endParaRPr lang="en-IN"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800" u="none" strike="noStrike" dirty="0">
                          <a:effectLst/>
                        </a:rPr>
                        <a:t>100</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113609714"/>
                  </a:ext>
                </a:extLst>
              </a:tr>
            </a:tbl>
          </a:graphicData>
        </a:graphic>
      </p:graphicFrame>
    </p:spTree>
    <p:extLst>
      <p:ext uri="{BB962C8B-B14F-4D97-AF65-F5344CB8AC3E}">
        <p14:creationId xmlns:p14="http://schemas.microsoft.com/office/powerpoint/2010/main" val="389310721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2</a:t>
            </a:fld>
            <a:endParaRPr lang="en-US" dirty="0"/>
          </a:p>
        </p:txBody>
      </p:sp>
      <p:sp>
        <p:nvSpPr>
          <p:cNvPr id="3" name="Title 2"/>
          <p:cNvSpPr>
            <a:spLocks noGrp="1"/>
          </p:cNvSpPr>
          <p:nvPr>
            <p:ph type="title"/>
          </p:nvPr>
        </p:nvSpPr>
        <p:spPr/>
        <p:txBody>
          <a:bodyPr/>
          <a:lstStyle/>
          <a:p>
            <a:r>
              <a:rPr lang="en-US" dirty="0"/>
              <a:t>Bivariate Data</a:t>
            </a:r>
          </a:p>
        </p:txBody>
      </p:sp>
      <p:sp>
        <p:nvSpPr>
          <p:cNvPr id="4" name="Rectangle 3"/>
          <p:cNvSpPr/>
          <p:nvPr/>
        </p:nvSpPr>
        <p:spPr>
          <a:xfrm>
            <a:off x="619251" y="1163266"/>
            <a:ext cx="13571412" cy="2631490"/>
          </a:xfrm>
          <a:prstGeom prst="rect">
            <a:avLst/>
          </a:prstGeom>
        </p:spPr>
        <p:txBody>
          <a:bodyPr wrap="square">
            <a:spAutoFit/>
          </a:bodyPr>
          <a:lstStyle/>
          <a:p>
            <a:pPr>
              <a:spcAft>
                <a:spcPts val="600"/>
              </a:spcAft>
            </a:pPr>
            <a:r>
              <a:rPr lang="en-US" sz="2800" dirty="0"/>
              <a:t>Bivariate data has two variables and studies relationship between them.</a:t>
            </a:r>
          </a:p>
          <a:p>
            <a:pPr>
              <a:spcAft>
                <a:spcPts val="600"/>
              </a:spcAft>
            </a:pPr>
            <a:r>
              <a:rPr lang="en-US" sz="2800" dirty="0"/>
              <a:t>Examples:</a:t>
            </a:r>
          </a:p>
          <a:p>
            <a:pPr marL="341313" indent="-231775">
              <a:spcAft>
                <a:spcPts val="600"/>
              </a:spcAft>
              <a:buFont typeface="Arial" pitchFamily="34" charset="0"/>
              <a:buChar char="•"/>
            </a:pPr>
            <a:r>
              <a:rPr lang="en-US" sz="2800" dirty="0"/>
              <a:t>Relationship between age and height</a:t>
            </a:r>
          </a:p>
          <a:p>
            <a:pPr marL="341313" indent="-231775">
              <a:spcAft>
                <a:spcPts val="1200"/>
              </a:spcAft>
              <a:buFont typeface="Arial" pitchFamily="34" charset="0"/>
              <a:buChar char="•"/>
            </a:pPr>
            <a:r>
              <a:rPr lang="en-US" sz="2800" dirty="0"/>
              <a:t>Relationship between profit and number of people employed.</a:t>
            </a:r>
          </a:p>
          <a:p>
            <a:pPr>
              <a:spcAft>
                <a:spcPts val="600"/>
              </a:spcAft>
            </a:pPr>
            <a:r>
              <a:rPr lang="en-US" sz="2800" dirty="0"/>
              <a:t>The type of analysis used depends on the type of variables in the data set.</a:t>
            </a:r>
          </a:p>
        </p:txBody>
      </p:sp>
      <p:graphicFrame>
        <p:nvGraphicFramePr>
          <p:cNvPr id="5" name="Table 4">
            <a:extLst>
              <a:ext uri="{FF2B5EF4-FFF2-40B4-BE49-F238E27FC236}">
                <a16:creationId xmlns:a16="http://schemas.microsoft.com/office/drawing/2014/main" xmlns="" id="{8CE89094-BA3E-4B40-AAFF-410395C666A7}"/>
              </a:ext>
            </a:extLst>
          </p:cNvPr>
          <p:cNvGraphicFramePr>
            <a:graphicFrameLocks noGrp="1"/>
          </p:cNvGraphicFramePr>
          <p:nvPr>
            <p:extLst>
              <p:ext uri="{D42A27DB-BD31-4B8C-83A1-F6EECF244321}">
                <p14:modId xmlns:p14="http://schemas.microsoft.com/office/powerpoint/2010/main" val="1777043002"/>
              </p:ext>
            </p:extLst>
          </p:nvPr>
        </p:nvGraphicFramePr>
        <p:xfrm>
          <a:off x="785786" y="4429132"/>
          <a:ext cx="12434865" cy="2631490"/>
        </p:xfrm>
        <a:graphic>
          <a:graphicData uri="http://schemas.openxmlformats.org/drawingml/2006/table">
            <a:tbl>
              <a:tblPr>
                <a:tableStyleId>{5C22544A-7EE6-4342-B048-85BDC9FD1C3A}</a:tableStyleId>
              </a:tblPr>
              <a:tblGrid>
                <a:gridCol w="4144955">
                  <a:extLst>
                    <a:ext uri="{9D8B030D-6E8A-4147-A177-3AD203B41FA5}">
                      <a16:colId xmlns:a16="http://schemas.microsoft.com/office/drawing/2014/main" xmlns="" val="20000"/>
                    </a:ext>
                  </a:extLst>
                </a:gridCol>
                <a:gridCol w="4144955">
                  <a:extLst>
                    <a:ext uri="{9D8B030D-6E8A-4147-A177-3AD203B41FA5}">
                      <a16:colId xmlns:a16="http://schemas.microsoft.com/office/drawing/2014/main" xmlns="" val="20001"/>
                    </a:ext>
                  </a:extLst>
                </a:gridCol>
                <a:gridCol w="4144955">
                  <a:extLst>
                    <a:ext uri="{9D8B030D-6E8A-4147-A177-3AD203B41FA5}">
                      <a16:colId xmlns:a16="http://schemas.microsoft.com/office/drawing/2014/main" xmlns="" val="20002"/>
                    </a:ext>
                  </a:extLst>
                </a:gridCol>
              </a:tblGrid>
              <a:tr h="986809">
                <a:tc>
                  <a:txBody>
                    <a:bodyPr/>
                    <a:lstStyle/>
                    <a:p>
                      <a:pPr algn="ctr"/>
                      <a:r>
                        <a:rPr lang="en-US" sz="2400" b="1" dirty="0"/>
                        <a:t>Dependent</a:t>
                      </a:r>
                      <a:r>
                        <a:rPr lang="en-US" sz="2400" b="1" baseline="0" dirty="0"/>
                        <a:t> </a:t>
                      </a:r>
                      <a:r>
                        <a:rPr lang="en-US" sz="2400" b="1" baseline="0" dirty="0" err="1" smtClean="0"/>
                        <a:t>Var</a:t>
                      </a:r>
                      <a:r>
                        <a:rPr lang="en-US" sz="2400" b="1" baseline="0" dirty="0" smtClean="0"/>
                        <a:t>(y)</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Independent </a:t>
                      </a:r>
                      <a:r>
                        <a:rPr lang="en-US" sz="2400" b="1" dirty="0" err="1" smtClean="0"/>
                        <a:t>Var</a:t>
                      </a:r>
                      <a:r>
                        <a:rPr lang="en-US" sz="2400" b="1" dirty="0" smtClean="0"/>
                        <a:t>(x)</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Technique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548227">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Chi-Square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48227">
                <a:tc>
                  <a:txBody>
                    <a:bodyPr/>
                    <a:lstStyle/>
                    <a:p>
                      <a:pPr algn="ct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ANOVA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5482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Regression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0715627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5158" y="3107482"/>
            <a:ext cx="6841672" cy="677108"/>
          </a:xfrm>
        </p:spPr>
        <p:txBody>
          <a:bodyPr/>
          <a:lstStyle/>
          <a:p>
            <a:r>
              <a:rPr lang="en-US" dirty="0"/>
              <a:t>Thank You</a:t>
            </a:r>
          </a:p>
        </p:txBody>
      </p:sp>
    </p:spTree>
    <p:extLst>
      <p:ext uri="{BB962C8B-B14F-4D97-AF65-F5344CB8AC3E}">
        <p14:creationId xmlns:p14="http://schemas.microsoft.com/office/powerpoint/2010/main" val="366333046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3</a:t>
            </a:fld>
            <a:endParaRPr lang="en-US" dirty="0"/>
          </a:p>
        </p:txBody>
      </p:sp>
      <p:sp>
        <p:nvSpPr>
          <p:cNvPr id="3" name="Title 2"/>
          <p:cNvSpPr>
            <a:spLocks noGrp="1"/>
          </p:cNvSpPr>
          <p:nvPr>
            <p:ph type="title"/>
          </p:nvPr>
        </p:nvSpPr>
        <p:spPr/>
        <p:txBody>
          <a:bodyPr/>
          <a:lstStyle/>
          <a:p>
            <a:r>
              <a:rPr lang="en-IN" dirty="0"/>
              <a:t>IMPORTANT TERMS</a:t>
            </a:r>
            <a:endParaRPr lang="en-US" dirty="0"/>
          </a:p>
        </p:txBody>
      </p:sp>
      <p:sp>
        <p:nvSpPr>
          <p:cNvPr id="4" name="Rectangle 3"/>
          <p:cNvSpPr/>
          <p:nvPr/>
        </p:nvSpPr>
        <p:spPr>
          <a:xfrm>
            <a:off x="331217" y="1235274"/>
            <a:ext cx="13859445" cy="6540252"/>
          </a:xfrm>
          <a:prstGeom prst="rect">
            <a:avLst/>
          </a:prstGeom>
        </p:spPr>
        <p:txBody>
          <a:bodyPr wrap="square">
            <a:spAutoFit/>
          </a:bodyPr>
          <a:lstStyle/>
          <a:p>
            <a:pPr>
              <a:spcAft>
                <a:spcPts val="600"/>
              </a:spcAft>
            </a:pPr>
            <a:r>
              <a:rPr lang="en-US" sz="3200" u="sng" dirty="0"/>
              <a:t>Parametric Tests</a:t>
            </a:r>
          </a:p>
          <a:p>
            <a:pPr marL="231775" algn="just">
              <a:spcAft>
                <a:spcPts val="1200"/>
              </a:spcAft>
            </a:pPr>
            <a:r>
              <a:rPr lang="en-US" sz="3200" dirty="0"/>
              <a:t>The tests in which the population constants like mean, standard deviation, standard error, correlation coefficient, proportion etc. are used and data tend to follow one assumed or established distributions  such as normal, binomial, Poisson etc.</a:t>
            </a:r>
          </a:p>
          <a:p>
            <a:pPr>
              <a:spcAft>
                <a:spcPts val="600"/>
              </a:spcAft>
            </a:pPr>
            <a:r>
              <a:rPr lang="en-US" sz="3200" u="sng" dirty="0"/>
              <a:t>Non Parametric Tests</a:t>
            </a:r>
          </a:p>
          <a:p>
            <a:pPr marL="231775">
              <a:spcAft>
                <a:spcPts val="1200"/>
              </a:spcAft>
            </a:pPr>
            <a:r>
              <a:rPr lang="en-US" sz="3200" dirty="0"/>
              <a:t>The tests in which no constant of population is used. Data do not follow any specific distribution and no assumptions is made in these tests. </a:t>
            </a:r>
            <a:r>
              <a:rPr lang="en-US" sz="3200" dirty="0" err="1"/>
              <a:t>Eg.</a:t>
            </a:r>
            <a:r>
              <a:rPr lang="en-US" sz="3200" dirty="0"/>
              <a:t> To classify good better and best we do not allot arbitrary numbers or marks to each category.</a:t>
            </a:r>
          </a:p>
          <a:p>
            <a:pPr>
              <a:spcAft>
                <a:spcPts val="600"/>
              </a:spcAft>
            </a:pPr>
            <a:r>
              <a:rPr lang="en-US" sz="3200" u="sng" dirty="0"/>
              <a:t>Hypothesis:</a:t>
            </a:r>
            <a:r>
              <a:rPr lang="en-US" sz="3200" dirty="0"/>
              <a:t> </a:t>
            </a:r>
          </a:p>
          <a:p>
            <a:pPr marL="231775">
              <a:spcAft>
                <a:spcPts val="600"/>
              </a:spcAft>
            </a:pPr>
            <a:r>
              <a:rPr lang="en-US" sz="3200" dirty="0"/>
              <a:t>It is a definitive statement about population parameter.</a:t>
            </a:r>
          </a:p>
        </p:txBody>
      </p:sp>
    </p:spTree>
    <p:extLst>
      <p:ext uri="{BB962C8B-B14F-4D97-AF65-F5344CB8AC3E}">
        <p14:creationId xmlns:p14="http://schemas.microsoft.com/office/powerpoint/2010/main" val="81318126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4</a:t>
            </a:fld>
            <a:endParaRPr lang="en-US" dirty="0"/>
          </a:p>
        </p:txBody>
      </p:sp>
      <p:sp>
        <p:nvSpPr>
          <p:cNvPr id="3" name="Title 2"/>
          <p:cNvSpPr>
            <a:spLocks noGrp="1"/>
          </p:cNvSpPr>
          <p:nvPr>
            <p:ph type="title"/>
          </p:nvPr>
        </p:nvSpPr>
        <p:spPr/>
        <p:txBody>
          <a:bodyPr/>
          <a:lstStyle/>
          <a:p>
            <a:r>
              <a:rPr lang="en-US" dirty="0" err="1" smtClean="0"/>
              <a:t>Chisquare</a:t>
            </a:r>
            <a:r>
              <a:rPr lang="en-US" dirty="0" smtClean="0"/>
              <a:t> Example</a:t>
            </a:r>
            <a:endParaRPr lang="en-US" dirty="0"/>
          </a:p>
        </p:txBody>
      </p:sp>
      <p:sp>
        <p:nvSpPr>
          <p:cNvPr id="4" name="TextBox 3"/>
          <p:cNvSpPr txBox="1"/>
          <p:nvPr/>
        </p:nvSpPr>
        <p:spPr>
          <a:xfrm>
            <a:off x="763266" y="1523306"/>
            <a:ext cx="10945216" cy="892552"/>
          </a:xfrm>
          <a:prstGeom prst="rect">
            <a:avLst/>
          </a:prstGeom>
          <a:noFill/>
        </p:spPr>
        <p:txBody>
          <a:bodyPr wrap="square" rtlCol="0">
            <a:spAutoFit/>
          </a:bodyPr>
          <a:lstStyle/>
          <a:p>
            <a:r>
              <a:rPr lang="en-US" dirty="0" smtClean="0"/>
              <a:t>What is the </a:t>
            </a:r>
            <a:r>
              <a:rPr lang="en-US" smtClean="0"/>
              <a:t>distribution </a:t>
            </a:r>
            <a:r>
              <a:rPr lang="en-US" smtClean="0"/>
              <a:t>of </a:t>
            </a:r>
            <a:r>
              <a:rPr lang="en-US" dirty="0" smtClean="0"/>
              <a:t>the number of customers  based on Days in a week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434" y="2963466"/>
            <a:ext cx="9886670" cy="303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41086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5</a:t>
            </a:fld>
            <a:endParaRPr lang="en-US" dirty="0"/>
          </a:p>
        </p:txBody>
      </p:sp>
      <p:sp>
        <p:nvSpPr>
          <p:cNvPr id="3" name="Title 2"/>
          <p:cNvSpPr>
            <a:spLocks noGrp="1"/>
          </p:cNvSpPr>
          <p:nvPr>
            <p:ph type="title"/>
          </p:nvPr>
        </p:nvSpPr>
        <p:spPr/>
        <p:txBody>
          <a:bodyPr/>
          <a:lstStyle/>
          <a:p>
            <a:r>
              <a:rPr lang="en-US" dirty="0" smtClean="0"/>
              <a:t>Hypothesis</a:t>
            </a:r>
            <a:endParaRPr lang="en-US" dirty="0"/>
          </a:p>
        </p:txBody>
      </p:sp>
      <p:sp>
        <p:nvSpPr>
          <p:cNvPr id="5" name="TextBox 4"/>
          <p:cNvSpPr txBox="1"/>
          <p:nvPr/>
        </p:nvSpPr>
        <p:spPr>
          <a:xfrm>
            <a:off x="907282" y="1451298"/>
            <a:ext cx="9217024" cy="2492990"/>
          </a:xfrm>
          <a:prstGeom prst="rect">
            <a:avLst/>
          </a:prstGeom>
          <a:noFill/>
        </p:spPr>
        <p:txBody>
          <a:bodyPr wrap="square" rtlCol="0">
            <a:spAutoFit/>
          </a:bodyPr>
          <a:lstStyle/>
          <a:p>
            <a:pPr>
              <a:lnSpc>
                <a:spcPct val="200000"/>
              </a:lnSpc>
            </a:pPr>
            <a:r>
              <a:rPr lang="en-US" b="1" dirty="0" smtClean="0"/>
              <a:t>H0 : </a:t>
            </a:r>
            <a:r>
              <a:rPr lang="en-US" dirty="0" smtClean="0"/>
              <a:t>Owners distribution is correct</a:t>
            </a:r>
          </a:p>
          <a:p>
            <a:pPr>
              <a:lnSpc>
                <a:spcPct val="200000"/>
              </a:lnSpc>
            </a:pPr>
            <a:r>
              <a:rPr lang="en-US" b="1" dirty="0" smtClean="0"/>
              <a:t>Ha :  </a:t>
            </a:r>
            <a:r>
              <a:rPr lang="en-US" dirty="0"/>
              <a:t>Owners distribution is </a:t>
            </a:r>
            <a:r>
              <a:rPr lang="en-US" dirty="0" smtClean="0"/>
              <a:t>not correct</a:t>
            </a:r>
            <a:endParaRPr lang="en-US" dirty="0"/>
          </a:p>
          <a:p>
            <a:pPr>
              <a:lnSpc>
                <a:spcPct val="200000"/>
              </a:lnSpc>
            </a:pPr>
            <a:endParaRPr lang="en-US" dirty="0"/>
          </a:p>
        </p:txBody>
      </p:sp>
    </p:spTree>
    <p:extLst>
      <p:ext uri="{BB962C8B-B14F-4D97-AF65-F5344CB8AC3E}">
        <p14:creationId xmlns:p14="http://schemas.microsoft.com/office/powerpoint/2010/main" val="8966016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6</a:t>
            </a:fld>
            <a:endParaRPr lang="en-US" dirty="0"/>
          </a:p>
        </p:txBody>
      </p:sp>
      <p:sp>
        <p:nvSpPr>
          <p:cNvPr id="3" name="Title 2"/>
          <p:cNvSpPr>
            <a:spLocks noGrp="1"/>
          </p:cNvSpPr>
          <p:nvPr>
            <p:ph type="title"/>
          </p:nvPr>
        </p:nvSpPr>
        <p:spPr/>
        <p:txBody>
          <a:bodyPr/>
          <a:lstStyle/>
          <a:p>
            <a:r>
              <a:rPr lang="en-US" dirty="0"/>
              <a:t>Chi Square (</a:t>
            </a:r>
            <a:r>
              <a:rPr lang="en-US" dirty="0">
                <a:sym typeface="Symbol"/>
              </a:rPr>
              <a:t></a:t>
            </a:r>
            <a:r>
              <a:rPr lang="en-US" baseline="30000" dirty="0">
                <a:sym typeface="Symbol"/>
              </a:rPr>
              <a:t>2</a:t>
            </a:r>
            <a:r>
              <a:rPr lang="en-US" dirty="0"/>
              <a:t>) Test</a:t>
            </a:r>
          </a:p>
        </p:txBody>
      </p:sp>
      <p:sp>
        <p:nvSpPr>
          <p:cNvPr id="4" name="Rectangle 3"/>
          <p:cNvSpPr/>
          <p:nvPr/>
        </p:nvSpPr>
        <p:spPr>
          <a:xfrm>
            <a:off x="187202" y="1235274"/>
            <a:ext cx="12673408" cy="1969770"/>
          </a:xfrm>
          <a:prstGeom prst="rect">
            <a:avLst/>
          </a:prstGeom>
        </p:spPr>
        <p:txBody>
          <a:bodyPr wrap="square">
            <a:spAutoFit/>
          </a:bodyPr>
          <a:lstStyle/>
          <a:p>
            <a:pPr marL="714375" indent="-265113">
              <a:spcAft>
                <a:spcPts val="600"/>
              </a:spcAft>
              <a:buFont typeface="Arial" pitchFamily="34" charset="0"/>
              <a:buChar char="•"/>
            </a:pPr>
            <a:r>
              <a:rPr lang="en-US" sz="2800" dirty="0"/>
              <a:t>The Chi Square test is a non-parametric Test</a:t>
            </a:r>
          </a:p>
          <a:p>
            <a:pPr marL="714375" indent="-265113">
              <a:spcAft>
                <a:spcPts val="600"/>
              </a:spcAft>
              <a:buFont typeface="Arial" pitchFamily="34" charset="0"/>
              <a:buChar char="•"/>
            </a:pPr>
            <a:r>
              <a:rPr lang="en-US" sz="2800" dirty="0"/>
              <a:t>It tests relationship between two nominal variables</a:t>
            </a:r>
          </a:p>
          <a:p>
            <a:pPr marL="714375" indent="-265113">
              <a:spcAft>
                <a:spcPts val="600"/>
              </a:spcAft>
              <a:buFont typeface="Arial" pitchFamily="34" charset="0"/>
              <a:buChar char="•"/>
            </a:pPr>
            <a:r>
              <a:rPr lang="en-US" sz="2800" dirty="0"/>
              <a:t>The statistic chi square is given by  the equation and has a distribution as shown.</a:t>
            </a:r>
          </a:p>
        </p:txBody>
      </p:sp>
      <p:graphicFrame>
        <p:nvGraphicFramePr>
          <p:cNvPr id="5" name="Object 4">
            <a:extLst>
              <a:ext uri="{FF2B5EF4-FFF2-40B4-BE49-F238E27FC236}">
                <a16:creationId xmlns:a16="http://schemas.microsoft.com/office/drawing/2014/main" xmlns="" id="{FE597749-0CAB-4408-88A8-6D4113F38D9E}"/>
              </a:ext>
            </a:extLst>
          </p:cNvPr>
          <p:cNvGraphicFramePr>
            <a:graphicFrameLocks noChangeAspect="1"/>
          </p:cNvGraphicFramePr>
          <p:nvPr>
            <p:extLst>
              <p:ext uri="{D42A27DB-BD31-4B8C-83A1-F6EECF244321}">
                <p14:modId xmlns:p14="http://schemas.microsoft.com/office/powerpoint/2010/main" val="439257549"/>
              </p:ext>
            </p:extLst>
          </p:nvPr>
        </p:nvGraphicFramePr>
        <p:xfrm>
          <a:off x="2563466" y="3525142"/>
          <a:ext cx="2074559" cy="1180903"/>
        </p:xfrm>
        <a:graphic>
          <a:graphicData uri="http://schemas.openxmlformats.org/presentationml/2006/ole">
            <mc:AlternateContent xmlns:mc="http://schemas.openxmlformats.org/markup-compatibility/2006">
              <mc:Choice xmlns:v="urn:schemas-microsoft-com:vml" Requires="v">
                <p:oleObj spid="_x0000_s4101" name="Equation" r:id="rId4" imgW="825500" imgH="469900" progId="Equation.3">
                  <p:embed/>
                </p:oleObj>
              </mc:Choice>
              <mc:Fallback>
                <p:oleObj name="Equation" r:id="rId4" imgW="8255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3466" y="3525142"/>
                        <a:ext cx="2074559" cy="1180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xdist.jpg">
            <a:extLst>
              <a:ext uri="{FF2B5EF4-FFF2-40B4-BE49-F238E27FC236}">
                <a16:creationId xmlns:a16="http://schemas.microsoft.com/office/drawing/2014/main" xmlns="" id="{457F410F-C309-4CB3-A36B-3AD4DBEAD9D9}"/>
              </a:ext>
            </a:extLst>
          </p:cNvPr>
          <p:cNvPicPr>
            <a:picLocks noChangeAspect="1"/>
          </p:cNvPicPr>
          <p:nvPr/>
        </p:nvPicPr>
        <p:blipFill>
          <a:blip r:embed="rId6"/>
          <a:stretch>
            <a:fillRect/>
          </a:stretch>
        </p:blipFill>
        <p:spPr>
          <a:xfrm>
            <a:off x="7892058" y="3020219"/>
            <a:ext cx="3810000" cy="2190750"/>
          </a:xfrm>
          <a:prstGeom prst="rect">
            <a:avLst/>
          </a:prstGeom>
        </p:spPr>
      </p:pic>
      <p:sp>
        <p:nvSpPr>
          <p:cNvPr id="7" name="TextBox 6">
            <a:extLst>
              <a:ext uri="{FF2B5EF4-FFF2-40B4-BE49-F238E27FC236}">
                <a16:creationId xmlns:a16="http://schemas.microsoft.com/office/drawing/2014/main" xmlns="" id="{5A9169C4-EB3C-4FA2-9576-3D026E2E0160}"/>
              </a:ext>
            </a:extLst>
          </p:cNvPr>
          <p:cNvSpPr txBox="1"/>
          <p:nvPr/>
        </p:nvSpPr>
        <p:spPr>
          <a:xfrm>
            <a:off x="1134851" y="5293839"/>
            <a:ext cx="12362286" cy="1800493"/>
          </a:xfrm>
          <a:prstGeom prst="rect">
            <a:avLst/>
          </a:prstGeom>
          <a:noFill/>
        </p:spPr>
        <p:txBody>
          <a:bodyPr wrap="square" rtlCol="0">
            <a:spAutoFit/>
          </a:bodyPr>
          <a:lstStyle/>
          <a:p>
            <a:pPr>
              <a:spcAft>
                <a:spcPts val="600"/>
              </a:spcAft>
            </a:pPr>
            <a:r>
              <a:rPr lang="en-US" sz="2400" dirty="0"/>
              <a:t>The conditions for using chi square</a:t>
            </a:r>
          </a:p>
          <a:p>
            <a:pPr marL="531813" indent="-349250">
              <a:spcAft>
                <a:spcPts val="600"/>
              </a:spcAft>
              <a:buFont typeface="Arial" pitchFamily="34" charset="0"/>
              <a:buChar char="•"/>
            </a:pPr>
            <a:r>
              <a:rPr lang="en-US" sz="2400" dirty="0"/>
              <a:t>Data must be counts</a:t>
            </a:r>
          </a:p>
          <a:p>
            <a:pPr marL="531813" indent="-349250">
              <a:spcAft>
                <a:spcPts val="600"/>
              </a:spcAft>
              <a:buFont typeface="Arial" pitchFamily="34" charset="0"/>
              <a:buChar char="•"/>
            </a:pPr>
            <a:r>
              <a:rPr lang="en-US" sz="2400" dirty="0"/>
              <a:t>The observations must be random and independent</a:t>
            </a:r>
          </a:p>
          <a:p>
            <a:pPr marL="531813" indent="-349250">
              <a:spcAft>
                <a:spcPts val="600"/>
              </a:spcAft>
              <a:buFont typeface="Arial" pitchFamily="34" charset="0"/>
              <a:buChar char="•"/>
            </a:pPr>
            <a:r>
              <a:rPr lang="en-US" sz="2400" dirty="0"/>
              <a:t>None of the cells must have a count less than 5</a:t>
            </a:r>
          </a:p>
        </p:txBody>
      </p:sp>
    </p:spTree>
    <p:extLst>
      <p:ext uri="{BB962C8B-B14F-4D97-AF65-F5344CB8AC3E}">
        <p14:creationId xmlns:p14="http://schemas.microsoft.com/office/powerpoint/2010/main" val="247918097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7</a:t>
            </a:fld>
            <a:endParaRPr lang="en-US" dirty="0"/>
          </a:p>
        </p:txBody>
      </p:sp>
      <p:sp>
        <p:nvSpPr>
          <p:cNvPr id="3" name="Title 2"/>
          <p:cNvSpPr>
            <a:spLocks noGrp="1"/>
          </p:cNvSpPr>
          <p:nvPr>
            <p:ph type="title"/>
          </p:nvPr>
        </p:nvSpPr>
        <p:spPr/>
        <p:txBody>
          <a:bodyPr/>
          <a:lstStyle/>
          <a:p>
            <a:r>
              <a:rPr lang="en-US" dirty="0" smtClean="0"/>
              <a:t>Hypothesis Inference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458" y="1379290"/>
            <a:ext cx="80295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91458" y="6275834"/>
            <a:ext cx="10369152" cy="1292662"/>
          </a:xfrm>
          <a:prstGeom prst="rect">
            <a:avLst/>
          </a:prstGeom>
          <a:noFill/>
        </p:spPr>
        <p:txBody>
          <a:bodyPr wrap="square" rtlCol="0">
            <a:spAutoFit/>
          </a:bodyPr>
          <a:lstStyle/>
          <a:p>
            <a:r>
              <a:rPr lang="en-US" dirty="0" smtClean="0"/>
              <a:t>Inference : </a:t>
            </a:r>
          </a:p>
          <a:p>
            <a:r>
              <a:rPr lang="en-US" dirty="0" smtClean="0"/>
              <a:t>Chi calculated  &gt; Chi critical; </a:t>
            </a:r>
          </a:p>
          <a:p>
            <a:r>
              <a:rPr lang="en-US" dirty="0" smtClean="0"/>
              <a:t>Reject H0, Owners distribution is not correct</a:t>
            </a:r>
            <a:endParaRPr lang="en-US" dirty="0"/>
          </a:p>
        </p:txBody>
      </p:sp>
    </p:spTree>
    <p:extLst>
      <p:ext uri="{BB962C8B-B14F-4D97-AF65-F5344CB8AC3E}">
        <p14:creationId xmlns:p14="http://schemas.microsoft.com/office/powerpoint/2010/main" val="41048824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8</a:t>
            </a:fld>
            <a:endParaRPr lang="en-US" dirty="0"/>
          </a:p>
        </p:txBody>
      </p:sp>
      <p:sp>
        <p:nvSpPr>
          <p:cNvPr id="3" name="Title 2"/>
          <p:cNvSpPr>
            <a:spLocks noGrp="1"/>
          </p:cNvSpPr>
          <p:nvPr>
            <p:ph type="title"/>
          </p:nvPr>
        </p:nvSpPr>
        <p:spPr/>
        <p:txBody>
          <a:bodyPr/>
          <a:lstStyle/>
          <a:p>
            <a:r>
              <a:rPr lang="en-IN" dirty="0"/>
              <a:t>Steps in Interval Estimation of Population Variance</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31218" y="1091258"/>
                <a:ext cx="13609512" cy="5544275"/>
              </a:xfrm>
              <a:prstGeom prst="rect">
                <a:avLst/>
              </a:prstGeom>
            </p:spPr>
            <p:txBody>
              <a:bodyPr wrap="square">
                <a:spAutoFit/>
              </a:bodyPr>
              <a:lstStyle/>
              <a:p>
                <a:pPr marL="385763" indent="-385763">
                  <a:spcAft>
                    <a:spcPts val="900"/>
                  </a:spcAft>
                  <a:buFont typeface="+mj-lt"/>
                  <a:buAutoNum type="arabicPeriod"/>
                </a:pPr>
                <a:r>
                  <a:rPr lang="en-IN" sz="3200" dirty="0"/>
                  <a:t>Collect sample of size n.</a:t>
                </a:r>
              </a:p>
              <a:p>
                <a:pPr marL="385763" indent="-385763">
                  <a:spcAft>
                    <a:spcPts val="900"/>
                  </a:spcAft>
                  <a:buFont typeface="+mj-lt"/>
                  <a:buAutoNum type="arabicPeriod"/>
                </a:pPr>
                <a:r>
                  <a:rPr lang="en-IN" sz="3200" dirty="0"/>
                  <a:t>Calculate sample variance. </a:t>
                </a:r>
              </a:p>
              <a:p>
                <a:pPr marL="385763" indent="-385763">
                  <a:spcAft>
                    <a:spcPts val="900"/>
                  </a:spcAft>
                  <a:buFont typeface="+mj-lt"/>
                  <a:buAutoNum type="arabicPeriod"/>
                </a:pPr>
                <a:r>
                  <a:rPr lang="en-IN" sz="3200" dirty="0"/>
                  <a:t>Decide confidence coefficient</a:t>
                </a:r>
              </a:p>
              <a:p>
                <a:pPr marL="385763" indent="-385763">
                  <a:spcAft>
                    <a:spcPts val="900"/>
                  </a:spcAft>
                  <a:buFont typeface="+mj-lt"/>
                  <a:buAutoNum type="arabicPeriod"/>
                </a:pPr>
                <a:r>
                  <a:rPr lang="en-IN" sz="3200" dirty="0"/>
                  <a:t>Compute lower and upper cut-off values (</a:t>
                </a:r>
                <a:r>
                  <a:rPr lang="el-GR" sz="3200" dirty="0"/>
                  <a:t>α</a:t>
                </a:r>
                <a:r>
                  <a:rPr lang="en-IN" sz="3200" dirty="0"/>
                  <a:t>/2, 1-</a:t>
                </a:r>
                <a:r>
                  <a:rPr lang="el-GR" sz="3200" dirty="0"/>
                  <a:t> α</a:t>
                </a:r>
                <a:r>
                  <a:rPr lang="en-IN" sz="3200" dirty="0"/>
                  <a:t>/2)</a:t>
                </a:r>
              </a:p>
              <a:p>
                <a:pPr marL="385763" indent="-385763">
                  <a:spcAft>
                    <a:spcPts val="900"/>
                  </a:spcAft>
                  <a:buFont typeface="+mj-lt"/>
                  <a:buAutoNum type="arabicPeriod"/>
                </a:pPr>
                <a:r>
                  <a:rPr lang="en-IN" sz="3200" dirty="0"/>
                  <a:t>Lookup </a:t>
                </a:r>
                <a:r>
                  <a:rPr lang="el-GR" sz="3200" dirty="0"/>
                  <a:t>χ</a:t>
                </a:r>
                <a:r>
                  <a:rPr lang="en-IN" sz="3200" baseline="30000" dirty="0"/>
                  <a:t>2 </a:t>
                </a:r>
                <a:r>
                  <a:rPr lang="en-IN" sz="3200" dirty="0"/>
                  <a:t>values for the cut-off probabilities.</a:t>
                </a:r>
              </a:p>
              <a:p>
                <a:pPr marL="385763" indent="-385763">
                  <a:spcAft>
                    <a:spcPts val="900"/>
                  </a:spcAft>
                  <a:buFont typeface="+mj-lt"/>
                  <a:buAutoNum type="arabicPeriod"/>
                </a:pPr>
                <a:r>
                  <a:rPr lang="en-IN" sz="3200" dirty="0"/>
                  <a:t>Compute confidence interval as</a:t>
                </a:r>
              </a:p>
              <a:p>
                <a:pPr algn="ctr">
                  <a:spcAft>
                    <a:spcPts val="900"/>
                  </a:spcAft>
                </a:pPr>
                <a14:m>
                  <m:oMathPara xmlns:m="http://schemas.openxmlformats.org/officeDocument/2006/math">
                    <m:oMathParaPr>
                      <m:jc m:val="centerGroup"/>
                    </m:oMathParaPr>
                    <m:oMath xmlns:m="http://schemas.openxmlformats.org/officeDocument/2006/math">
                      <m:f>
                        <m:fPr>
                          <m:ctrlPr>
                            <a:rPr lang="en-IN" sz="3200" i="1">
                              <a:latin typeface="Cambria Math"/>
                            </a:rPr>
                          </m:ctrlPr>
                        </m:fPr>
                        <m:num>
                          <m:r>
                            <a:rPr lang="en-IN" sz="3200" i="1">
                              <a:latin typeface="Cambria Math" panose="02040503050406030204" pitchFamily="18" charset="0"/>
                            </a:rPr>
                            <m:t>(</m:t>
                          </m:r>
                          <m:r>
                            <a:rPr lang="en-IN" sz="3200" i="1">
                              <a:latin typeface="Cambria Math" panose="02040503050406030204" pitchFamily="18" charset="0"/>
                            </a:rPr>
                            <m:t>𝑛</m:t>
                          </m:r>
                          <m:r>
                            <a:rPr lang="en-IN" sz="3200" i="1">
                              <a:latin typeface="Cambria Math" panose="02040503050406030204" pitchFamily="18" charset="0"/>
                            </a:rPr>
                            <m:t>−1)</m:t>
                          </m:r>
                          <m:sSup>
                            <m:sSupPr>
                              <m:ctrlPr>
                                <a:rPr lang="en-IN" sz="3200" i="1">
                                  <a:latin typeface="Cambria Math"/>
                                </a:rPr>
                              </m:ctrlPr>
                            </m:sSupPr>
                            <m:e>
                              <m:r>
                                <a:rPr lang="en-IN" sz="3200" i="1">
                                  <a:latin typeface="Cambria Math" panose="02040503050406030204" pitchFamily="18" charset="0"/>
                                </a:rPr>
                                <m:t>𝑠</m:t>
                              </m:r>
                            </m:e>
                            <m:sup>
                              <m:r>
                                <a:rPr lang="en-IN" sz="3200" i="1">
                                  <a:latin typeface="Cambria Math" panose="02040503050406030204" pitchFamily="18" charset="0"/>
                                </a:rPr>
                                <m:t>2</m:t>
                              </m:r>
                            </m:sup>
                          </m:sSup>
                        </m:num>
                        <m:den>
                          <m:sSubSup>
                            <m:sSubSupPr>
                              <m:ctrlPr>
                                <a:rPr lang="en-IN" sz="3200" i="1">
                                  <a:latin typeface="Cambria Math"/>
                                </a:rPr>
                              </m:ctrlPr>
                            </m:sSubSupPr>
                            <m:e>
                              <m:r>
                                <a:rPr lang="en-IN" sz="3200" i="1">
                                  <a:latin typeface="Cambria Math" panose="02040503050406030204" pitchFamily="18" charset="0"/>
                                  <a:ea typeface="Cambria Math" panose="02040503050406030204" pitchFamily="18" charset="0"/>
                                </a:rPr>
                                <m:t>𝜒</m:t>
                              </m:r>
                            </m:e>
                            <m:sub>
                              <m:r>
                                <a:rPr lang="en-IN" sz="3200" i="1">
                                  <a:latin typeface="Cambria Math" panose="02040503050406030204" pitchFamily="18" charset="0"/>
                                  <a:ea typeface="Cambria Math" panose="02040503050406030204" pitchFamily="18" charset="0"/>
                                </a:rPr>
                                <m:t>𝛼</m:t>
                              </m:r>
                              <m:r>
                                <a:rPr lang="en-IN" sz="3200" i="1">
                                  <a:latin typeface="Cambria Math" panose="02040503050406030204" pitchFamily="18" charset="0"/>
                                  <a:ea typeface="Cambria Math" panose="02040503050406030204" pitchFamily="18" charset="0"/>
                                </a:rPr>
                                <m:t>/2</m:t>
                              </m:r>
                            </m:sub>
                            <m:sup>
                              <m:r>
                                <a:rPr lang="en-IN" sz="3200" i="1">
                                  <a:latin typeface="Cambria Math" panose="02040503050406030204" pitchFamily="18" charset="0"/>
                                </a:rPr>
                                <m:t>2</m:t>
                              </m:r>
                            </m:sup>
                          </m:sSubSup>
                        </m:den>
                      </m:f>
                      <m:r>
                        <a:rPr lang="en-IN" sz="3200" i="1">
                          <a:latin typeface="Cambria Math" panose="02040503050406030204" pitchFamily="18" charset="0"/>
                          <a:ea typeface="Cambria Math" panose="02040503050406030204" pitchFamily="18" charset="0"/>
                        </a:rPr>
                        <m:t>≤</m:t>
                      </m:r>
                      <m:sSup>
                        <m:sSupPr>
                          <m:ctrlPr>
                            <a:rPr lang="en-IN" sz="3200" i="1">
                              <a:latin typeface="Cambria Math"/>
                              <a:ea typeface="Cambria Math" panose="02040503050406030204" pitchFamily="18" charset="0"/>
                            </a:rPr>
                          </m:ctrlPr>
                        </m:sSupPr>
                        <m:e>
                          <m:r>
                            <a:rPr lang="en-IN" sz="3200" i="1">
                              <a:latin typeface="Cambria Math" panose="02040503050406030204" pitchFamily="18" charset="0"/>
                              <a:ea typeface="Cambria Math" panose="02040503050406030204" pitchFamily="18" charset="0"/>
                            </a:rPr>
                            <m:t>𝜎</m:t>
                          </m:r>
                        </m:e>
                        <m:sup>
                          <m:r>
                            <a:rPr lang="en-IN" sz="3200" i="1">
                              <a:latin typeface="Cambria Math" panose="02040503050406030204" pitchFamily="18" charset="0"/>
                              <a:ea typeface="Cambria Math" panose="02040503050406030204" pitchFamily="18" charset="0"/>
                            </a:rPr>
                            <m:t>2</m:t>
                          </m:r>
                        </m:sup>
                      </m:sSup>
                      <m:r>
                        <a:rPr lang="en-IN" sz="3200" i="1">
                          <a:latin typeface="Cambria Math" panose="02040503050406030204" pitchFamily="18" charset="0"/>
                          <a:ea typeface="Cambria Math" panose="02040503050406030204" pitchFamily="18" charset="0"/>
                        </a:rPr>
                        <m:t>≤</m:t>
                      </m:r>
                      <m:f>
                        <m:fPr>
                          <m:ctrlPr>
                            <a:rPr lang="en-IN" sz="3200" i="1">
                              <a:latin typeface="Cambria Math"/>
                            </a:rPr>
                          </m:ctrlPr>
                        </m:fPr>
                        <m:num>
                          <m:r>
                            <a:rPr lang="en-IN" sz="3200" i="1">
                              <a:latin typeface="Cambria Math" panose="02040503050406030204" pitchFamily="18" charset="0"/>
                            </a:rPr>
                            <m:t>(</m:t>
                          </m:r>
                          <m:r>
                            <a:rPr lang="en-IN" sz="3200" i="1">
                              <a:latin typeface="Cambria Math" panose="02040503050406030204" pitchFamily="18" charset="0"/>
                            </a:rPr>
                            <m:t>𝑛</m:t>
                          </m:r>
                          <m:r>
                            <a:rPr lang="en-IN" sz="3200" i="1">
                              <a:latin typeface="Cambria Math" panose="02040503050406030204" pitchFamily="18" charset="0"/>
                            </a:rPr>
                            <m:t>−1)</m:t>
                          </m:r>
                          <m:sSup>
                            <m:sSupPr>
                              <m:ctrlPr>
                                <a:rPr lang="en-IN" sz="3200" i="1">
                                  <a:latin typeface="Cambria Math"/>
                                </a:rPr>
                              </m:ctrlPr>
                            </m:sSupPr>
                            <m:e>
                              <m:r>
                                <a:rPr lang="en-IN" sz="3200" i="1">
                                  <a:latin typeface="Cambria Math" panose="02040503050406030204" pitchFamily="18" charset="0"/>
                                </a:rPr>
                                <m:t>𝑠</m:t>
                              </m:r>
                            </m:e>
                            <m:sup>
                              <m:r>
                                <a:rPr lang="en-IN" sz="3200" i="1">
                                  <a:latin typeface="Cambria Math" panose="02040503050406030204" pitchFamily="18" charset="0"/>
                                </a:rPr>
                                <m:t>2</m:t>
                              </m:r>
                            </m:sup>
                          </m:sSup>
                        </m:num>
                        <m:den>
                          <m:sSubSup>
                            <m:sSubSupPr>
                              <m:ctrlPr>
                                <a:rPr lang="en-IN" sz="3200" i="1">
                                  <a:latin typeface="Cambria Math"/>
                                </a:rPr>
                              </m:ctrlPr>
                            </m:sSubSupPr>
                            <m:e>
                              <m:r>
                                <a:rPr lang="en-IN" sz="3200" i="1">
                                  <a:latin typeface="Cambria Math" panose="02040503050406030204" pitchFamily="18" charset="0"/>
                                  <a:ea typeface="Cambria Math" panose="02040503050406030204" pitchFamily="18" charset="0"/>
                                </a:rPr>
                                <m:t>𝜒</m:t>
                              </m:r>
                            </m:e>
                            <m:sub>
                              <m:r>
                                <a:rPr lang="en-IN" sz="3200" i="1">
                                  <a:latin typeface="Cambria Math" panose="02040503050406030204" pitchFamily="18" charset="0"/>
                                  <a:ea typeface="Cambria Math" panose="02040503050406030204" pitchFamily="18" charset="0"/>
                                </a:rPr>
                                <m:t>(1−</m:t>
                              </m:r>
                              <m:r>
                                <a:rPr lang="en-IN" sz="3200" i="1">
                                  <a:latin typeface="Cambria Math" panose="02040503050406030204" pitchFamily="18" charset="0"/>
                                  <a:ea typeface="Cambria Math" panose="02040503050406030204" pitchFamily="18" charset="0"/>
                                </a:rPr>
                                <m:t>𝛼</m:t>
                              </m:r>
                              <m:r>
                                <a:rPr lang="en-IN" sz="3200" i="1">
                                  <a:latin typeface="Cambria Math" panose="02040503050406030204" pitchFamily="18" charset="0"/>
                                  <a:ea typeface="Cambria Math" panose="02040503050406030204" pitchFamily="18" charset="0"/>
                                </a:rPr>
                                <m:t>/2)</m:t>
                              </m:r>
                            </m:sub>
                            <m:sup>
                              <m:r>
                                <a:rPr lang="en-IN" sz="3200" i="1">
                                  <a:latin typeface="Cambria Math" panose="02040503050406030204" pitchFamily="18" charset="0"/>
                                </a:rPr>
                                <m:t>2</m:t>
                              </m:r>
                            </m:sup>
                          </m:sSubSup>
                        </m:den>
                      </m:f>
                    </m:oMath>
                  </m:oMathPara>
                </a14:m>
                <a:endParaRPr lang="en-IN" sz="3200" dirty="0"/>
              </a:p>
              <a:p>
                <a:pPr>
                  <a:lnSpc>
                    <a:spcPct val="107000"/>
                  </a:lnSpc>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31218" y="1091258"/>
                <a:ext cx="13609512" cy="5544275"/>
              </a:xfrm>
              <a:prstGeom prst="rect">
                <a:avLst/>
              </a:prstGeom>
              <a:blipFill>
                <a:blip r:embed="rId3"/>
                <a:stretch>
                  <a:fillRect l="-1343" t="-2418"/>
                </a:stretch>
              </a:blipFill>
            </p:spPr>
            <p:txBody>
              <a:bodyPr/>
              <a:lstStyle/>
              <a:p>
                <a:r>
                  <a:rPr lang="en-IN">
                    <a:noFill/>
                  </a:rPr>
                  <a:t> </a:t>
                </a:r>
              </a:p>
            </p:txBody>
          </p:sp>
        </mc:Fallback>
      </mc:AlternateContent>
    </p:spTree>
    <p:extLst>
      <p:ext uri="{BB962C8B-B14F-4D97-AF65-F5344CB8AC3E}">
        <p14:creationId xmlns:p14="http://schemas.microsoft.com/office/powerpoint/2010/main" val="388027963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327F09-5727-42F3-8CEF-8204D4C57556}" type="slidenum">
              <a:rPr lang="en-US" smtClean="0"/>
              <a:pPr/>
              <a:t>9</a:t>
            </a:fld>
            <a:endParaRPr lang="en-US" dirty="0"/>
          </a:p>
        </p:txBody>
      </p:sp>
      <p:sp>
        <p:nvSpPr>
          <p:cNvPr id="3" name="Title 2"/>
          <p:cNvSpPr>
            <a:spLocks noGrp="1"/>
          </p:cNvSpPr>
          <p:nvPr>
            <p:ph type="title"/>
          </p:nvPr>
        </p:nvSpPr>
        <p:spPr/>
        <p:txBody>
          <a:bodyPr/>
          <a:lstStyle/>
          <a:p>
            <a:r>
              <a:rPr lang="en-US" dirty="0" err="1" smtClean="0"/>
              <a:t>ChiSquare</a:t>
            </a:r>
            <a:r>
              <a:rPr lang="en-US" dirty="0" smtClean="0"/>
              <a:t> for One </a:t>
            </a:r>
            <a:r>
              <a:rPr lang="en-US" dirty="0" err="1" smtClean="0"/>
              <a:t>Varaince</a:t>
            </a:r>
            <a:r>
              <a:rPr lang="en-US" dirty="0" smtClean="0"/>
              <a:t> - example</a:t>
            </a:r>
            <a:endParaRPr lang="en-US" dirty="0"/>
          </a:p>
        </p:txBody>
      </p:sp>
      <p:sp>
        <p:nvSpPr>
          <p:cNvPr id="4" name="TextBox 3"/>
          <p:cNvSpPr txBox="1"/>
          <p:nvPr/>
        </p:nvSpPr>
        <p:spPr>
          <a:xfrm>
            <a:off x="547242" y="1307282"/>
            <a:ext cx="13465496" cy="6093976"/>
          </a:xfrm>
          <a:prstGeom prst="rect">
            <a:avLst/>
          </a:prstGeom>
          <a:noFill/>
        </p:spPr>
        <p:txBody>
          <a:bodyPr wrap="square" rtlCol="0">
            <a:spAutoFit/>
          </a:bodyPr>
          <a:lstStyle/>
          <a:p>
            <a:pPr>
              <a:lnSpc>
                <a:spcPct val="150000"/>
              </a:lnSpc>
            </a:pPr>
            <a:r>
              <a:rPr lang="en-US" dirty="0"/>
              <a:t>A manufacturer of hard safety hats for construction workers is concerned about the mean and the variation of the forces its helmets transmits to wearers when subjected to an external force. The manufacturer has designed the helmets so that the mean force transmitted by the helmets to the workers is 800 pounds (or less) with a standard deviation to be less than 40 pounds. Tests were run on a random sample of </a:t>
            </a:r>
            <a:r>
              <a:rPr lang="en-US" i="1" dirty="0"/>
              <a:t>n</a:t>
            </a:r>
            <a:r>
              <a:rPr lang="en-US" dirty="0"/>
              <a:t> = 40 helmets, and the sample mean and sample standard deviation were found to be 825 pounds and 48.5 pounds, respectively.</a:t>
            </a:r>
          </a:p>
          <a:p>
            <a:pPr>
              <a:lnSpc>
                <a:spcPct val="150000"/>
              </a:lnSpc>
            </a:pPr>
            <a:r>
              <a:rPr lang="en-US" dirty="0"/>
              <a:t>Do the data provide sufficient evidence, at the </a:t>
            </a:r>
            <a:r>
              <a:rPr lang="en-US" i="1" dirty="0"/>
              <a:t>α</a:t>
            </a:r>
            <a:r>
              <a:rPr lang="en-US" dirty="0"/>
              <a:t> = 0.05 level, to conclude that the population standard deviation </a:t>
            </a:r>
            <a:r>
              <a:rPr lang="en-US" b="1" dirty="0"/>
              <a:t>exceeds</a:t>
            </a:r>
            <a:r>
              <a:rPr lang="en-US" dirty="0"/>
              <a:t> 40 pounds?</a:t>
            </a:r>
          </a:p>
          <a:p>
            <a:pPr>
              <a:lnSpc>
                <a:spcPct val="150000"/>
              </a:lnSpc>
            </a:pPr>
            <a:endParaRPr lang="en-US" dirty="0"/>
          </a:p>
        </p:txBody>
      </p:sp>
    </p:spTree>
    <p:extLst>
      <p:ext uri="{BB962C8B-B14F-4D97-AF65-F5344CB8AC3E}">
        <p14:creationId xmlns:p14="http://schemas.microsoft.com/office/powerpoint/2010/main" val="25063300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5942</TotalTime>
  <Words>1282</Words>
  <Application>Microsoft Office PowerPoint</Application>
  <PresentationFormat>Custom</PresentationFormat>
  <Paragraphs>215</Paragraphs>
  <Slides>20</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Equation</vt:lpstr>
      <vt:lpstr>Chi Square      </vt:lpstr>
      <vt:lpstr>Bivariate Data</vt:lpstr>
      <vt:lpstr>IMPORTANT TERMS</vt:lpstr>
      <vt:lpstr>Chisquare Example</vt:lpstr>
      <vt:lpstr>Hypothesis</vt:lpstr>
      <vt:lpstr>Chi Square (2) Test</vt:lpstr>
      <vt:lpstr>Hypothesis Inference</vt:lpstr>
      <vt:lpstr>Steps in Interval Estimation of Population Variance</vt:lpstr>
      <vt:lpstr>ChiSquare for One Varaince - example</vt:lpstr>
      <vt:lpstr>Chisquare One variance</vt:lpstr>
      <vt:lpstr>Chisquare One variance example - conclusion</vt:lpstr>
      <vt:lpstr>Estimation of Population Variance Example</vt:lpstr>
      <vt:lpstr>Hypothesis Testing of Population Variance – One Tail</vt:lpstr>
      <vt:lpstr>Hypothesis Testing Example - One Tail</vt:lpstr>
      <vt:lpstr>Hypothesis Testing of Population Variance – Two Tail </vt:lpstr>
      <vt:lpstr>Hypothesis Testing Example - Two Tail</vt:lpstr>
      <vt:lpstr>CONDITIONS FOR APPLICATION OF 2 TEST</vt:lpstr>
      <vt:lpstr>LIMITATIONS OF 2 TEST</vt:lpstr>
      <vt:lpstr>Chi Square (2) Test - Analysis</vt:lpstr>
      <vt:lpstr>Thank You</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478</cp:revision>
  <dcterms:created xsi:type="dcterms:W3CDTF">2014-08-20T12:25:06Z</dcterms:created>
  <dcterms:modified xsi:type="dcterms:W3CDTF">2019-03-17T10:40:13Z</dcterms:modified>
</cp:coreProperties>
</file>