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75" r:id="rId2"/>
    <p:sldId id="289" r:id="rId3"/>
    <p:sldId id="419" r:id="rId4"/>
    <p:sldId id="396" r:id="rId5"/>
    <p:sldId id="397" r:id="rId6"/>
    <p:sldId id="410" r:id="rId7"/>
    <p:sldId id="420" r:id="rId8"/>
    <p:sldId id="421" r:id="rId9"/>
    <p:sldId id="422" r:id="rId10"/>
    <p:sldId id="412" r:id="rId11"/>
    <p:sldId id="411" r:id="rId12"/>
    <p:sldId id="398" r:id="rId13"/>
    <p:sldId id="399" r:id="rId14"/>
    <p:sldId id="400" r:id="rId15"/>
    <p:sldId id="416" r:id="rId16"/>
    <p:sldId id="418" r:id="rId17"/>
    <p:sldId id="417" r:id="rId18"/>
    <p:sldId id="401" r:id="rId19"/>
    <p:sldId id="402" r:id="rId20"/>
    <p:sldId id="403" r:id="rId21"/>
    <p:sldId id="409" r:id="rId22"/>
    <p:sldId id="404" r:id="rId23"/>
    <p:sldId id="405" r:id="rId24"/>
    <p:sldId id="406" r:id="rId25"/>
    <p:sldId id="395" r:id="rId26"/>
  </p:sldIdLst>
  <p:sldSz cx="14631988" cy="8231188"/>
  <p:notesSz cx="6858000" cy="9144000"/>
  <p:defaultTextStyle>
    <a:defPPr>
      <a:defRPr lang="en-US"/>
    </a:defPPr>
    <a:lvl1pPr marL="0" algn="l" defTabSz="1306403" rtl="0" eaLnBrk="1" latinLnBrk="0" hangingPunct="1">
      <a:defRPr sz="2600" kern="1200">
        <a:solidFill>
          <a:schemeClr val="tx1"/>
        </a:solidFill>
        <a:latin typeface="+mn-lt"/>
        <a:ea typeface="+mn-ea"/>
        <a:cs typeface="+mn-cs"/>
      </a:defRPr>
    </a:lvl1pPr>
    <a:lvl2pPr marL="653202" algn="l" defTabSz="1306403" rtl="0" eaLnBrk="1" latinLnBrk="0" hangingPunct="1">
      <a:defRPr sz="2600" kern="1200">
        <a:solidFill>
          <a:schemeClr val="tx1"/>
        </a:solidFill>
        <a:latin typeface="+mn-lt"/>
        <a:ea typeface="+mn-ea"/>
        <a:cs typeface="+mn-cs"/>
      </a:defRPr>
    </a:lvl2pPr>
    <a:lvl3pPr marL="1306403" algn="l" defTabSz="1306403" rtl="0" eaLnBrk="1" latinLnBrk="0" hangingPunct="1">
      <a:defRPr sz="2600" kern="1200">
        <a:solidFill>
          <a:schemeClr val="tx1"/>
        </a:solidFill>
        <a:latin typeface="+mn-lt"/>
        <a:ea typeface="+mn-ea"/>
        <a:cs typeface="+mn-cs"/>
      </a:defRPr>
    </a:lvl3pPr>
    <a:lvl4pPr marL="1959605" algn="l" defTabSz="1306403" rtl="0" eaLnBrk="1" latinLnBrk="0" hangingPunct="1">
      <a:defRPr sz="2600" kern="1200">
        <a:solidFill>
          <a:schemeClr val="tx1"/>
        </a:solidFill>
        <a:latin typeface="+mn-lt"/>
        <a:ea typeface="+mn-ea"/>
        <a:cs typeface="+mn-cs"/>
      </a:defRPr>
    </a:lvl4pPr>
    <a:lvl5pPr marL="2612807" algn="l" defTabSz="1306403" rtl="0" eaLnBrk="1" latinLnBrk="0" hangingPunct="1">
      <a:defRPr sz="2600" kern="1200">
        <a:solidFill>
          <a:schemeClr val="tx1"/>
        </a:solidFill>
        <a:latin typeface="+mn-lt"/>
        <a:ea typeface="+mn-ea"/>
        <a:cs typeface="+mn-cs"/>
      </a:defRPr>
    </a:lvl5pPr>
    <a:lvl6pPr marL="3266008" algn="l" defTabSz="1306403" rtl="0" eaLnBrk="1" latinLnBrk="0" hangingPunct="1">
      <a:defRPr sz="2600" kern="1200">
        <a:solidFill>
          <a:schemeClr val="tx1"/>
        </a:solidFill>
        <a:latin typeface="+mn-lt"/>
        <a:ea typeface="+mn-ea"/>
        <a:cs typeface="+mn-cs"/>
      </a:defRPr>
    </a:lvl6pPr>
    <a:lvl7pPr marL="3919210" algn="l" defTabSz="1306403" rtl="0" eaLnBrk="1" latinLnBrk="0" hangingPunct="1">
      <a:defRPr sz="2600" kern="1200">
        <a:solidFill>
          <a:schemeClr val="tx1"/>
        </a:solidFill>
        <a:latin typeface="+mn-lt"/>
        <a:ea typeface="+mn-ea"/>
        <a:cs typeface="+mn-cs"/>
      </a:defRPr>
    </a:lvl7pPr>
    <a:lvl8pPr marL="4572411" algn="l" defTabSz="1306403" rtl="0" eaLnBrk="1" latinLnBrk="0" hangingPunct="1">
      <a:defRPr sz="2600" kern="1200">
        <a:solidFill>
          <a:schemeClr val="tx1"/>
        </a:solidFill>
        <a:latin typeface="+mn-lt"/>
        <a:ea typeface="+mn-ea"/>
        <a:cs typeface="+mn-cs"/>
      </a:defRPr>
    </a:lvl8pPr>
    <a:lvl9pPr marL="5225613" algn="l" defTabSz="1306403" rtl="0" eaLnBrk="1" latinLnBrk="0" hangingPunct="1">
      <a:defRPr sz="2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596">
          <p15:clr>
            <a:srgbClr val="A4A3A4"/>
          </p15:clr>
        </p15:guide>
        <p15:guide id="2" orient="horz" pos="1050">
          <p15:clr>
            <a:srgbClr val="A4A3A4"/>
          </p15:clr>
        </p15:guide>
        <p15:guide id="3" orient="horz" pos="5087">
          <p15:clr>
            <a:srgbClr val="A4A3A4"/>
          </p15:clr>
        </p15:guide>
        <p15:guide id="4" orient="horz" pos="324">
          <p15:clr>
            <a:srgbClr val="A4A3A4"/>
          </p15:clr>
        </p15:guide>
        <p15:guide id="5" orient="horz" pos="3454">
          <p15:clr>
            <a:srgbClr val="A4A3A4"/>
          </p15:clr>
        </p15:guide>
        <p15:guide id="6" orient="horz" pos="4225">
          <p15:clr>
            <a:srgbClr val="A4A3A4"/>
          </p15:clr>
        </p15:guide>
        <p15:guide id="7" orient="horz" pos="3182">
          <p15:clr>
            <a:srgbClr val="A4A3A4"/>
          </p15:clr>
        </p15:guide>
        <p15:guide id="8" orient="horz" pos="4316">
          <p15:clr>
            <a:srgbClr val="A4A3A4"/>
          </p15:clr>
        </p15:guide>
        <p15:guide id="9" pos="299">
          <p15:clr>
            <a:srgbClr val="A4A3A4"/>
          </p15:clr>
        </p15:guide>
        <p15:guide id="10" pos="8917">
          <p15:clr>
            <a:srgbClr val="A4A3A4"/>
          </p15:clr>
        </p15:guide>
        <p15:guide id="11" pos="4608">
          <p15:clr>
            <a:srgbClr val="A4A3A4"/>
          </p15:clr>
        </p15:guide>
        <p15:guide id="12" pos="4779">
          <p15:clr>
            <a:srgbClr val="A4A3A4"/>
          </p15:clr>
        </p15:guide>
        <p15:guide id="13" pos="3474">
          <p15:clr>
            <a:srgbClr val="A4A3A4"/>
          </p15:clr>
        </p15:guide>
        <p15:guide id="14" pos="4427">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53E"/>
    <a:srgbClr val="F6ACA0"/>
    <a:srgbClr val="F49E90"/>
    <a:srgbClr val="F47264"/>
    <a:srgbClr val="F07F6C"/>
    <a:srgbClr val="FFFFFF"/>
    <a:srgbClr val="ED1B24"/>
    <a:srgbClr val="C79A09"/>
    <a:srgbClr val="7ABBEB"/>
    <a:srgbClr val="7ABB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88" autoAdjust="0"/>
    <p:restoredTop sz="93486" autoAdjust="0"/>
  </p:normalViewPr>
  <p:slideViewPr>
    <p:cSldViewPr>
      <p:cViewPr>
        <p:scale>
          <a:sx n="63" d="100"/>
          <a:sy n="63" d="100"/>
        </p:scale>
        <p:origin x="-534" y="216"/>
      </p:cViewPr>
      <p:guideLst>
        <p:guide orient="horz" pos="596"/>
        <p:guide orient="horz" pos="1050"/>
        <p:guide orient="horz" pos="5087"/>
        <p:guide orient="horz" pos="324"/>
        <p:guide orient="horz" pos="3454"/>
        <p:guide orient="horz" pos="4225"/>
        <p:guide orient="horz" pos="3182"/>
        <p:guide orient="horz" pos="4316"/>
        <p:guide pos="299"/>
        <p:guide pos="8917"/>
        <p:guide pos="4608"/>
        <p:guide pos="4779"/>
        <p:guide pos="3474"/>
        <p:guide pos="4427"/>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howGuides="1">
      <p:cViewPr varScale="1">
        <p:scale>
          <a:sx n="56" d="100"/>
          <a:sy n="56" d="100"/>
        </p:scale>
        <p:origin x="-288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smoothMarker"/>
        <c:varyColors val="0"/>
        <c:ser>
          <c:idx val="0"/>
          <c:order val="0"/>
          <c:spPr>
            <a:ln>
              <a:solidFill>
                <a:schemeClr val="tx1"/>
              </a:solidFill>
            </a:ln>
          </c:spPr>
          <c:marker>
            <c:symbol val="none"/>
          </c:marker>
          <c:xVal>
            <c:numRef>
              <c:f>Sheet1!$A$1:$A$21</c:f>
              <c:numCache>
                <c:formatCode>General</c:formatCode>
                <c:ptCount val="21"/>
                <c:pt idx="0">
                  <c:v>0</c:v>
                </c:pt>
                <c:pt idx="1">
                  <c:v>5.0000000000000079E-2</c:v>
                </c:pt>
                <c:pt idx="2">
                  <c:v>0.1</c:v>
                </c:pt>
                <c:pt idx="3">
                  <c:v>0.15000000000000022</c:v>
                </c:pt>
                <c:pt idx="4">
                  <c:v>0.2</c:v>
                </c:pt>
                <c:pt idx="5">
                  <c:v>0.25</c:v>
                </c:pt>
                <c:pt idx="6">
                  <c:v>0.30000000000000032</c:v>
                </c:pt>
                <c:pt idx="7">
                  <c:v>0.35000000000000031</c:v>
                </c:pt>
                <c:pt idx="8">
                  <c:v>0.4</c:v>
                </c:pt>
                <c:pt idx="9">
                  <c:v>0.45</c:v>
                </c:pt>
                <c:pt idx="10">
                  <c:v>0.5</c:v>
                </c:pt>
                <c:pt idx="11">
                  <c:v>0.55000000000000004</c:v>
                </c:pt>
                <c:pt idx="12">
                  <c:v>0.60000000000000064</c:v>
                </c:pt>
                <c:pt idx="13">
                  <c:v>0.65000000000000113</c:v>
                </c:pt>
                <c:pt idx="14">
                  <c:v>0.70000000000000062</c:v>
                </c:pt>
                <c:pt idx="15">
                  <c:v>0.750000000000001</c:v>
                </c:pt>
                <c:pt idx="16">
                  <c:v>0.8</c:v>
                </c:pt>
                <c:pt idx="17">
                  <c:v>0.85000000000000064</c:v>
                </c:pt>
                <c:pt idx="18">
                  <c:v>0.9</c:v>
                </c:pt>
                <c:pt idx="19">
                  <c:v>0.95000000000000062</c:v>
                </c:pt>
                <c:pt idx="20">
                  <c:v>1</c:v>
                </c:pt>
              </c:numCache>
            </c:numRef>
          </c:xVal>
          <c:yVal>
            <c:numRef>
              <c:f>Sheet1!$B$1:$B$21</c:f>
              <c:numCache>
                <c:formatCode>General</c:formatCode>
                <c:ptCount val="21"/>
                <c:pt idx="0">
                  <c:v>3.1047369051184409E-2</c:v>
                </c:pt>
                <c:pt idx="1">
                  <c:v>7.0619999265314926E-2</c:v>
                </c:pt>
                <c:pt idx="2">
                  <c:v>0.14732005983654589</c:v>
                </c:pt>
                <c:pt idx="3">
                  <c:v>0.28185603462868286</c:v>
                </c:pt>
                <c:pt idx="4">
                  <c:v>0.49456577833431864</c:v>
                </c:pt>
                <c:pt idx="5">
                  <c:v>0.79588818813957263</c:v>
                </c:pt>
                <c:pt idx="6">
                  <c:v>1.1746577002705645</c:v>
                </c:pt>
                <c:pt idx="7">
                  <c:v>1.5900173884840301</c:v>
                </c:pt>
                <c:pt idx="8">
                  <c:v>1.9738933814011452</c:v>
                </c:pt>
                <c:pt idx="9">
                  <c:v>2.2473813940318252</c:v>
                </c:pt>
                <c:pt idx="10">
                  <c:v>2.3467192964790153</c:v>
                </c:pt>
                <c:pt idx="11">
                  <c:v>2.2473813940318252</c:v>
                </c:pt>
                <c:pt idx="12">
                  <c:v>1.9738933814011452</c:v>
                </c:pt>
                <c:pt idx="13">
                  <c:v>1.5900173884840301</c:v>
                </c:pt>
                <c:pt idx="14">
                  <c:v>1.1746577002705652</c:v>
                </c:pt>
                <c:pt idx="15">
                  <c:v>0.79588818813957263</c:v>
                </c:pt>
                <c:pt idx="16">
                  <c:v>0.49456577833431842</c:v>
                </c:pt>
                <c:pt idx="17">
                  <c:v>0.28185603462868286</c:v>
                </c:pt>
                <c:pt idx="18">
                  <c:v>0.14732005983654589</c:v>
                </c:pt>
                <c:pt idx="19">
                  <c:v>7.0619999265314995E-2</c:v>
                </c:pt>
                <c:pt idx="20">
                  <c:v>3.1047369051184409E-2</c:v>
                </c:pt>
              </c:numCache>
            </c:numRef>
          </c:yVal>
          <c:smooth val="1"/>
          <c:extLst xmlns:c16r2="http://schemas.microsoft.com/office/drawing/2015/06/chart">
            <c:ext xmlns:c16="http://schemas.microsoft.com/office/drawing/2014/chart" uri="{C3380CC4-5D6E-409C-BE32-E72D297353CC}">
              <c16:uniqueId val="{00000000-159A-4C79-A43D-A2D7FA6CF050}"/>
            </c:ext>
          </c:extLst>
        </c:ser>
        <c:dLbls>
          <c:showLegendKey val="0"/>
          <c:showVal val="0"/>
          <c:showCatName val="0"/>
          <c:showSerName val="0"/>
          <c:showPercent val="0"/>
          <c:showBubbleSize val="0"/>
        </c:dLbls>
        <c:axId val="73234304"/>
        <c:axId val="73235840"/>
      </c:scatterChart>
      <c:valAx>
        <c:axId val="73234304"/>
        <c:scaling>
          <c:orientation val="minMax"/>
          <c:max val="1"/>
        </c:scaling>
        <c:delete val="1"/>
        <c:axPos val="b"/>
        <c:numFmt formatCode="General" sourceLinked="1"/>
        <c:majorTickMark val="out"/>
        <c:minorTickMark val="none"/>
        <c:tickLblPos val="none"/>
        <c:crossAx val="73235840"/>
        <c:crosses val="autoZero"/>
        <c:crossBetween val="midCat"/>
      </c:valAx>
      <c:valAx>
        <c:axId val="73235840"/>
        <c:scaling>
          <c:orientation val="minMax"/>
        </c:scaling>
        <c:delete val="1"/>
        <c:axPos val="l"/>
        <c:numFmt formatCode="General" sourceLinked="1"/>
        <c:majorTickMark val="out"/>
        <c:minorTickMark val="none"/>
        <c:tickLblPos val="none"/>
        <c:crossAx val="73234304"/>
        <c:crosses val="autoZero"/>
        <c:crossBetween val="midCat"/>
      </c:valAx>
      <c:spPr>
        <a:noFill/>
      </c:spPr>
    </c:plotArea>
    <c:plotVisOnly val="1"/>
    <c:dispBlanksAs val="gap"/>
    <c:showDLblsOverMax val="0"/>
  </c:chart>
  <c:spPr>
    <a:noFill/>
  </c:sp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smoothMarker"/>
        <c:varyColors val="0"/>
        <c:ser>
          <c:idx val="0"/>
          <c:order val="0"/>
          <c:spPr>
            <a:ln>
              <a:solidFill>
                <a:schemeClr val="tx1"/>
              </a:solidFill>
            </a:ln>
          </c:spPr>
          <c:marker>
            <c:symbol val="none"/>
          </c:marker>
          <c:xVal>
            <c:numRef>
              <c:f>Sheet1!$A$1:$A$21</c:f>
              <c:numCache>
                <c:formatCode>General</c:formatCode>
                <c:ptCount val="21"/>
                <c:pt idx="0">
                  <c:v>0</c:v>
                </c:pt>
                <c:pt idx="1">
                  <c:v>5.0000000000000079E-2</c:v>
                </c:pt>
                <c:pt idx="2">
                  <c:v>0.1</c:v>
                </c:pt>
                <c:pt idx="3">
                  <c:v>0.15000000000000024</c:v>
                </c:pt>
                <c:pt idx="4">
                  <c:v>0.2</c:v>
                </c:pt>
                <c:pt idx="5">
                  <c:v>0.25</c:v>
                </c:pt>
                <c:pt idx="6">
                  <c:v>0.30000000000000032</c:v>
                </c:pt>
                <c:pt idx="7">
                  <c:v>0.35000000000000031</c:v>
                </c:pt>
                <c:pt idx="8">
                  <c:v>0.4</c:v>
                </c:pt>
                <c:pt idx="9">
                  <c:v>0.45</c:v>
                </c:pt>
                <c:pt idx="10">
                  <c:v>0.5</c:v>
                </c:pt>
                <c:pt idx="11">
                  <c:v>0.55000000000000004</c:v>
                </c:pt>
                <c:pt idx="12">
                  <c:v>0.60000000000000064</c:v>
                </c:pt>
                <c:pt idx="13">
                  <c:v>0.65000000000000124</c:v>
                </c:pt>
                <c:pt idx="14">
                  <c:v>0.70000000000000062</c:v>
                </c:pt>
                <c:pt idx="15">
                  <c:v>0.75000000000000111</c:v>
                </c:pt>
                <c:pt idx="16">
                  <c:v>0.8</c:v>
                </c:pt>
                <c:pt idx="17">
                  <c:v>0.85000000000000064</c:v>
                </c:pt>
                <c:pt idx="18">
                  <c:v>0.9</c:v>
                </c:pt>
                <c:pt idx="19">
                  <c:v>0.95000000000000062</c:v>
                </c:pt>
                <c:pt idx="20">
                  <c:v>1</c:v>
                </c:pt>
              </c:numCache>
            </c:numRef>
          </c:xVal>
          <c:yVal>
            <c:numRef>
              <c:f>Sheet1!$B$1:$B$21</c:f>
              <c:numCache>
                <c:formatCode>General</c:formatCode>
                <c:ptCount val="21"/>
                <c:pt idx="0">
                  <c:v>3.1047369051184413E-2</c:v>
                </c:pt>
                <c:pt idx="1">
                  <c:v>7.0619999265314926E-2</c:v>
                </c:pt>
                <c:pt idx="2">
                  <c:v>0.14732005983654589</c:v>
                </c:pt>
                <c:pt idx="3">
                  <c:v>0.28185603462868286</c:v>
                </c:pt>
                <c:pt idx="4">
                  <c:v>0.49456577833431875</c:v>
                </c:pt>
                <c:pt idx="5">
                  <c:v>0.79588818813957263</c:v>
                </c:pt>
                <c:pt idx="6">
                  <c:v>1.1746577002705647</c:v>
                </c:pt>
                <c:pt idx="7">
                  <c:v>1.5900173884840301</c:v>
                </c:pt>
                <c:pt idx="8">
                  <c:v>1.9738933814011455</c:v>
                </c:pt>
                <c:pt idx="9">
                  <c:v>2.2473813940318252</c:v>
                </c:pt>
                <c:pt idx="10">
                  <c:v>2.3467192964790153</c:v>
                </c:pt>
                <c:pt idx="11">
                  <c:v>2.2473813940318252</c:v>
                </c:pt>
                <c:pt idx="12">
                  <c:v>1.9738933814011455</c:v>
                </c:pt>
                <c:pt idx="13">
                  <c:v>1.5900173884840301</c:v>
                </c:pt>
                <c:pt idx="14">
                  <c:v>1.1746577002705656</c:v>
                </c:pt>
                <c:pt idx="15">
                  <c:v>0.79588818813957263</c:v>
                </c:pt>
                <c:pt idx="16">
                  <c:v>0.49456577833431847</c:v>
                </c:pt>
                <c:pt idx="17">
                  <c:v>0.28185603462868286</c:v>
                </c:pt>
                <c:pt idx="18">
                  <c:v>0.14732005983654589</c:v>
                </c:pt>
                <c:pt idx="19">
                  <c:v>7.0619999265314995E-2</c:v>
                </c:pt>
                <c:pt idx="20">
                  <c:v>3.1047369051184413E-2</c:v>
                </c:pt>
              </c:numCache>
            </c:numRef>
          </c:yVal>
          <c:smooth val="1"/>
          <c:extLst xmlns:c16r2="http://schemas.microsoft.com/office/drawing/2015/06/chart">
            <c:ext xmlns:c16="http://schemas.microsoft.com/office/drawing/2014/chart" uri="{C3380CC4-5D6E-409C-BE32-E72D297353CC}">
              <c16:uniqueId val="{00000000-B15C-4B41-92D6-584E3852ADF1}"/>
            </c:ext>
          </c:extLst>
        </c:ser>
        <c:dLbls>
          <c:showLegendKey val="0"/>
          <c:showVal val="0"/>
          <c:showCatName val="0"/>
          <c:showSerName val="0"/>
          <c:showPercent val="0"/>
          <c:showBubbleSize val="0"/>
        </c:dLbls>
        <c:axId val="77052928"/>
        <c:axId val="77054720"/>
      </c:scatterChart>
      <c:valAx>
        <c:axId val="77052928"/>
        <c:scaling>
          <c:orientation val="minMax"/>
          <c:max val="1"/>
        </c:scaling>
        <c:delete val="1"/>
        <c:axPos val="b"/>
        <c:numFmt formatCode="General" sourceLinked="1"/>
        <c:majorTickMark val="out"/>
        <c:minorTickMark val="none"/>
        <c:tickLblPos val="none"/>
        <c:crossAx val="77054720"/>
        <c:crosses val="autoZero"/>
        <c:crossBetween val="midCat"/>
      </c:valAx>
      <c:valAx>
        <c:axId val="77054720"/>
        <c:scaling>
          <c:orientation val="minMax"/>
        </c:scaling>
        <c:delete val="1"/>
        <c:axPos val="l"/>
        <c:numFmt formatCode="General" sourceLinked="1"/>
        <c:majorTickMark val="out"/>
        <c:minorTickMark val="none"/>
        <c:tickLblPos val="none"/>
        <c:crossAx val="77052928"/>
        <c:crosses val="autoZero"/>
        <c:crossBetween val="midCat"/>
      </c:valAx>
      <c:spPr>
        <a:noFill/>
      </c:spPr>
    </c:plotArea>
    <c:plotVisOnly val="1"/>
    <c:dispBlanksAs val="gap"/>
    <c:showDLblsOverMax val="0"/>
  </c:chart>
  <c:spPr>
    <a:noFill/>
  </c:sp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smoothMarker"/>
        <c:varyColors val="0"/>
        <c:ser>
          <c:idx val="0"/>
          <c:order val="0"/>
          <c:spPr>
            <a:ln>
              <a:solidFill>
                <a:schemeClr val="tx1"/>
              </a:solidFill>
            </a:ln>
          </c:spPr>
          <c:marker>
            <c:symbol val="none"/>
          </c:marker>
          <c:xVal>
            <c:numRef>
              <c:f>Sheet1!$A$1:$A$21</c:f>
              <c:numCache>
                <c:formatCode>General</c:formatCode>
                <c:ptCount val="21"/>
                <c:pt idx="0">
                  <c:v>0</c:v>
                </c:pt>
                <c:pt idx="1">
                  <c:v>5.0000000000000079E-2</c:v>
                </c:pt>
                <c:pt idx="2">
                  <c:v>0.1</c:v>
                </c:pt>
                <c:pt idx="3">
                  <c:v>0.15000000000000024</c:v>
                </c:pt>
                <c:pt idx="4">
                  <c:v>0.2</c:v>
                </c:pt>
                <c:pt idx="5">
                  <c:v>0.25</c:v>
                </c:pt>
                <c:pt idx="6">
                  <c:v>0.30000000000000032</c:v>
                </c:pt>
                <c:pt idx="7">
                  <c:v>0.35000000000000031</c:v>
                </c:pt>
                <c:pt idx="8">
                  <c:v>0.4</c:v>
                </c:pt>
                <c:pt idx="9">
                  <c:v>0.45</c:v>
                </c:pt>
                <c:pt idx="10">
                  <c:v>0.5</c:v>
                </c:pt>
                <c:pt idx="11">
                  <c:v>0.55000000000000004</c:v>
                </c:pt>
                <c:pt idx="12">
                  <c:v>0.60000000000000064</c:v>
                </c:pt>
                <c:pt idx="13">
                  <c:v>0.65000000000000124</c:v>
                </c:pt>
                <c:pt idx="14">
                  <c:v>0.70000000000000062</c:v>
                </c:pt>
                <c:pt idx="15">
                  <c:v>0.75000000000000111</c:v>
                </c:pt>
                <c:pt idx="16">
                  <c:v>0.8</c:v>
                </c:pt>
                <c:pt idx="17">
                  <c:v>0.85000000000000064</c:v>
                </c:pt>
                <c:pt idx="18">
                  <c:v>0.9</c:v>
                </c:pt>
                <c:pt idx="19">
                  <c:v>0.95000000000000062</c:v>
                </c:pt>
                <c:pt idx="20">
                  <c:v>1</c:v>
                </c:pt>
              </c:numCache>
            </c:numRef>
          </c:xVal>
          <c:yVal>
            <c:numRef>
              <c:f>Sheet1!$B$1:$B$21</c:f>
              <c:numCache>
                <c:formatCode>General</c:formatCode>
                <c:ptCount val="21"/>
                <c:pt idx="0">
                  <c:v>3.1047369051184413E-2</c:v>
                </c:pt>
                <c:pt idx="1">
                  <c:v>7.0619999265314926E-2</c:v>
                </c:pt>
                <c:pt idx="2">
                  <c:v>0.14732005983654589</c:v>
                </c:pt>
                <c:pt idx="3">
                  <c:v>0.28185603462868286</c:v>
                </c:pt>
                <c:pt idx="4">
                  <c:v>0.49456577833431875</c:v>
                </c:pt>
                <c:pt idx="5">
                  <c:v>0.79588818813957263</c:v>
                </c:pt>
                <c:pt idx="6">
                  <c:v>1.1746577002705647</c:v>
                </c:pt>
                <c:pt idx="7">
                  <c:v>1.5900173884840301</c:v>
                </c:pt>
                <c:pt idx="8">
                  <c:v>1.9738933814011455</c:v>
                </c:pt>
                <c:pt idx="9">
                  <c:v>2.2473813940318252</c:v>
                </c:pt>
                <c:pt idx="10">
                  <c:v>2.3467192964790153</c:v>
                </c:pt>
                <c:pt idx="11">
                  <c:v>2.2473813940318252</c:v>
                </c:pt>
                <c:pt idx="12">
                  <c:v>1.9738933814011455</c:v>
                </c:pt>
                <c:pt idx="13">
                  <c:v>1.5900173884840301</c:v>
                </c:pt>
                <c:pt idx="14">
                  <c:v>1.1746577002705656</c:v>
                </c:pt>
                <c:pt idx="15">
                  <c:v>0.79588818813957263</c:v>
                </c:pt>
                <c:pt idx="16">
                  <c:v>0.49456577833431847</c:v>
                </c:pt>
                <c:pt idx="17">
                  <c:v>0.28185603462868286</c:v>
                </c:pt>
                <c:pt idx="18">
                  <c:v>0.14732005983654589</c:v>
                </c:pt>
                <c:pt idx="19">
                  <c:v>7.0619999265314995E-2</c:v>
                </c:pt>
                <c:pt idx="20">
                  <c:v>3.1047369051184413E-2</c:v>
                </c:pt>
              </c:numCache>
            </c:numRef>
          </c:yVal>
          <c:smooth val="1"/>
          <c:extLst xmlns:c16r2="http://schemas.microsoft.com/office/drawing/2015/06/chart">
            <c:ext xmlns:c16="http://schemas.microsoft.com/office/drawing/2014/chart" uri="{C3380CC4-5D6E-409C-BE32-E72D297353CC}">
              <c16:uniqueId val="{00000000-F0E3-4913-AEDB-B578B5E78B76}"/>
            </c:ext>
          </c:extLst>
        </c:ser>
        <c:dLbls>
          <c:showLegendKey val="0"/>
          <c:showVal val="0"/>
          <c:showCatName val="0"/>
          <c:showSerName val="0"/>
          <c:showPercent val="0"/>
          <c:showBubbleSize val="0"/>
        </c:dLbls>
        <c:axId val="29081984"/>
        <c:axId val="29083520"/>
      </c:scatterChart>
      <c:valAx>
        <c:axId val="29081984"/>
        <c:scaling>
          <c:orientation val="minMax"/>
          <c:max val="1"/>
        </c:scaling>
        <c:delete val="1"/>
        <c:axPos val="b"/>
        <c:numFmt formatCode="General" sourceLinked="1"/>
        <c:majorTickMark val="out"/>
        <c:minorTickMark val="none"/>
        <c:tickLblPos val="none"/>
        <c:crossAx val="29083520"/>
        <c:crosses val="autoZero"/>
        <c:crossBetween val="midCat"/>
      </c:valAx>
      <c:valAx>
        <c:axId val="29083520"/>
        <c:scaling>
          <c:orientation val="minMax"/>
        </c:scaling>
        <c:delete val="1"/>
        <c:axPos val="l"/>
        <c:numFmt formatCode="General" sourceLinked="1"/>
        <c:majorTickMark val="out"/>
        <c:minorTickMark val="none"/>
        <c:tickLblPos val="none"/>
        <c:crossAx val="29081984"/>
        <c:crosses val="autoZero"/>
        <c:crossBetween val="midCat"/>
      </c:valAx>
      <c:spPr>
        <a:noFill/>
      </c:spPr>
    </c:plotArea>
    <c:plotVisOnly val="1"/>
    <c:dispBlanksAs val="gap"/>
    <c:showDLblsOverMax val="0"/>
  </c:chart>
  <c:spPr>
    <a:noFill/>
  </c:sp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smoothMarker"/>
        <c:varyColors val="0"/>
        <c:ser>
          <c:idx val="0"/>
          <c:order val="0"/>
          <c:spPr>
            <a:ln>
              <a:solidFill>
                <a:schemeClr val="tx1"/>
              </a:solidFill>
            </a:ln>
          </c:spPr>
          <c:marker>
            <c:symbol val="none"/>
          </c:marker>
          <c:xVal>
            <c:numRef>
              <c:f>Sheet1!$A$1:$A$21</c:f>
              <c:numCache>
                <c:formatCode>General</c:formatCode>
                <c:ptCount val="21"/>
                <c:pt idx="0">
                  <c:v>0</c:v>
                </c:pt>
                <c:pt idx="1">
                  <c:v>5.0000000000000086E-2</c:v>
                </c:pt>
                <c:pt idx="2">
                  <c:v>0.1</c:v>
                </c:pt>
                <c:pt idx="3">
                  <c:v>0.15000000000000024</c:v>
                </c:pt>
                <c:pt idx="4">
                  <c:v>0.2</c:v>
                </c:pt>
                <c:pt idx="5">
                  <c:v>0.25</c:v>
                </c:pt>
                <c:pt idx="6">
                  <c:v>0.30000000000000032</c:v>
                </c:pt>
                <c:pt idx="7">
                  <c:v>0.35000000000000031</c:v>
                </c:pt>
                <c:pt idx="8">
                  <c:v>0.4</c:v>
                </c:pt>
                <c:pt idx="9">
                  <c:v>0.45</c:v>
                </c:pt>
                <c:pt idx="10">
                  <c:v>0.5</c:v>
                </c:pt>
                <c:pt idx="11">
                  <c:v>0.55000000000000004</c:v>
                </c:pt>
                <c:pt idx="12">
                  <c:v>0.60000000000000064</c:v>
                </c:pt>
                <c:pt idx="13">
                  <c:v>0.65000000000000135</c:v>
                </c:pt>
                <c:pt idx="14">
                  <c:v>0.70000000000000062</c:v>
                </c:pt>
                <c:pt idx="15">
                  <c:v>0.75000000000000122</c:v>
                </c:pt>
                <c:pt idx="16">
                  <c:v>0.8</c:v>
                </c:pt>
                <c:pt idx="17">
                  <c:v>0.85000000000000064</c:v>
                </c:pt>
                <c:pt idx="18">
                  <c:v>0.9</c:v>
                </c:pt>
                <c:pt idx="19">
                  <c:v>0.95000000000000062</c:v>
                </c:pt>
                <c:pt idx="20">
                  <c:v>1</c:v>
                </c:pt>
              </c:numCache>
            </c:numRef>
          </c:xVal>
          <c:yVal>
            <c:numRef>
              <c:f>Sheet1!$B$1:$B$21</c:f>
              <c:numCache>
                <c:formatCode>General</c:formatCode>
                <c:ptCount val="21"/>
                <c:pt idx="0">
                  <c:v>3.104736905118442E-2</c:v>
                </c:pt>
                <c:pt idx="1">
                  <c:v>7.0619999265314926E-2</c:v>
                </c:pt>
                <c:pt idx="2">
                  <c:v>0.14732005983654589</c:v>
                </c:pt>
                <c:pt idx="3">
                  <c:v>0.28185603462868286</c:v>
                </c:pt>
                <c:pt idx="4">
                  <c:v>0.49456577833431886</c:v>
                </c:pt>
                <c:pt idx="5">
                  <c:v>0.79588818813957263</c:v>
                </c:pt>
                <c:pt idx="6">
                  <c:v>1.1746577002705649</c:v>
                </c:pt>
                <c:pt idx="7">
                  <c:v>1.5900173884840301</c:v>
                </c:pt>
                <c:pt idx="8">
                  <c:v>1.9738933814011455</c:v>
                </c:pt>
                <c:pt idx="9">
                  <c:v>2.2473813940318252</c:v>
                </c:pt>
                <c:pt idx="10">
                  <c:v>2.3467192964790153</c:v>
                </c:pt>
                <c:pt idx="11">
                  <c:v>2.2473813940318252</c:v>
                </c:pt>
                <c:pt idx="12">
                  <c:v>1.9738933814011455</c:v>
                </c:pt>
                <c:pt idx="13">
                  <c:v>1.5900173884840301</c:v>
                </c:pt>
                <c:pt idx="14">
                  <c:v>1.174657700270566</c:v>
                </c:pt>
                <c:pt idx="15">
                  <c:v>0.79588818813957263</c:v>
                </c:pt>
                <c:pt idx="16">
                  <c:v>0.49456577833431853</c:v>
                </c:pt>
                <c:pt idx="17">
                  <c:v>0.28185603462868286</c:v>
                </c:pt>
                <c:pt idx="18">
                  <c:v>0.14732005983654589</c:v>
                </c:pt>
                <c:pt idx="19">
                  <c:v>7.0619999265314995E-2</c:v>
                </c:pt>
                <c:pt idx="20">
                  <c:v>3.104736905118442E-2</c:v>
                </c:pt>
              </c:numCache>
            </c:numRef>
          </c:yVal>
          <c:smooth val="1"/>
          <c:extLst xmlns:c16r2="http://schemas.microsoft.com/office/drawing/2015/06/chart">
            <c:ext xmlns:c16="http://schemas.microsoft.com/office/drawing/2014/chart" uri="{C3380CC4-5D6E-409C-BE32-E72D297353CC}">
              <c16:uniqueId val="{00000000-99AD-4E38-8AFB-875173E8180C}"/>
            </c:ext>
          </c:extLst>
        </c:ser>
        <c:dLbls>
          <c:showLegendKey val="0"/>
          <c:showVal val="0"/>
          <c:showCatName val="0"/>
          <c:showSerName val="0"/>
          <c:showPercent val="0"/>
          <c:showBubbleSize val="0"/>
        </c:dLbls>
        <c:axId val="74106368"/>
        <c:axId val="74107904"/>
      </c:scatterChart>
      <c:valAx>
        <c:axId val="74106368"/>
        <c:scaling>
          <c:orientation val="minMax"/>
          <c:max val="1"/>
        </c:scaling>
        <c:delete val="1"/>
        <c:axPos val="b"/>
        <c:numFmt formatCode="General" sourceLinked="1"/>
        <c:majorTickMark val="out"/>
        <c:minorTickMark val="none"/>
        <c:tickLblPos val="none"/>
        <c:crossAx val="74107904"/>
        <c:crosses val="autoZero"/>
        <c:crossBetween val="midCat"/>
      </c:valAx>
      <c:valAx>
        <c:axId val="74107904"/>
        <c:scaling>
          <c:orientation val="minMax"/>
        </c:scaling>
        <c:delete val="1"/>
        <c:axPos val="l"/>
        <c:numFmt formatCode="General" sourceLinked="1"/>
        <c:majorTickMark val="out"/>
        <c:minorTickMark val="none"/>
        <c:tickLblPos val="none"/>
        <c:crossAx val="74106368"/>
        <c:crosses val="autoZero"/>
        <c:crossBetween val="midCat"/>
      </c:valAx>
      <c:spPr>
        <a:noFill/>
      </c:spPr>
    </c:plotArea>
    <c:plotVisOnly val="1"/>
    <c:dispBlanksAs val="gap"/>
    <c:showDLblsOverMax val="0"/>
  </c:chart>
  <c:spPr>
    <a:noFill/>
  </c:spPr>
  <c:externalData r:id="rId2">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FEC3D0C-4AB7-48D8-AB29-100C8C9E29CB}" type="datetimeFigureOut">
              <a:rPr lang="en-US" smtClean="0"/>
              <a:pPr/>
              <a:t>21-Mar-19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8F3AA8B-2986-41D3-8E41-168139DC7ACC}" type="slidenum">
              <a:rPr lang="en-US" smtClean="0"/>
              <a:pPr/>
              <a:t>‹#›</a:t>
            </a:fld>
            <a:endParaRPr lang="en-US"/>
          </a:p>
        </p:txBody>
      </p:sp>
    </p:spTree>
    <p:extLst>
      <p:ext uri="{BB962C8B-B14F-4D97-AF65-F5344CB8AC3E}">
        <p14:creationId xmlns:p14="http://schemas.microsoft.com/office/powerpoint/2010/main" val="2583660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A2813-805D-4956-B6E7-BFDE9B3E4566}" type="datetimeFigureOut">
              <a:rPr lang="en-US" smtClean="0"/>
              <a:pPr/>
              <a:t>21-Mar-19</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DE8342-5404-47F0-8FEC-CE3CDBE83D72}" type="slidenum">
              <a:rPr lang="en-US" smtClean="0"/>
              <a:pPr/>
              <a:t>‹#›</a:t>
            </a:fld>
            <a:endParaRPr lang="en-US"/>
          </a:p>
        </p:txBody>
      </p:sp>
    </p:spTree>
    <p:extLst>
      <p:ext uri="{BB962C8B-B14F-4D97-AF65-F5344CB8AC3E}">
        <p14:creationId xmlns:p14="http://schemas.microsoft.com/office/powerpoint/2010/main" val="3605792823"/>
      </p:ext>
    </p:extLst>
  </p:cSld>
  <p:clrMap bg1="lt1" tx1="dk1" bg2="lt2" tx2="dk2" accent1="accent1" accent2="accent2" accent3="accent3" accent4="accent4" accent5="accent5" accent6="accent6" hlink="hlink" folHlink="folHlink"/>
  <p:notesStyle>
    <a:lvl1pPr marL="0" algn="l" defTabSz="1306403" rtl="0" eaLnBrk="1" latinLnBrk="0" hangingPunct="1">
      <a:defRPr sz="1700" kern="1200">
        <a:solidFill>
          <a:schemeClr val="tx1"/>
        </a:solidFill>
        <a:latin typeface="+mn-lt"/>
        <a:ea typeface="+mn-ea"/>
        <a:cs typeface="+mn-cs"/>
      </a:defRPr>
    </a:lvl1pPr>
    <a:lvl2pPr marL="653202" algn="l" defTabSz="1306403" rtl="0" eaLnBrk="1" latinLnBrk="0" hangingPunct="1">
      <a:defRPr sz="1700" kern="1200">
        <a:solidFill>
          <a:schemeClr val="tx1"/>
        </a:solidFill>
        <a:latin typeface="+mn-lt"/>
        <a:ea typeface="+mn-ea"/>
        <a:cs typeface="+mn-cs"/>
      </a:defRPr>
    </a:lvl2pPr>
    <a:lvl3pPr marL="1306403" algn="l" defTabSz="1306403" rtl="0" eaLnBrk="1" latinLnBrk="0" hangingPunct="1">
      <a:defRPr sz="1700" kern="1200">
        <a:solidFill>
          <a:schemeClr val="tx1"/>
        </a:solidFill>
        <a:latin typeface="+mn-lt"/>
        <a:ea typeface="+mn-ea"/>
        <a:cs typeface="+mn-cs"/>
      </a:defRPr>
    </a:lvl3pPr>
    <a:lvl4pPr marL="1959605" algn="l" defTabSz="1306403" rtl="0" eaLnBrk="1" latinLnBrk="0" hangingPunct="1">
      <a:defRPr sz="1700" kern="1200">
        <a:solidFill>
          <a:schemeClr val="tx1"/>
        </a:solidFill>
        <a:latin typeface="+mn-lt"/>
        <a:ea typeface="+mn-ea"/>
        <a:cs typeface="+mn-cs"/>
      </a:defRPr>
    </a:lvl4pPr>
    <a:lvl5pPr marL="2612807" algn="l" defTabSz="1306403" rtl="0" eaLnBrk="1" latinLnBrk="0" hangingPunct="1">
      <a:defRPr sz="1700" kern="1200">
        <a:solidFill>
          <a:schemeClr val="tx1"/>
        </a:solidFill>
        <a:latin typeface="+mn-lt"/>
        <a:ea typeface="+mn-ea"/>
        <a:cs typeface="+mn-cs"/>
      </a:defRPr>
    </a:lvl5pPr>
    <a:lvl6pPr marL="3266008" algn="l" defTabSz="1306403" rtl="0" eaLnBrk="1" latinLnBrk="0" hangingPunct="1">
      <a:defRPr sz="1700" kern="1200">
        <a:solidFill>
          <a:schemeClr val="tx1"/>
        </a:solidFill>
        <a:latin typeface="+mn-lt"/>
        <a:ea typeface="+mn-ea"/>
        <a:cs typeface="+mn-cs"/>
      </a:defRPr>
    </a:lvl6pPr>
    <a:lvl7pPr marL="3919210" algn="l" defTabSz="1306403" rtl="0" eaLnBrk="1" latinLnBrk="0" hangingPunct="1">
      <a:defRPr sz="1700" kern="1200">
        <a:solidFill>
          <a:schemeClr val="tx1"/>
        </a:solidFill>
        <a:latin typeface="+mn-lt"/>
        <a:ea typeface="+mn-ea"/>
        <a:cs typeface="+mn-cs"/>
      </a:defRPr>
    </a:lvl7pPr>
    <a:lvl8pPr marL="4572411" algn="l" defTabSz="1306403" rtl="0" eaLnBrk="1" latinLnBrk="0" hangingPunct="1">
      <a:defRPr sz="1700" kern="1200">
        <a:solidFill>
          <a:schemeClr val="tx1"/>
        </a:solidFill>
        <a:latin typeface="+mn-lt"/>
        <a:ea typeface="+mn-ea"/>
        <a:cs typeface="+mn-cs"/>
      </a:defRPr>
    </a:lvl8pPr>
    <a:lvl9pPr marL="5225613" algn="l" defTabSz="1306403"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DE8342-5404-47F0-8FEC-CE3CDBE83D72}" type="slidenum">
              <a:rPr lang="en-US" smtClean="0"/>
              <a:pPr/>
              <a:t>1</a:t>
            </a:fld>
            <a:endParaRPr lang="en-US"/>
          </a:p>
        </p:txBody>
      </p:sp>
    </p:spTree>
    <p:extLst>
      <p:ext uri="{BB962C8B-B14F-4D97-AF65-F5344CB8AC3E}">
        <p14:creationId xmlns:p14="http://schemas.microsoft.com/office/powerpoint/2010/main" val="2856087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DE8342-5404-47F0-8FEC-CE3CDBE83D72}" type="slidenum">
              <a:rPr lang="en-US" smtClean="0"/>
              <a:pPr/>
              <a:t>20</a:t>
            </a:fld>
            <a:endParaRPr lang="en-US"/>
          </a:p>
        </p:txBody>
      </p:sp>
    </p:spTree>
    <p:extLst>
      <p:ext uri="{BB962C8B-B14F-4D97-AF65-F5344CB8AC3E}">
        <p14:creationId xmlns:p14="http://schemas.microsoft.com/office/powerpoint/2010/main" val="878289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DE8342-5404-47F0-8FEC-CE3CDBE83D72}" type="slidenum">
              <a:rPr lang="en-US" smtClean="0"/>
              <a:pPr/>
              <a:t>21</a:t>
            </a:fld>
            <a:endParaRPr lang="en-US"/>
          </a:p>
        </p:txBody>
      </p:sp>
    </p:spTree>
    <p:extLst>
      <p:ext uri="{BB962C8B-B14F-4D97-AF65-F5344CB8AC3E}">
        <p14:creationId xmlns:p14="http://schemas.microsoft.com/office/powerpoint/2010/main" val="286314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DE8342-5404-47F0-8FEC-CE3CDBE83D72}" type="slidenum">
              <a:rPr lang="en-US" smtClean="0"/>
              <a:pPr/>
              <a:t>22</a:t>
            </a:fld>
            <a:endParaRPr lang="en-US"/>
          </a:p>
        </p:txBody>
      </p:sp>
    </p:spTree>
    <p:extLst>
      <p:ext uri="{BB962C8B-B14F-4D97-AF65-F5344CB8AC3E}">
        <p14:creationId xmlns:p14="http://schemas.microsoft.com/office/powerpoint/2010/main" val="3509252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DE8342-5404-47F0-8FEC-CE3CDBE83D72}" type="slidenum">
              <a:rPr lang="en-US" smtClean="0"/>
              <a:pPr/>
              <a:t>23</a:t>
            </a:fld>
            <a:endParaRPr lang="en-US"/>
          </a:p>
        </p:txBody>
      </p:sp>
    </p:spTree>
    <p:extLst>
      <p:ext uri="{BB962C8B-B14F-4D97-AF65-F5344CB8AC3E}">
        <p14:creationId xmlns:p14="http://schemas.microsoft.com/office/powerpoint/2010/main" val="52235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DE8342-5404-47F0-8FEC-CE3CDBE83D72}" type="slidenum">
              <a:rPr lang="en-US" smtClean="0"/>
              <a:pPr/>
              <a:t>24</a:t>
            </a:fld>
            <a:endParaRPr lang="en-US"/>
          </a:p>
        </p:txBody>
      </p:sp>
    </p:spTree>
    <p:extLst>
      <p:ext uri="{BB962C8B-B14F-4D97-AF65-F5344CB8AC3E}">
        <p14:creationId xmlns:p14="http://schemas.microsoft.com/office/powerpoint/2010/main" val="1264745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DE8342-5404-47F0-8FEC-CE3CDBE83D72}" type="slidenum">
              <a:rPr lang="en-US" smtClean="0"/>
              <a:pPr/>
              <a:t>25</a:t>
            </a:fld>
            <a:endParaRPr lang="en-US"/>
          </a:p>
        </p:txBody>
      </p:sp>
    </p:spTree>
    <p:extLst>
      <p:ext uri="{BB962C8B-B14F-4D97-AF65-F5344CB8AC3E}">
        <p14:creationId xmlns:p14="http://schemas.microsoft.com/office/powerpoint/2010/main" val="2896266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DE8342-5404-47F0-8FEC-CE3CDBE83D72}" type="slidenum">
              <a:rPr lang="en-US" smtClean="0"/>
              <a:pPr/>
              <a:t>2</a:t>
            </a:fld>
            <a:endParaRPr lang="en-US"/>
          </a:p>
        </p:txBody>
      </p:sp>
    </p:spTree>
    <p:extLst>
      <p:ext uri="{BB962C8B-B14F-4D97-AF65-F5344CB8AC3E}">
        <p14:creationId xmlns:p14="http://schemas.microsoft.com/office/powerpoint/2010/main" val="592393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DE8342-5404-47F0-8FEC-CE3CDBE83D72}" type="slidenum">
              <a:rPr lang="en-US" smtClean="0"/>
              <a:pPr/>
              <a:t>4</a:t>
            </a:fld>
            <a:endParaRPr lang="en-US"/>
          </a:p>
        </p:txBody>
      </p:sp>
    </p:spTree>
    <p:extLst>
      <p:ext uri="{BB962C8B-B14F-4D97-AF65-F5344CB8AC3E}">
        <p14:creationId xmlns:p14="http://schemas.microsoft.com/office/powerpoint/2010/main" val="2667080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DE8342-5404-47F0-8FEC-CE3CDBE83D72}" type="slidenum">
              <a:rPr lang="en-US" smtClean="0"/>
              <a:pPr/>
              <a:t>5</a:t>
            </a:fld>
            <a:endParaRPr lang="en-US"/>
          </a:p>
        </p:txBody>
      </p:sp>
    </p:spTree>
    <p:extLst>
      <p:ext uri="{BB962C8B-B14F-4D97-AF65-F5344CB8AC3E}">
        <p14:creationId xmlns:p14="http://schemas.microsoft.com/office/powerpoint/2010/main" val="1998879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DE8342-5404-47F0-8FEC-CE3CDBE83D72}" type="slidenum">
              <a:rPr lang="en-US" smtClean="0"/>
              <a:pPr/>
              <a:t>12</a:t>
            </a:fld>
            <a:endParaRPr lang="en-US"/>
          </a:p>
        </p:txBody>
      </p:sp>
    </p:spTree>
    <p:extLst>
      <p:ext uri="{BB962C8B-B14F-4D97-AF65-F5344CB8AC3E}">
        <p14:creationId xmlns:p14="http://schemas.microsoft.com/office/powerpoint/2010/main" val="1883074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DE8342-5404-47F0-8FEC-CE3CDBE83D72}" type="slidenum">
              <a:rPr lang="en-US" smtClean="0"/>
              <a:pPr/>
              <a:t>13</a:t>
            </a:fld>
            <a:endParaRPr lang="en-US"/>
          </a:p>
        </p:txBody>
      </p:sp>
    </p:spTree>
    <p:extLst>
      <p:ext uri="{BB962C8B-B14F-4D97-AF65-F5344CB8AC3E}">
        <p14:creationId xmlns:p14="http://schemas.microsoft.com/office/powerpoint/2010/main" val="3737591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DE8342-5404-47F0-8FEC-CE3CDBE83D72}" type="slidenum">
              <a:rPr lang="en-US" smtClean="0"/>
              <a:pPr/>
              <a:t>14</a:t>
            </a:fld>
            <a:endParaRPr lang="en-US"/>
          </a:p>
        </p:txBody>
      </p:sp>
    </p:spTree>
    <p:extLst>
      <p:ext uri="{BB962C8B-B14F-4D97-AF65-F5344CB8AC3E}">
        <p14:creationId xmlns:p14="http://schemas.microsoft.com/office/powerpoint/2010/main" val="1234490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DE8342-5404-47F0-8FEC-CE3CDBE83D72}" type="slidenum">
              <a:rPr lang="en-US" smtClean="0"/>
              <a:pPr/>
              <a:t>18</a:t>
            </a:fld>
            <a:endParaRPr lang="en-US"/>
          </a:p>
        </p:txBody>
      </p:sp>
    </p:spTree>
    <p:extLst>
      <p:ext uri="{BB962C8B-B14F-4D97-AF65-F5344CB8AC3E}">
        <p14:creationId xmlns:p14="http://schemas.microsoft.com/office/powerpoint/2010/main" val="4094916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DE8342-5404-47F0-8FEC-CE3CDBE83D72}" type="slidenum">
              <a:rPr lang="en-US" smtClean="0"/>
              <a:pPr/>
              <a:t>19</a:t>
            </a:fld>
            <a:endParaRPr lang="en-US"/>
          </a:p>
        </p:txBody>
      </p:sp>
    </p:spTree>
    <p:extLst>
      <p:ext uri="{BB962C8B-B14F-4D97-AF65-F5344CB8AC3E}">
        <p14:creationId xmlns:p14="http://schemas.microsoft.com/office/powerpoint/2010/main" val="4157505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354013" y="3458950"/>
            <a:ext cx="6841672" cy="677108"/>
          </a:xfrm>
        </p:spPr>
        <p:txBody>
          <a:bodyPr wrap="square">
            <a:noAutofit/>
          </a:bodyPr>
          <a:lstStyle>
            <a:lvl1pPr algn="ctr">
              <a:defRPr>
                <a:solidFill>
                  <a:schemeClr val="bg1"/>
                </a:solidFill>
              </a:defRPr>
            </a:lvl1pPr>
          </a:lstStyle>
          <a:p>
            <a:r>
              <a:rPr lang="en-US" dirty="0"/>
              <a:t>Click to edit Master title style</a:t>
            </a:r>
          </a:p>
        </p:txBody>
      </p:sp>
      <p:sp>
        <p:nvSpPr>
          <p:cNvPr id="17" name="Rectangle 16"/>
          <p:cNvSpPr/>
          <p:nvPr userDrawn="1"/>
        </p:nvSpPr>
        <p:spPr>
          <a:xfrm>
            <a:off x="0" y="0"/>
            <a:ext cx="14631987" cy="5843786"/>
          </a:xfrm>
          <a:prstGeom prst="rect">
            <a:avLst/>
          </a:prstGeom>
          <a:solidFill>
            <a:srgbClr val="F47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8" name="Group 17"/>
          <p:cNvGrpSpPr/>
          <p:nvPr userDrawn="1"/>
        </p:nvGrpSpPr>
        <p:grpSpPr>
          <a:xfrm>
            <a:off x="166078" y="3758030"/>
            <a:ext cx="14278708" cy="2063242"/>
            <a:chOff x="166078" y="3780954"/>
            <a:chExt cx="14278708" cy="2063242"/>
          </a:xfrm>
        </p:grpSpPr>
        <p:sp>
          <p:nvSpPr>
            <p:cNvPr id="19" name="Freeform 18"/>
            <p:cNvSpPr/>
            <p:nvPr/>
          </p:nvSpPr>
          <p:spPr>
            <a:xfrm flipH="1">
              <a:off x="1522307" y="3844887"/>
              <a:ext cx="819459" cy="1999309"/>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816406" y="5330083"/>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166078" y="4333015"/>
              <a:ext cx="618987" cy="1511181"/>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solidFill>
              <a:srgbClr val="ED5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2370939" y="3780954"/>
              <a:ext cx="845114" cy="2063242"/>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3216053" y="5330083"/>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rot="5400000">
              <a:off x="3826059" y="5234189"/>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flipH="1">
              <a:off x="4521662" y="4573042"/>
              <a:ext cx="819459" cy="1271154"/>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solidFill>
              <a:srgbClr val="F07F6C"/>
            </a:solid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flipH="1">
              <a:off x="6783723" y="3844887"/>
              <a:ext cx="819459" cy="1999309"/>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6077822" y="5330083"/>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5427494" y="4333015"/>
              <a:ext cx="618987" cy="1511181"/>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solidFill>
              <a:srgbClr val="F07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flipH="1">
              <a:off x="7581555" y="3780954"/>
              <a:ext cx="845114" cy="2063242"/>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8477469" y="5330083"/>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rot="5400000">
              <a:off x="9087475" y="5234189"/>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flipH="1">
              <a:off x="9783079" y="3844887"/>
              <a:ext cx="819459" cy="1999309"/>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solidFill>
              <a:srgbClr val="F07F6C"/>
            </a:solid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flipH="1">
              <a:off x="12045139" y="3844887"/>
              <a:ext cx="819459" cy="1999309"/>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11339238" y="5330083"/>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a:off x="10688910" y="4333015"/>
              <a:ext cx="618987" cy="1511181"/>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12893771" y="3780954"/>
              <a:ext cx="845114" cy="2063242"/>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13738885" y="5330083"/>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81664042"/>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Rectangle 5"/>
          <p:cNvSpPr/>
          <p:nvPr userDrawn="1"/>
        </p:nvSpPr>
        <p:spPr>
          <a:xfrm>
            <a:off x="0" y="0"/>
            <a:ext cx="14631987" cy="8231188"/>
          </a:xfrm>
          <a:prstGeom prst="rect">
            <a:avLst/>
          </a:prstGeom>
          <a:solidFill>
            <a:srgbClr val="F47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ctrTitle"/>
          </p:nvPr>
        </p:nvSpPr>
        <p:spPr>
          <a:xfrm>
            <a:off x="7335268" y="4256540"/>
            <a:ext cx="6841672" cy="677108"/>
          </a:xfrm>
        </p:spPr>
        <p:txBody>
          <a:bodyPr wrap="square" anchor="b">
            <a:noAutofit/>
          </a:bodyPr>
          <a:lstStyle>
            <a:lvl1pPr algn="r">
              <a:defRPr sz="5400">
                <a:solidFill>
                  <a:schemeClr val="bg1"/>
                </a:solidFill>
              </a:defRPr>
            </a:lvl1pPr>
          </a:lstStyle>
          <a:p>
            <a:r>
              <a:rPr lang="en-US" dirty="0"/>
              <a:t>Click to edit Master title style</a:t>
            </a:r>
          </a:p>
        </p:txBody>
      </p:sp>
      <p:cxnSp>
        <p:nvCxnSpPr>
          <p:cNvPr id="5" name="Straight Connector 4"/>
          <p:cNvCxnSpPr/>
          <p:nvPr userDrawn="1"/>
        </p:nvCxnSpPr>
        <p:spPr>
          <a:xfrm flipH="1">
            <a:off x="4914900" y="4963893"/>
            <a:ext cx="9731829" cy="0"/>
          </a:xfrm>
          <a:prstGeom prst="line">
            <a:avLst/>
          </a:prstGeom>
          <a:ln w="3175">
            <a:gradFill flip="none" rotWithShape="1">
              <a:gsLst>
                <a:gs pos="51000">
                  <a:srgbClr val="FFFFFF">
                    <a:alpha val="21000"/>
                  </a:srgbClr>
                </a:gs>
                <a:gs pos="0">
                  <a:schemeClr val="bg1"/>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12"/>
          </p:nvPr>
        </p:nvSpPr>
        <p:spPr>
          <a:xfrm>
            <a:off x="459423" y="7686255"/>
            <a:ext cx="250068" cy="246221"/>
          </a:xfrm>
        </p:spPr>
        <p:txBody>
          <a:bodyPr/>
          <a:lstStyle>
            <a:lvl1pPr algn="l">
              <a:defRPr>
                <a:solidFill>
                  <a:schemeClr val="bg1"/>
                </a:solidFill>
              </a:defRPr>
            </a:lvl1pPr>
          </a:lstStyle>
          <a:p>
            <a:fld id="{8A327F09-5727-42F3-8CEF-8204D4C57556}" type="slidenum">
              <a:rPr lang="en-US" smtClean="0"/>
              <a:pPr/>
              <a:t>‹#›</a:t>
            </a:fld>
            <a:endParaRPr lang="en-US" dirty="0"/>
          </a:p>
        </p:txBody>
      </p:sp>
      <p:sp>
        <p:nvSpPr>
          <p:cNvPr id="9" name="Rounded Rectangle 8"/>
          <p:cNvSpPr/>
          <p:nvPr userDrawn="1"/>
        </p:nvSpPr>
        <p:spPr>
          <a:xfrm>
            <a:off x="89738" y="286"/>
            <a:ext cx="5210032" cy="8236259"/>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userDrawn="1"/>
        </p:nvSpPr>
        <p:spPr>
          <a:xfrm>
            <a:off x="766988" y="648711"/>
            <a:ext cx="3789681" cy="6986485"/>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userDrawn="1"/>
        </p:nvSpPr>
        <p:spPr>
          <a:xfrm>
            <a:off x="66274" y="0"/>
            <a:ext cx="3373729" cy="8236546"/>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solidFill>
            <a:srgbClr val="ED5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153354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459423" y="7686255"/>
            <a:ext cx="250068" cy="246221"/>
          </a:xfrm>
        </p:spPr>
        <p:txBody>
          <a:bodyPr/>
          <a:lstStyle>
            <a:lvl1pPr algn="l">
              <a:defRPr>
                <a:solidFill>
                  <a:srgbClr val="ED553E"/>
                </a:solidFill>
              </a:defRPr>
            </a:lvl1pPr>
          </a:lstStyle>
          <a:p>
            <a:fld id="{8A327F09-5727-42F3-8CEF-8204D4C57556}" type="slidenum">
              <a:rPr lang="en-US" smtClean="0"/>
              <a:pPr/>
              <a:t>‹#›</a:t>
            </a:fld>
            <a:endParaRPr lang="en-US" dirty="0"/>
          </a:p>
        </p:txBody>
      </p:sp>
      <p:sp>
        <p:nvSpPr>
          <p:cNvPr id="36" name="TextBox 35"/>
          <p:cNvSpPr txBox="1"/>
          <p:nvPr userDrawn="1"/>
        </p:nvSpPr>
        <p:spPr>
          <a:xfrm>
            <a:off x="781335" y="7556204"/>
            <a:ext cx="2214179" cy="375691"/>
          </a:xfrm>
          <a:prstGeom prst="rect">
            <a:avLst/>
          </a:prstGeom>
          <a:noFill/>
        </p:spPr>
        <p:txBody>
          <a:bodyPr wrap="square" lIns="67259" tIns="33629" rIns="67259" bIns="33629">
            <a:spAutoFit/>
          </a:bodyPr>
          <a:lstStyle/>
          <a:p>
            <a:pPr marL="0" algn="l" defTabSz="914400" rtl="0" eaLnBrk="0" fontAlgn="auto" latinLnBrk="0" hangingPunct="0">
              <a:spcBef>
                <a:spcPts val="0"/>
              </a:spcBef>
              <a:spcAft>
                <a:spcPts val="0"/>
              </a:spcAft>
              <a:defRPr/>
            </a:pPr>
            <a:endParaRPr lang="en-US" sz="1000" i="0" kern="1200" dirty="0">
              <a:solidFill>
                <a:schemeClr val="tx1"/>
              </a:solidFill>
              <a:latin typeface="+mj-lt"/>
              <a:ea typeface="+mn-ea"/>
              <a:cs typeface="+mn-cs"/>
            </a:endParaRPr>
          </a:p>
          <a:p>
            <a:pPr marL="0" algn="l" defTabSz="914400" rtl="0" eaLnBrk="0" fontAlgn="auto" latinLnBrk="0" hangingPunct="0">
              <a:spcBef>
                <a:spcPts val="0"/>
              </a:spcBef>
              <a:spcAft>
                <a:spcPts val="0"/>
              </a:spcAft>
              <a:defRPr/>
            </a:pPr>
            <a:r>
              <a:rPr lang="en-US" sz="1000" i="0" kern="1200" dirty="0">
                <a:solidFill>
                  <a:schemeClr val="tx1"/>
                </a:solidFill>
                <a:latin typeface="+mj-lt"/>
                <a:ea typeface="+mn-ea"/>
                <a:cs typeface="+mn-cs"/>
              </a:rPr>
              <a:t>Copyright © 2018</a:t>
            </a:r>
            <a:r>
              <a:rPr lang="en-US" sz="1000" i="0" kern="1200" baseline="0" dirty="0">
                <a:solidFill>
                  <a:schemeClr val="tx1"/>
                </a:solidFill>
                <a:latin typeface="+mj-lt"/>
                <a:ea typeface="+mn-ea"/>
                <a:cs typeface="+mn-cs"/>
              </a:rPr>
              <a:t> Annworks</a:t>
            </a:r>
            <a:endParaRPr lang="en-US" sz="1000" i="0" kern="1200" dirty="0">
              <a:solidFill>
                <a:schemeClr val="tx1"/>
              </a:solidFill>
              <a:latin typeface="+mj-lt"/>
              <a:ea typeface="+mn-ea"/>
              <a:cs typeface="+mn-cs"/>
            </a:endParaRPr>
          </a:p>
        </p:txBody>
      </p:sp>
      <p:cxnSp>
        <p:nvCxnSpPr>
          <p:cNvPr id="37" name="Straight Connector 36"/>
          <p:cNvCxnSpPr/>
          <p:nvPr userDrawn="1"/>
        </p:nvCxnSpPr>
        <p:spPr>
          <a:xfrm rot="5400000">
            <a:off x="622707" y="7809365"/>
            <a:ext cx="303213" cy="0"/>
          </a:xfrm>
          <a:prstGeom prst="line">
            <a:avLst/>
          </a:prstGeom>
          <a:ln>
            <a:solidFill>
              <a:srgbClr val="A3A3A3"/>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75234" y="150218"/>
            <a:ext cx="13715429" cy="615553"/>
          </a:xfrm>
        </p:spPr>
        <p:txBody>
          <a:bodyPr/>
          <a:lstStyle>
            <a:lvl1pPr>
              <a:defRPr sz="3600">
                <a:solidFill>
                  <a:schemeClr val="bg1"/>
                </a:solidFill>
              </a:defRPr>
            </a:lvl1pPr>
          </a:lstStyle>
          <a:p>
            <a:r>
              <a:rPr lang="en-US" dirty="0"/>
              <a:t>Click to edit Master title style</a:t>
            </a:r>
          </a:p>
        </p:txBody>
      </p:sp>
      <p:sp>
        <p:nvSpPr>
          <p:cNvPr id="9" name="Rectangle 3"/>
          <p:cNvSpPr/>
          <p:nvPr userDrawn="1"/>
        </p:nvSpPr>
        <p:spPr>
          <a:xfrm flipV="1">
            <a:off x="206" y="7464"/>
            <a:ext cx="13724706" cy="915988"/>
          </a:xfrm>
          <a:custGeom>
            <a:avLst/>
            <a:gdLst>
              <a:gd name="connsiteX0" fmla="*/ 0 w 13724706"/>
              <a:gd name="connsiteY0" fmla="*/ 0 h 915988"/>
              <a:gd name="connsiteX1" fmla="*/ 13724706 w 13724706"/>
              <a:gd name="connsiteY1" fmla="*/ 0 h 915988"/>
              <a:gd name="connsiteX2" fmla="*/ 13724706 w 13724706"/>
              <a:gd name="connsiteY2" fmla="*/ 915988 h 915988"/>
              <a:gd name="connsiteX3" fmla="*/ 0 w 13724706"/>
              <a:gd name="connsiteY3" fmla="*/ 915988 h 915988"/>
              <a:gd name="connsiteX4" fmla="*/ 0 w 13724706"/>
              <a:gd name="connsiteY4" fmla="*/ 0 h 915988"/>
              <a:gd name="connsiteX0" fmla="*/ 0 w 13724706"/>
              <a:gd name="connsiteY0" fmla="*/ 16328 h 932316"/>
              <a:gd name="connsiteX1" fmla="*/ 12630691 w 13724706"/>
              <a:gd name="connsiteY1" fmla="*/ 0 h 932316"/>
              <a:gd name="connsiteX2" fmla="*/ 13724706 w 13724706"/>
              <a:gd name="connsiteY2" fmla="*/ 932316 h 932316"/>
              <a:gd name="connsiteX3" fmla="*/ 0 w 13724706"/>
              <a:gd name="connsiteY3" fmla="*/ 932316 h 932316"/>
              <a:gd name="connsiteX4" fmla="*/ 0 w 13724706"/>
              <a:gd name="connsiteY4" fmla="*/ 16328 h 932316"/>
              <a:gd name="connsiteX0" fmla="*/ 0 w 13724706"/>
              <a:gd name="connsiteY0" fmla="*/ 0 h 915988"/>
              <a:gd name="connsiteX1" fmla="*/ 13240291 w 13724706"/>
              <a:gd name="connsiteY1" fmla="*/ 6070 h 915988"/>
              <a:gd name="connsiteX2" fmla="*/ 13724706 w 13724706"/>
              <a:gd name="connsiteY2" fmla="*/ 915988 h 915988"/>
              <a:gd name="connsiteX3" fmla="*/ 0 w 13724706"/>
              <a:gd name="connsiteY3" fmla="*/ 915988 h 915988"/>
              <a:gd name="connsiteX4" fmla="*/ 0 w 13724706"/>
              <a:gd name="connsiteY4" fmla="*/ 0 h 91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24706" h="915988">
                <a:moveTo>
                  <a:pt x="0" y="0"/>
                </a:moveTo>
                <a:lnTo>
                  <a:pt x="13240291" y="6070"/>
                </a:lnTo>
                <a:lnTo>
                  <a:pt x="13724706" y="915988"/>
                </a:lnTo>
                <a:lnTo>
                  <a:pt x="0" y="915988"/>
                </a:lnTo>
                <a:lnTo>
                  <a:pt x="0" y="0"/>
                </a:lnTo>
                <a:close/>
              </a:path>
            </a:pathLst>
          </a:custGeom>
          <a:solidFill>
            <a:srgbClr val="ED5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3"/>
          <p:cNvSpPr/>
          <p:nvPr userDrawn="1"/>
        </p:nvSpPr>
        <p:spPr>
          <a:xfrm flipH="1">
            <a:off x="13387131" y="7464"/>
            <a:ext cx="1233284" cy="915988"/>
          </a:xfrm>
          <a:custGeom>
            <a:avLst/>
            <a:gdLst>
              <a:gd name="connsiteX0" fmla="*/ 0 w 13724706"/>
              <a:gd name="connsiteY0" fmla="*/ 0 h 915988"/>
              <a:gd name="connsiteX1" fmla="*/ 13724706 w 13724706"/>
              <a:gd name="connsiteY1" fmla="*/ 0 h 915988"/>
              <a:gd name="connsiteX2" fmla="*/ 13724706 w 13724706"/>
              <a:gd name="connsiteY2" fmla="*/ 915988 h 915988"/>
              <a:gd name="connsiteX3" fmla="*/ 0 w 13724706"/>
              <a:gd name="connsiteY3" fmla="*/ 915988 h 915988"/>
              <a:gd name="connsiteX4" fmla="*/ 0 w 13724706"/>
              <a:gd name="connsiteY4" fmla="*/ 0 h 915988"/>
              <a:gd name="connsiteX0" fmla="*/ 0 w 13724706"/>
              <a:gd name="connsiteY0" fmla="*/ 16328 h 932316"/>
              <a:gd name="connsiteX1" fmla="*/ 12630691 w 13724706"/>
              <a:gd name="connsiteY1" fmla="*/ 0 h 932316"/>
              <a:gd name="connsiteX2" fmla="*/ 13724706 w 13724706"/>
              <a:gd name="connsiteY2" fmla="*/ 932316 h 932316"/>
              <a:gd name="connsiteX3" fmla="*/ 0 w 13724706"/>
              <a:gd name="connsiteY3" fmla="*/ 932316 h 932316"/>
              <a:gd name="connsiteX4" fmla="*/ 0 w 13724706"/>
              <a:gd name="connsiteY4" fmla="*/ 16328 h 932316"/>
              <a:gd name="connsiteX0" fmla="*/ 0 w 13724706"/>
              <a:gd name="connsiteY0" fmla="*/ 0 h 915988"/>
              <a:gd name="connsiteX1" fmla="*/ 13240291 w 13724706"/>
              <a:gd name="connsiteY1" fmla="*/ 6070 h 915988"/>
              <a:gd name="connsiteX2" fmla="*/ 13724706 w 13724706"/>
              <a:gd name="connsiteY2" fmla="*/ 915988 h 915988"/>
              <a:gd name="connsiteX3" fmla="*/ 0 w 13724706"/>
              <a:gd name="connsiteY3" fmla="*/ 915988 h 915988"/>
              <a:gd name="connsiteX4" fmla="*/ 0 w 13724706"/>
              <a:gd name="connsiteY4" fmla="*/ 0 h 915988"/>
              <a:gd name="connsiteX0" fmla="*/ 0 w 17523212"/>
              <a:gd name="connsiteY0" fmla="*/ 0 h 915988"/>
              <a:gd name="connsiteX1" fmla="*/ 13240291 w 17523212"/>
              <a:gd name="connsiteY1" fmla="*/ 6070 h 915988"/>
              <a:gd name="connsiteX2" fmla="*/ 17523212 w 17523212"/>
              <a:gd name="connsiteY2" fmla="*/ 915988 h 915988"/>
              <a:gd name="connsiteX3" fmla="*/ 0 w 17523212"/>
              <a:gd name="connsiteY3" fmla="*/ 915988 h 915988"/>
              <a:gd name="connsiteX4" fmla="*/ 0 w 17523212"/>
              <a:gd name="connsiteY4" fmla="*/ 0 h 915988"/>
              <a:gd name="connsiteX0" fmla="*/ 0 w 17523212"/>
              <a:gd name="connsiteY0" fmla="*/ 0 h 915988"/>
              <a:gd name="connsiteX1" fmla="*/ 11005874 w 17523212"/>
              <a:gd name="connsiteY1" fmla="*/ 6070 h 915988"/>
              <a:gd name="connsiteX2" fmla="*/ 17523212 w 17523212"/>
              <a:gd name="connsiteY2" fmla="*/ 915988 h 915988"/>
              <a:gd name="connsiteX3" fmla="*/ 0 w 17523212"/>
              <a:gd name="connsiteY3" fmla="*/ 915988 h 915988"/>
              <a:gd name="connsiteX4" fmla="*/ 0 w 17523212"/>
              <a:gd name="connsiteY4" fmla="*/ 0 h 915988"/>
              <a:gd name="connsiteX0" fmla="*/ 0 w 18081816"/>
              <a:gd name="connsiteY0" fmla="*/ 0 h 915988"/>
              <a:gd name="connsiteX1" fmla="*/ 11005874 w 18081816"/>
              <a:gd name="connsiteY1" fmla="*/ 6070 h 915988"/>
              <a:gd name="connsiteX2" fmla="*/ 18081816 w 18081816"/>
              <a:gd name="connsiteY2" fmla="*/ 915988 h 915988"/>
              <a:gd name="connsiteX3" fmla="*/ 0 w 18081816"/>
              <a:gd name="connsiteY3" fmla="*/ 915988 h 915988"/>
              <a:gd name="connsiteX4" fmla="*/ 0 w 18081816"/>
              <a:gd name="connsiteY4" fmla="*/ 0 h 91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81816" h="915988">
                <a:moveTo>
                  <a:pt x="0" y="0"/>
                </a:moveTo>
                <a:lnTo>
                  <a:pt x="11005874" y="6070"/>
                </a:lnTo>
                <a:lnTo>
                  <a:pt x="18081816" y="915988"/>
                </a:lnTo>
                <a:lnTo>
                  <a:pt x="0" y="915988"/>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userDrawn="1"/>
        </p:nvSpPr>
        <p:spPr>
          <a:xfrm rot="1670520">
            <a:off x="13391392" y="-170419"/>
            <a:ext cx="306465" cy="1291133"/>
          </a:xfrm>
          <a:prstGeom prst="upArrow">
            <a:avLst>
              <a:gd name="adj1" fmla="val 50000"/>
              <a:gd name="adj2" fmla="val 10674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71327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14631987" cy="8231188"/>
          </a:xfrm>
          <a:prstGeom prst="rect">
            <a:avLst/>
          </a:prstGeom>
          <a:solidFill>
            <a:srgbClr val="ED5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ctrTitle"/>
          </p:nvPr>
        </p:nvSpPr>
        <p:spPr>
          <a:xfrm>
            <a:off x="3895158" y="1494270"/>
            <a:ext cx="6841672" cy="677108"/>
          </a:xfrm>
        </p:spPr>
        <p:txBody>
          <a:bodyPr wrap="square">
            <a:noAutofit/>
          </a:bodyPr>
          <a:lstStyle>
            <a:lvl1pPr algn="ctr">
              <a:defRPr sz="5400">
                <a:solidFill>
                  <a:schemeClr val="bg1"/>
                </a:solidFill>
              </a:defRPr>
            </a:lvl1pPr>
          </a:lstStyle>
          <a:p>
            <a:r>
              <a:rPr lang="en-US" dirty="0"/>
              <a:t>Click to edit Master title style</a:t>
            </a:r>
          </a:p>
        </p:txBody>
      </p:sp>
      <p:sp>
        <p:nvSpPr>
          <p:cNvPr id="9" name="Freeform 8"/>
          <p:cNvSpPr/>
          <p:nvPr/>
        </p:nvSpPr>
        <p:spPr>
          <a:xfrm flipH="1">
            <a:off x="1793925" y="6866204"/>
            <a:ext cx="753269" cy="1364984"/>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145041" y="7880189"/>
            <a:ext cx="648884" cy="350999"/>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547242" y="7199462"/>
            <a:ext cx="568990" cy="1031726"/>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2574011" y="6822555"/>
            <a:ext cx="776852" cy="1408633"/>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350862" y="7880189"/>
            <a:ext cx="648884" cy="350999"/>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5400000">
            <a:off x="3995069" y="7753925"/>
            <a:ext cx="481938" cy="472587"/>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flipH="1">
            <a:off x="4551014" y="7363336"/>
            <a:ext cx="753269" cy="867852"/>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flipH="1">
            <a:off x="6630362" y="6866204"/>
            <a:ext cx="753269" cy="1364984"/>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5981479" y="7880189"/>
            <a:ext cx="648884" cy="350999"/>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5383680" y="7199462"/>
            <a:ext cx="568990" cy="1031726"/>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flipH="1">
            <a:off x="7363751" y="6822555"/>
            <a:ext cx="776852" cy="1408633"/>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8187300" y="7880189"/>
            <a:ext cx="648884" cy="350999"/>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rot="5400000">
            <a:off x="8831507" y="7753925"/>
            <a:ext cx="481938" cy="472587"/>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flipH="1">
            <a:off x="9387452" y="6866204"/>
            <a:ext cx="753269" cy="1364984"/>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flipH="1">
            <a:off x="11466800" y="6866204"/>
            <a:ext cx="753269" cy="1364984"/>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10817916" y="7880189"/>
            <a:ext cx="648884" cy="350999"/>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10220117" y="7199462"/>
            <a:ext cx="568990" cy="1031726"/>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12246886" y="6822555"/>
            <a:ext cx="776852" cy="1408633"/>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722241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5234" y="66817"/>
            <a:ext cx="13715429" cy="615553"/>
          </a:xfrm>
          <a:prstGeom prst="rect">
            <a:avLst/>
          </a:prstGeom>
        </p:spPr>
        <p:txBody>
          <a:bodyPr vert="horz" wrap="square" lIns="0" tIns="0" rIns="0" bIns="0" rtlCol="0" anchor="ctr">
            <a:noAutofit/>
          </a:bodyPr>
          <a:lstStyle/>
          <a:p>
            <a:r>
              <a:rPr lang="en-US" dirty="0"/>
              <a:t>Click to edit Master title style</a:t>
            </a:r>
          </a:p>
        </p:txBody>
      </p:sp>
      <p:sp>
        <p:nvSpPr>
          <p:cNvPr id="5" name="Footer Placeholder 4"/>
          <p:cNvSpPr>
            <a:spLocks noGrp="1"/>
          </p:cNvSpPr>
          <p:nvPr>
            <p:ph type="ftr" sz="quarter" idx="3"/>
          </p:nvPr>
        </p:nvSpPr>
        <p:spPr>
          <a:xfrm>
            <a:off x="4999263" y="7629092"/>
            <a:ext cx="4633463" cy="438235"/>
          </a:xfrm>
          <a:prstGeom prst="rect">
            <a:avLst/>
          </a:prstGeom>
        </p:spPr>
        <p:txBody>
          <a:bodyPr vert="horz" lIns="130640" tIns="65320" rIns="130640" bIns="65320" rtlCol="0" anchor="ctr"/>
          <a:lstStyle>
            <a:lvl1pPr algn="ctr">
              <a:defRPr sz="1700">
                <a:solidFill>
                  <a:schemeClr val="tx1"/>
                </a:solidFill>
              </a:defRPr>
            </a:lvl1pPr>
          </a:lstStyle>
          <a:p>
            <a:endParaRPr lang="en-US" dirty="0"/>
          </a:p>
        </p:txBody>
      </p:sp>
      <p:sp>
        <p:nvSpPr>
          <p:cNvPr id="6" name="Slide Number Placeholder 5"/>
          <p:cNvSpPr>
            <a:spLocks noGrp="1"/>
          </p:cNvSpPr>
          <p:nvPr>
            <p:ph type="sldNum" sz="quarter" idx="4"/>
          </p:nvPr>
        </p:nvSpPr>
        <p:spPr>
          <a:xfrm>
            <a:off x="13845862" y="7712399"/>
            <a:ext cx="250068" cy="246221"/>
          </a:xfrm>
          <a:prstGeom prst="rect">
            <a:avLst/>
          </a:prstGeom>
        </p:spPr>
        <p:txBody>
          <a:bodyPr vert="horz" wrap="none" lIns="0" tIns="0" rIns="0" bIns="0" rtlCol="0" anchor="ctr">
            <a:noAutofit/>
          </a:bodyPr>
          <a:lstStyle>
            <a:lvl1pPr algn="ctr">
              <a:defRPr sz="1600">
                <a:solidFill>
                  <a:schemeClr val="bg1"/>
                </a:solidFill>
                <a:latin typeface="+mj-lt"/>
              </a:defRPr>
            </a:lvl1pPr>
          </a:lstStyle>
          <a:p>
            <a:fld id="{8A327F09-5727-42F3-8CEF-8204D4C57556}" type="slidenum">
              <a:rPr lang="en-US" smtClean="0"/>
              <a:pPr/>
              <a:t>‹#›</a:t>
            </a:fld>
            <a:endParaRPr lang="en-US" dirty="0"/>
          </a:p>
        </p:txBody>
      </p:sp>
    </p:spTree>
    <p:extLst>
      <p:ext uri="{BB962C8B-B14F-4D97-AF65-F5344CB8AC3E}">
        <p14:creationId xmlns:p14="http://schemas.microsoft.com/office/powerpoint/2010/main" val="2024734831"/>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0" r:id="rId3"/>
    <p:sldLayoutId id="2147483652" r:id="rId4"/>
  </p:sldLayoutIdLst>
  <p:transition spd="slow">
    <p:push dir="u"/>
  </p:transition>
  <p:hf hdr="0" ftr="0" dt="0"/>
  <p:txStyles>
    <p:titleStyle>
      <a:lvl1pPr algn="l" defTabSz="1306403" rtl="0" eaLnBrk="1" latinLnBrk="0" hangingPunct="1">
        <a:spcBef>
          <a:spcPct val="0"/>
        </a:spcBef>
        <a:buNone/>
        <a:defRPr sz="3600" kern="1200">
          <a:solidFill>
            <a:schemeClr val="tx1"/>
          </a:solidFill>
          <a:latin typeface="Segoe UI Light" panose="020B0502040204020203" pitchFamily="34" charset="0"/>
          <a:ea typeface="+mj-ea"/>
          <a:cs typeface="+mj-cs"/>
        </a:defRPr>
      </a:lvl1pPr>
    </p:titleStyle>
    <p:bodyStyle>
      <a:lvl1pPr marL="489901" indent="-489901" algn="l" defTabSz="1306403"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453" indent="-408251" algn="l" defTabSz="1306403"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3004" indent="-326601" algn="l" defTabSz="1306403"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6206"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9407"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609"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811"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9012"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2214"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403" rtl="0" eaLnBrk="1" latinLnBrk="0" hangingPunct="1">
        <a:defRPr sz="2600" kern="1200">
          <a:solidFill>
            <a:schemeClr val="tx1"/>
          </a:solidFill>
          <a:latin typeface="+mn-lt"/>
          <a:ea typeface="+mn-ea"/>
          <a:cs typeface="+mn-cs"/>
        </a:defRPr>
      </a:lvl1pPr>
      <a:lvl2pPr marL="653202" algn="l" defTabSz="1306403" rtl="0" eaLnBrk="1" latinLnBrk="0" hangingPunct="1">
        <a:defRPr sz="2600" kern="1200">
          <a:solidFill>
            <a:schemeClr val="tx1"/>
          </a:solidFill>
          <a:latin typeface="+mn-lt"/>
          <a:ea typeface="+mn-ea"/>
          <a:cs typeface="+mn-cs"/>
        </a:defRPr>
      </a:lvl2pPr>
      <a:lvl3pPr marL="1306403" algn="l" defTabSz="1306403" rtl="0" eaLnBrk="1" latinLnBrk="0" hangingPunct="1">
        <a:defRPr sz="2600" kern="1200">
          <a:solidFill>
            <a:schemeClr val="tx1"/>
          </a:solidFill>
          <a:latin typeface="+mn-lt"/>
          <a:ea typeface="+mn-ea"/>
          <a:cs typeface="+mn-cs"/>
        </a:defRPr>
      </a:lvl3pPr>
      <a:lvl4pPr marL="1959605" algn="l" defTabSz="1306403" rtl="0" eaLnBrk="1" latinLnBrk="0" hangingPunct="1">
        <a:defRPr sz="2600" kern="1200">
          <a:solidFill>
            <a:schemeClr val="tx1"/>
          </a:solidFill>
          <a:latin typeface="+mn-lt"/>
          <a:ea typeface="+mn-ea"/>
          <a:cs typeface="+mn-cs"/>
        </a:defRPr>
      </a:lvl4pPr>
      <a:lvl5pPr marL="2612807" algn="l" defTabSz="1306403" rtl="0" eaLnBrk="1" latinLnBrk="0" hangingPunct="1">
        <a:defRPr sz="2600" kern="1200">
          <a:solidFill>
            <a:schemeClr val="tx1"/>
          </a:solidFill>
          <a:latin typeface="+mn-lt"/>
          <a:ea typeface="+mn-ea"/>
          <a:cs typeface="+mn-cs"/>
        </a:defRPr>
      </a:lvl5pPr>
      <a:lvl6pPr marL="3266008" algn="l" defTabSz="1306403" rtl="0" eaLnBrk="1" latinLnBrk="0" hangingPunct="1">
        <a:defRPr sz="2600" kern="1200">
          <a:solidFill>
            <a:schemeClr val="tx1"/>
          </a:solidFill>
          <a:latin typeface="+mn-lt"/>
          <a:ea typeface="+mn-ea"/>
          <a:cs typeface="+mn-cs"/>
        </a:defRPr>
      </a:lvl6pPr>
      <a:lvl7pPr marL="3919210" algn="l" defTabSz="1306403" rtl="0" eaLnBrk="1" latinLnBrk="0" hangingPunct="1">
        <a:defRPr sz="2600" kern="1200">
          <a:solidFill>
            <a:schemeClr val="tx1"/>
          </a:solidFill>
          <a:latin typeface="+mn-lt"/>
          <a:ea typeface="+mn-ea"/>
          <a:cs typeface="+mn-cs"/>
        </a:defRPr>
      </a:lvl7pPr>
      <a:lvl8pPr marL="4572411" algn="l" defTabSz="1306403" rtl="0" eaLnBrk="1" latinLnBrk="0" hangingPunct="1">
        <a:defRPr sz="2600" kern="1200">
          <a:solidFill>
            <a:schemeClr val="tx1"/>
          </a:solidFill>
          <a:latin typeface="+mn-lt"/>
          <a:ea typeface="+mn-ea"/>
          <a:cs typeface="+mn-cs"/>
        </a:defRPr>
      </a:lvl8pPr>
      <a:lvl9pPr marL="5225613" algn="l" defTabSz="1306403"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notesSlide" Target="../notesSlides/notesSlide9.xml"/><Relationship Id="rId7"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10.wmf"/><Relationship Id="rId11" Type="http://schemas.openxmlformats.org/officeDocument/2006/relationships/image" Target="../media/image14.png"/><Relationship Id="rId5" Type="http://schemas.openxmlformats.org/officeDocument/2006/relationships/oleObject" Target="../embeddings/oleObject1.bin"/><Relationship Id="rId10" Type="http://schemas.openxmlformats.org/officeDocument/2006/relationships/image" Target="../media/image12.wmf"/><Relationship Id="rId4" Type="http://schemas.openxmlformats.org/officeDocument/2006/relationships/image" Target="../media/image13.png"/><Relationship Id="rId9"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81627" y="1938804"/>
            <a:ext cx="6841672" cy="4862870"/>
          </a:xfrm>
        </p:spPr>
        <p:txBody>
          <a:bodyPr wrap="square">
            <a:spAutoFit/>
          </a:bodyPr>
          <a:lstStyle/>
          <a:p>
            <a:pPr>
              <a:spcBef>
                <a:spcPct val="20000"/>
              </a:spcBef>
            </a:pPr>
            <a:r>
              <a:rPr lang="en-US" sz="5400" b="1" dirty="0"/>
              <a:t>ANOVA </a:t>
            </a:r>
            <a:r>
              <a:rPr lang="en-US" sz="5400" b="1" dirty="0" smtClean="0"/>
              <a:t/>
            </a:r>
            <a:br>
              <a:rPr lang="en-US" sz="5400" b="1" dirty="0" smtClean="0"/>
            </a:br>
            <a:r>
              <a:rPr lang="en-US" sz="5400" dirty="0"/>
              <a:t/>
            </a:r>
            <a:br>
              <a:rPr lang="en-US" sz="5400" dirty="0"/>
            </a:br>
            <a:r>
              <a:rPr lang="en-US" sz="5400" dirty="0"/>
              <a:t/>
            </a:r>
            <a:br>
              <a:rPr lang="en-US" sz="5400" dirty="0"/>
            </a:br>
            <a:r>
              <a:rPr lang="en-US" sz="5400" spc="400" dirty="0">
                <a:latin typeface="Segoe UI Semibold" panose="020B0702040204020203" pitchFamily="34" charset="0"/>
                <a:ea typeface="+mn-ea"/>
                <a:cs typeface="+mn-cs"/>
              </a:rPr>
              <a:t/>
            </a:r>
            <a:br>
              <a:rPr lang="en-US" sz="5400" spc="400" dirty="0">
                <a:latin typeface="Segoe UI Semibold" panose="020B0702040204020203" pitchFamily="34" charset="0"/>
                <a:ea typeface="+mn-ea"/>
                <a:cs typeface="+mn-cs"/>
              </a:rPr>
            </a:br>
            <a:r>
              <a:rPr lang="en-US" sz="5400" spc="400" dirty="0">
                <a:latin typeface="Segoe UI Semibold" panose="020B0702040204020203" pitchFamily="34" charset="0"/>
                <a:ea typeface="+mn-ea"/>
                <a:cs typeface="+mn-cs"/>
              </a:rPr>
              <a:t/>
            </a:r>
            <a:br>
              <a:rPr lang="en-US" sz="5400" spc="400" dirty="0">
                <a:latin typeface="Segoe UI Semibold" panose="020B0702040204020203" pitchFamily="34" charset="0"/>
                <a:ea typeface="+mn-ea"/>
                <a:cs typeface="+mn-cs"/>
              </a:rPr>
            </a:br>
            <a:endParaRPr lang="en-US" sz="4600" dirty="0">
              <a:ea typeface="+mn-ea"/>
              <a:cs typeface="+mn-cs"/>
            </a:endParaRPr>
          </a:p>
        </p:txBody>
      </p:sp>
    </p:spTree>
    <p:extLst>
      <p:ext uri="{BB962C8B-B14F-4D97-AF65-F5344CB8AC3E}">
        <p14:creationId xmlns:p14="http://schemas.microsoft.com/office/powerpoint/2010/main" val="2515006908"/>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10</a:t>
            </a:fld>
            <a:endParaRPr lang="en-US" dirty="0"/>
          </a:p>
        </p:txBody>
      </p:sp>
      <p:sp>
        <p:nvSpPr>
          <p:cNvPr id="3" name="Title 2"/>
          <p:cNvSpPr>
            <a:spLocks noGrp="1"/>
          </p:cNvSpPr>
          <p:nvPr>
            <p:ph type="title"/>
          </p:nvPr>
        </p:nvSpPr>
        <p:spPr/>
        <p:txBody>
          <a:bodyPr/>
          <a:lstStyle/>
          <a:p>
            <a:r>
              <a:rPr lang="en-US" dirty="0" err="1" smtClean="0"/>
              <a:t>Anova</a:t>
            </a:r>
            <a:r>
              <a:rPr lang="en-US" dirty="0" smtClean="0"/>
              <a:t> Variance – Example 2</a:t>
            </a:r>
            <a:endParaRPr lang="en-US" dirty="0"/>
          </a:p>
        </p:txBody>
      </p:sp>
      <p:pic>
        <p:nvPicPr>
          <p:cNvPr id="26626" name="Picture 2"/>
          <p:cNvPicPr>
            <a:picLocks noChangeAspect="1" noChangeArrowheads="1"/>
          </p:cNvPicPr>
          <p:nvPr/>
        </p:nvPicPr>
        <p:blipFill>
          <a:blip r:embed="rId2"/>
          <a:srcRect/>
          <a:stretch>
            <a:fillRect/>
          </a:stretch>
        </p:blipFill>
        <p:spPr bwMode="auto">
          <a:xfrm>
            <a:off x="3244028" y="1972454"/>
            <a:ext cx="6923916" cy="4713062"/>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11</a:t>
            </a:fld>
            <a:endParaRPr lang="en-US" dirty="0"/>
          </a:p>
        </p:txBody>
      </p:sp>
      <p:sp>
        <p:nvSpPr>
          <p:cNvPr id="3" name="Title 2"/>
          <p:cNvSpPr>
            <a:spLocks noGrp="1"/>
          </p:cNvSpPr>
          <p:nvPr>
            <p:ph type="title"/>
          </p:nvPr>
        </p:nvSpPr>
        <p:spPr/>
        <p:txBody>
          <a:bodyPr/>
          <a:lstStyle/>
          <a:p>
            <a:r>
              <a:rPr lang="en-US" dirty="0" err="1" smtClean="0"/>
              <a:t>Anova</a:t>
            </a:r>
            <a:r>
              <a:rPr lang="en-US" dirty="0" smtClean="0"/>
              <a:t> Variance – Example </a:t>
            </a:r>
            <a:r>
              <a:rPr lang="en-US" dirty="0"/>
              <a:t>2</a:t>
            </a:r>
          </a:p>
        </p:txBody>
      </p:sp>
      <p:pic>
        <p:nvPicPr>
          <p:cNvPr id="26627" name="Picture 3"/>
          <p:cNvPicPr>
            <a:picLocks noChangeAspect="1" noChangeArrowheads="1"/>
          </p:cNvPicPr>
          <p:nvPr/>
        </p:nvPicPr>
        <p:blipFill>
          <a:blip r:embed="rId2"/>
          <a:srcRect/>
          <a:stretch>
            <a:fillRect/>
          </a:stretch>
        </p:blipFill>
        <p:spPr bwMode="auto">
          <a:xfrm>
            <a:off x="619250" y="2315394"/>
            <a:ext cx="6428613" cy="4631898"/>
          </a:xfrm>
          <a:prstGeom prst="rect">
            <a:avLst/>
          </a:prstGeom>
          <a:noFill/>
          <a:ln w="9525">
            <a:noFill/>
            <a:miter lim="800000"/>
            <a:headEnd/>
            <a:tailEnd/>
          </a:ln>
          <a:effectLst/>
        </p:spPr>
      </p:pic>
      <p:sp>
        <p:nvSpPr>
          <p:cNvPr id="5" name="TextBox 4"/>
          <p:cNvSpPr txBox="1"/>
          <p:nvPr/>
        </p:nvSpPr>
        <p:spPr>
          <a:xfrm>
            <a:off x="8972178" y="1523306"/>
            <a:ext cx="4896544" cy="2308324"/>
          </a:xfrm>
          <a:prstGeom prst="rect">
            <a:avLst/>
          </a:prstGeom>
          <a:noFill/>
        </p:spPr>
        <p:txBody>
          <a:bodyPr wrap="square" rtlCol="0">
            <a:spAutoFit/>
          </a:bodyPr>
          <a:lstStyle/>
          <a:p>
            <a:r>
              <a:rPr lang="en-US" sz="2400" dirty="0" smtClean="0"/>
              <a:t>Variance within the group is more</a:t>
            </a:r>
          </a:p>
          <a:p>
            <a:r>
              <a:rPr lang="en-US" sz="2400" dirty="0" smtClean="0"/>
              <a:t>Variance across the group is less.</a:t>
            </a:r>
          </a:p>
          <a:p>
            <a:endParaRPr lang="en-US" sz="2400" dirty="0"/>
          </a:p>
          <a:p>
            <a:r>
              <a:rPr lang="en-US" sz="2400" dirty="0" smtClean="0"/>
              <a:t>Inference is : variation across the group is because of the drink and not because of </a:t>
            </a:r>
            <a:r>
              <a:rPr lang="en-US" sz="2400" smtClean="0"/>
              <a:t>the people</a:t>
            </a:r>
            <a:endParaRPr lang="en-US" sz="2400" dirty="0"/>
          </a:p>
        </p:txBody>
      </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459423" y="8369967"/>
            <a:ext cx="250068" cy="246221"/>
          </a:xfrm>
        </p:spPr>
        <p:txBody>
          <a:bodyPr/>
          <a:lstStyle/>
          <a:p>
            <a:fld id="{8A327F09-5727-42F3-8CEF-8204D4C57556}" type="slidenum">
              <a:rPr lang="en-US" smtClean="0"/>
              <a:pPr/>
              <a:t>12</a:t>
            </a:fld>
            <a:endParaRPr lang="en-US" dirty="0"/>
          </a:p>
        </p:txBody>
      </p:sp>
      <p:sp>
        <p:nvSpPr>
          <p:cNvPr id="3" name="Title 2"/>
          <p:cNvSpPr>
            <a:spLocks noGrp="1"/>
          </p:cNvSpPr>
          <p:nvPr>
            <p:ph type="title"/>
          </p:nvPr>
        </p:nvSpPr>
        <p:spPr/>
        <p:txBody>
          <a:bodyPr/>
          <a:lstStyle/>
          <a:p>
            <a:r>
              <a:rPr lang="en-US" dirty="0"/>
              <a:t>ANOVA Conceptual Overview</a:t>
            </a:r>
          </a:p>
        </p:txBody>
      </p:sp>
      <p:graphicFrame>
        <p:nvGraphicFramePr>
          <p:cNvPr id="55" name="Chart 54">
            <a:extLst>
              <a:ext uri="{FF2B5EF4-FFF2-40B4-BE49-F238E27FC236}">
                <a16:creationId xmlns="" xmlns:a16="http://schemas.microsoft.com/office/drawing/2014/main" id="{59C7DF61-33B9-471E-A200-BEE1C8CAA6C6}"/>
              </a:ext>
            </a:extLst>
          </p:cNvPr>
          <p:cNvGraphicFramePr/>
          <p:nvPr>
            <p:extLst>
              <p:ext uri="{D42A27DB-BD31-4B8C-83A1-F6EECF244321}">
                <p14:modId xmlns:p14="http://schemas.microsoft.com/office/powerpoint/2010/main" val="2980823748"/>
              </p:ext>
            </p:extLst>
          </p:nvPr>
        </p:nvGraphicFramePr>
        <p:xfrm>
          <a:off x="2942774" y="4573764"/>
          <a:ext cx="3500462" cy="2214578"/>
        </p:xfrm>
        <a:graphic>
          <a:graphicData uri="http://schemas.openxmlformats.org/drawingml/2006/chart">
            <c:chart xmlns:c="http://schemas.openxmlformats.org/drawingml/2006/chart" xmlns:r="http://schemas.openxmlformats.org/officeDocument/2006/relationships" r:id="rId3"/>
          </a:graphicData>
        </a:graphic>
      </p:graphicFrame>
      <p:grpSp>
        <p:nvGrpSpPr>
          <p:cNvPr id="57" name="Group 56">
            <a:extLst>
              <a:ext uri="{FF2B5EF4-FFF2-40B4-BE49-F238E27FC236}">
                <a16:creationId xmlns="" xmlns:a16="http://schemas.microsoft.com/office/drawing/2014/main" id="{96A68296-6093-4D71-9064-DDA5327337C0}"/>
              </a:ext>
            </a:extLst>
          </p:cNvPr>
          <p:cNvGrpSpPr/>
          <p:nvPr/>
        </p:nvGrpSpPr>
        <p:grpSpPr>
          <a:xfrm>
            <a:off x="5371666" y="1382887"/>
            <a:ext cx="3500462" cy="2214578"/>
            <a:chOff x="500034" y="2000240"/>
            <a:chExt cx="4572000" cy="2743200"/>
          </a:xfrm>
        </p:grpSpPr>
        <p:graphicFrame>
          <p:nvGraphicFramePr>
            <p:cNvPr id="58" name="Chart 57">
              <a:extLst>
                <a:ext uri="{FF2B5EF4-FFF2-40B4-BE49-F238E27FC236}">
                  <a16:creationId xmlns="" xmlns:a16="http://schemas.microsoft.com/office/drawing/2014/main" id="{B4BFA5D7-EBC4-499B-8FB1-5EBD64BE0AB8}"/>
                </a:ext>
              </a:extLst>
            </p:cNvPr>
            <p:cNvGraphicFramePr/>
            <p:nvPr/>
          </p:nvGraphicFramePr>
          <p:xfrm>
            <a:off x="500034" y="2000240"/>
            <a:ext cx="4572000" cy="2743200"/>
          </p:xfrm>
          <a:graphic>
            <a:graphicData uri="http://schemas.openxmlformats.org/drawingml/2006/chart">
              <c:chart xmlns:c="http://schemas.openxmlformats.org/drawingml/2006/chart" xmlns:r="http://schemas.openxmlformats.org/officeDocument/2006/relationships" r:id="rId4"/>
            </a:graphicData>
          </a:graphic>
        </p:graphicFrame>
        <p:cxnSp>
          <p:nvCxnSpPr>
            <p:cNvPr id="59" name="Straight Connector 58">
              <a:extLst>
                <a:ext uri="{FF2B5EF4-FFF2-40B4-BE49-F238E27FC236}">
                  <a16:creationId xmlns="" xmlns:a16="http://schemas.microsoft.com/office/drawing/2014/main" id="{9CF571D1-F810-4C11-8185-D61487843CE0}"/>
                </a:ext>
              </a:extLst>
            </p:cNvPr>
            <p:cNvCxnSpPr/>
            <p:nvPr/>
          </p:nvCxnSpPr>
          <p:spPr>
            <a:xfrm>
              <a:off x="500034" y="4667240"/>
              <a:ext cx="4572000" cy="0"/>
            </a:xfrm>
            <a:prstGeom prst="line">
              <a:avLst/>
            </a:prstGeom>
            <a:noFill/>
            <a:ln w="9525" cap="flat" cmpd="sng" algn="ctr">
              <a:solidFill>
                <a:sysClr val="windowText" lastClr="000000"/>
              </a:solidFill>
              <a:prstDash val="solid"/>
              <a:headEnd type="none" w="med" len="med"/>
              <a:tailEnd type="none" w="med" len="med"/>
            </a:ln>
            <a:effectLst/>
          </p:spPr>
        </p:cxnSp>
      </p:grpSp>
      <p:graphicFrame>
        <p:nvGraphicFramePr>
          <p:cNvPr id="60" name="Chart 59">
            <a:extLst>
              <a:ext uri="{FF2B5EF4-FFF2-40B4-BE49-F238E27FC236}">
                <a16:creationId xmlns="" xmlns:a16="http://schemas.microsoft.com/office/drawing/2014/main" id="{0DABA147-455C-4057-ABDD-8FB61D09F435}"/>
              </a:ext>
            </a:extLst>
          </p:cNvPr>
          <p:cNvGraphicFramePr/>
          <p:nvPr>
            <p:extLst>
              <p:ext uri="{D42A27DB-BD31-4B8C-83A1-F6EECF244321}">
                <p14:modId xmlns:p14="http://schemas.microsoft.com/office/powerpoint/2010/main" val="1747336523"/>
              </p:ext>
            </p:extLst>
          </p:nvPr>
        </p:nvGraphicFramePr>
        <p:xfrm>
          <a:off x="4228658" y="4630021"/>
          <a:ext cx="3500462" cy="221457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61" name="Chart 60">
            <a:extLst>
              <a:ext uri="{FF2B5EF4-FFF2-40B4-BE49-F238E27FC236}">
                <a16:creationId xmlns="" xmlns:a16="http://schemas.microsoft.com/office/drawing/2014/main" id="{5351330F-C50D-48AB-8F72-A599DD3A2311}"/>
              </a:ext>
            </a:extLst>
          </p:cNvPr>
          <p:cNvGraphicFramePr/>
          <p:nvPr>
            <p:extLst>
              <p:ext uri="{D42A27DB-BD31-4B8C-83A1-F6EECF244321}">
                <p14:modId xmlns:p14="http://schemas.microsoft.com/office/powerpoint/2010/main" val="3283855817"/>
              </p:ext>
            </p:extLst>
          </p:nvPr>
        </p:nvGraphicFramePr>
        <p:xfrm>
          <a:off x="7443368" y="4630021"/>
          <a:ext cx="3500462" cy="2214578"/>
        </p:xfrm>
        <a:graphic>
          <a:graphicData uri="http://schemas.openxmlformats.org/drawingml/2006/chart">
            <c:chart xmlns:c="http://schemas.openxmlformats.org/drawingml/2006/chart" xmlns:r="http://schemas.openxmlformats.org/officeDocument/2006/relationships" r:id="rId6"/>
          </a:graphicData>
        </a:graphic>
      </p:graphicFrame>
      <p:sp>
        <p:nvSpPr>
          <p:cNvPr id="62" name="TextBox 61">
            <a:extLst>
              <a:ext uri="{FF2B5EF4-FFF2-40B4-BE49-F238E27FC236}">
                <a16:creationId xmlns="" xmlns:a16="http://schemas.microsoft.com/office/drawing/2014/main" id="{BBC12C3E-42B8-42CD-B316-6C3411454FC4}"/>
              </a:ext>
            </a:extLst>
          </p:cNvPr>
          <p:cNvSpPr txBox="1"/>
          <p:nvPr/>
        </p:nvSpPr>
        <p:spPr>
          <a:xfrm>
            <a:off x="7014740" y="3535553"/>
            <a:ext cx="311304" cy="369332"/>
          </a:xfrm>
          <a:prstGeom prst="rect">
            <a:avLst/>
          </a:prstGeom>
          <a:noFill/>
        </p:spPr>
        <p:txBody>
          <a:bodyPr wrap="none" rtlCol="0">
            <a:spAutoFit/>
          </a:bodyPr>
          <a:lstStyle/>
          <a:p>
            <a:pPr defTabSz="914400"/>
            <a:r>
              <a:rPr lang="en-US" sz="1800" dirty="0">
                <a:solidFill>
                  <a:prstClr val="black"/>
                </a:solidFill>
                <a:latin typeface="Calibri"/>
              </a:rPr>
              <a:t>µ</a:t>
            </a:r>
            <a:endParaRPr lang="en-IN" sz="1800" dirty="0">
              <a:solidFill>
                <a:prstClr val="black"/>
              </a:solidFill>
              <a:latin typeface="Calibri"/>
            </a:endParaRPr>
          </a:p>
        </p:txBody>
      </p:sp>
      <p:cxnSp>
        <p:nvCxnSpPr>
          <p:cNvPr id="63" name="Straight Connector 62">
            <a:extLst>
              <a:ext uri="{FF2B5EF4-FFF2-40B4-BE49-F238E27FC236}">
                <a16:creationId xmlns="" xmlns:a16="http://schemas.microsoft.com/office/drawing/2014/main" id="{BDFC6571-D2A8-4295-AF44-8BB6EDECF181}"/>
              </a:ext>
            </a:extLst>
          </p:cNvPr>
          <p:cNvCxnSpPr/>
          <p:nvPr/>
        </p:nvCxnSpPr>
        <p:spPr>
          <a:xfrm rot="5400000">
            <a:off x="7086972" y="3453795"/>
            <a:ext cx="142876" cy="1588"/>
          </a:xfrm>
          <a:prstGeom prst="line">
            <a:avLst/>
          </a:prstGeom>
          <a:noFill/>
          <a:ln w="9525" cap="flat" cmpd="sng" algn="ctr">
            <a:solidFill>
              <a:sysClr val="windowText" lastClr="000000"/>
            </a:solidFill>
            <a:prstDash val="solid"/>
          </a:ln>
          <a:effectLst/>
        </p:spPr>
      </p:cxnSp>
      <p:cxnSp>
        <p:nvCxnSpPr>
          <p:cNvPr id="64" name="Straight Connector 63">
            <a:extLst>
              <a:ext uri="{FF2B5EF4-FFF2-40B4-BE49-F238E27FC236}">
                <a16:creationId xmlns="" xmlns:a16="http://schemas.microsoft.com/office/drawing/2014/main" id="{11E6365E-068D-47CE-89CE-951487971916}"/>
              </a:ext>
            </a:extLst>
          </p:cNvPr>
          <p:cNvCxnSpPr/>
          <p:nvPr/>
        </p:nvCxnSpPr>
        <p:spPr>
          <a:xfrm rot="5400000">
            <a:off x="6444030" y="3453795"/>
            <a:ext cx="142876" cy="1588"/>
          </a:xfrm>
          <a:prstGeom prst="line">
            <a:avLst/>
          </a:prstGeom>
          <a:noFill/>
          <a:ln w="9525" cap="flat" cmpd="sng" algn="ctr">
            <a:solidFill>
              <a:sysClr val="windowText" lastClr="000000"/>
            </a:solidFill>
            <a:prstDash val="solid"/>
          </a:ln>
          <a:effectLst/>
        </p:spPr>
      </p:cxnSp>
      <p:cxnSp>
        <p:nvCxnSpPr>
          <p:cNvPr id="65" name="Straight Connector 64">
            <a:extLst>
              <a:ext uri="{FF2B5EF4-FFF2-40B4-BE49-F238E27FC236}">
                <a16:creationId xmlns="" xmlns:a16="http://schemas.microsoft.com/office/drawing/2014/main" id="{FFEEEAA4-5B1D-44ED-BBFC-969B790E8FF7}"/>
              </a:ext>
            </a:extLst>
          </p:cNvPr>
          <p:cNvCxnSpPr/>
          <p:nvPr/>
        </p:nvCxnSpPr>
        <p:spPr>
          <a:xfrm rot="5400000">
            <a:off x="7515600" y="3453795"/>
            <a:ext cx="142876" cy="1588"/>
          </a:xfrm>
          <a:prstGeom prst="line">
            <a:avLst/>
          </a:prstGeom>
          <a:noFill/>
          <a:ln w="9525" cap="flat" cmpd="sng" algn="ctr">
            <a:solidFill>
              <a:sysClr val="windowText" lastClr="000000"/>
            </a:solidFill>
            <a:prstDash val="solid"/>
          </a:ln>
          <a:effectLst/>
        </p:spPr>
      </p:cxnSp>
      <p:cxnSp>
        <p:nvCxnSpPr>
          <p:cNvPr id="66" name="Straight Connector 65">
            <a:extLst>
              <a:ext uri="{FF2B5EF4-FFF2-40B4-BE49-F238E27FC236}">
                <a16:creationId xmlns="" xmlns:a16="http://schemas.microsoft.com/office/drawing/2014/main" id="{BDF38E66-A7F1-43C9-A400-656B6989C19B}"/>
              </a:ext>
            </a:extLst>
          </p:cNvPr>
          <p:cNvCxnSpPr/>
          <p:nvPr/>
        </p:nvCxnSpPr>
        <p:spPr>
          <a:xfrm rot="5400000">
            <a:off x="7944228" y="3453795"/>
            <a:ext cx="142876" cy="1588"/>
          </a:xfrm>
          <a:prstGeom prst="line">
            <a:avLst/>
          </a:prstGeom>
          <a:noFill/>
          <a:ln w="9525" cap="flat" cmpd="sng" algn="ctr">
            <a:solidFill>
              <a:sysClr val="windowText" lastClr="000000"/>
            </a:solidFill>
            <a:prstDash val="solid"/>
          </a:ln>
          <a:effectLst/>
        </p:spPr>
      </p:cxnSp>
      <p:grpSp>
        <p:nvGrpSpPr>
          <p:cNvPr id="67" name="Group 66">
            <a:extLst>
              <a:ext uri="{FF2B5EF4-FFF2-40B4-BE49-F238E27FC236}">
                <a16:creationId xmlns="" xmlns:a16="http://schemas.microsoft.com/office/drawing/2014/main" id="{10F2E764-0644-4631-833B-01104C248779}"/>
              </a:ext>
            </a:extLst>
          </p:cNvPr>
          <p:cNvGrpSpPr/>
          <p:nvPr/>
        </p:nvGrpSpPr>
        <p:grpSpPr>
          <a:xfrm>
            <a:off x="7414786" y="3530790"/>
            <a:ext cx="383438" cy="369332"/>
            <a:chOff x="3857620" y="2857496"/>
            <a:chExt cx="383438" cy="369332"/>
          </a:xfrm>
        </p:grpSpPr>
        <p:sp>
          <p:nvSpPr>
            <p:cNvPr id="68" name="TextBox 67">
              <a:extLst>
                <a:ext uri="{FF2B5EF4-FFF2-40B4-BE49-F238E27FC236}">
                  <a16:creationId xmlns="" xmlns:a16="http://schemas.microsoft.com/office/drawing/2014/main" id="{882D90E8-D095-4A21-BD82-49C51661D46D}"/>
                </a:ext>
              </a:extLst>
            </p:cNvPr>
            <p:cNvSpPr txBox="1"/>
            <p:nvPr/>
          </p:nvSpPr>
          <p:spPr>
            <a:xfrm>
              <a:off x="3857620" y="2857496"/>
              <a:ext cx="38343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prstClr val="black"/>
                  </a:solidFill>
                  <a:effectLst/>
                  <a:uLnTx/>
                  <a:uFillTx/>
                  <a:latin typeface="Calibri"/>
                </a:rPr>
                <a:t>X</a:t>
              </a:r>
              <a:r>
                <a:rPr kumimoji="0" lang="en-US" sz="1800" b="0" i="1" u="none" strike="noStrike" kern="0" cap="none" spc="0" normalizeH="0" baseline="-25000" noProof="0" dirty="0">
                  <a:ln>
                    <a:noFill/>
                  </a:ln>
                  <a:solidFill>
                    <a:prstClr val="black"/>
                  </a:solidFill>
                  <a:effectLst/>
                  <a:uLnTx/>
                  <a:uFillTx/>
                  <a:latin typeface="Calibri"/>
                </a:rPr>
                <a:t>2</a:t>
              </a:r>
              <a:endParaRPr kumimoji="0" lang="en-IN" sz="1800" b="0" i="1" u="none" strike="noStrike" kern="0" cap="none" spc="0" normalizeH="0" baseline="-25000" noProof="0" dirty="0">
                <a:ln>
                  <a:noFill/>
                </a:ln>
                <a:solidFill>
                  <a:prstClr val="black"/>
                </a:solidFill>
                <a:effectLst/>
                <a:uLnTx/>
                <a:uFillTx/>
                <a:latin typeface="Calibri"/>
              </a:endParaRPr>
            </a:p>
          </p:txBody>
        </p:sp>
        <p:cxnSp>
          <p:nvCxnSpPr>
            <p:cNvPr id="69" name="Straight Connector 68">
              <a:extLst>
                <a:ext uri="{FF2B5EF4-FFF2-40B4-BE49-F238E27FC236}">
                  <a16:creationId xmlns="" xmlns:a16="http://schemas.microsoft.com/office/drawing/2014/main" id="{BDF38BC4-DCAA-4C4E-9B38-30ADBC4A7EF8}"/>
                </a:ext>
              </a:extLst>
            </p:cNvPr>
            <p:cNvCxnSpPr/>
            <p:nvPr/>
          </p:nvCxnSpPr>
          <p:spPr>
            <a:xfrm rot="10800000">
              <a:off x="3957629" y="2943223"/>
              <a:ext cx="142876" cy="1588"/>
            </a:xfrm>
            <a:prstGeom prst="line">
              <a:avLst/>
            </a:prstGeom>
            <a:noFill/>
            <a:ln w="9525" cap="flat" cmpd="sng" algn="ctr">
              <a:solidFill>
                <a:sysClr val="windowText" lastClr="000000"/>
              </a:solidFill>
              <a:prstDash val="solid"/>
            </a:ln>
            <a:effectLst/>
          </p:spPr>
        </p:cxnSp>
      </p:grpSp>
      <p:grpSp>
        <p:nvGrpSpPr>
          <p:cNvPr id="70" name="Group 69">
            <a:extLst>
              <a:ext uri="{FF2B5EF4-FFF2-40B4-BE49-F238E27FC236}">
                <a16:creationId xmlns="" xmlns:a16="http://schemas.microsoft.com/office/drawing/2014/main" id="{F22F372C-D86D-49B3-B491-F69EA19169ED}"/>
              </a:ext>
            </a:extLst>
          </p:cNvPr>
          <p:cNvGrpSpPr/>
          <p:nvPr/>
        </p:nvGrpSpPr>
        <p:grpSpPr>
          <a:xfrm>
            <a:off x="6357510" y="3535552"/>
            <a:ext cx="383438" cy="369332"/>
            <a:chOff x="3857620" y="2857496"/>
            <a:chExt cx="383438" cy="369332"/>
          </a:xfrm>
        </p:grpSpPr>
        <p:sp>
          <p:nvSpPr>
            <p:cNvPr id="71" name="TextBox 70">
              <a:extLst>
                <a:ext uri="{FF2B5EF4-FFF2-40B4-BE49-F238E27FC236}">
                  <a16:creationId xmlns="" xmlns:a16="http://schemas.microsoft.com/office/drawing/2014/main" id="{5AAEB188-ABB7-43F3-BD7F-47F17EE480CB}"/>
                </a:ext>
              </a:extLst>
            </p:cNvPr>
            <p:cNvSpPr txBox="1"/>
            <p:nvPr/>
          </p:nvSpPr>
          <p:spPr>
            <a:xfrm>
              <a:off x="3857620" y="2857496"/>
              <a:ext cx="38343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prstClr val="black"/>
                  </a:solidFill>
                  <a:effectLst/>
                  <a:uLnTx/>
                  <a:uFillTx/>
                  <a:latin typeface="Calibri"/>
                </a:rPr>
                <a:t>X</a:t>
              </a:r>
              <a:r>
                <a:rPr kumimoji="0" lang="en-US" sz="1800" b="0" i="1" u="none" strike="noStrike" kern="0" cap="none" spc="0" normalizeH="0" baseline="-25000" noProof="0" dirty="0">
                  <a:ln>
                    <a:noFill/>
                  </a:ln>
                  <a:solidFill>
                    <a:prstClr val="black"/>
                  </a:solidFill>
                  <a:effectLst/>
                  <a:uLnTx/>
                  <a:uFillTx/>
                  <a:latin typeface="Calibri"/>
                </a:rPr>
                <a:t>1</a:t>
              </a:r>
              <a:endParaRPr kumimoji="0" lang="en-IN" sz="1800" b="0" i="1" u="none" strike="noStrike" kern="0" cap="none" spc="0" normalizeH="0" baseline="-25000" noProof="0" dirty="0">
                <a:ln>
                  <a:noFill/>
                </a:ln>
                <a:solidFill>
                  <a:prstClr val="black"/>
                </a:solidFill>
                <a:effectLst/>
                <a:uLnTx/>
                <a:uFillTx/>
                <a:latin typeface="Calibri"/>
              </a:endParaRPr>
            </a:p>
          </p:txBody>
        </p:sp>
        <p:cxnSp>
          <p:nvCxnSpPr>
            <p:cNvPr id="72" name="Straight Connector 71">
              <a:extLst>
                <a:ext uri="{FF2B5EF4-FFF2-40B4-BE49-F238E27FC236}">
                  <a16:creationId xmlns="" xmlns:a16="http://schemas.microsoft.com/office/drawing/2014/main" id="{CF1563E0-BDB1-4D79-95C6-AC9B96495671}"/>
                </a:ext>
              </a:extLst>
            </p:cNvPr>
            <p:cNvCxnSpPr/>
            <p:nvPr/>
          </p:nvCxnSpPr>
          <p:spPr>
            <a:xfrm rot="10800000">
              <a:off x="3957629" y="2943223"/>
              <a:ext cx="142876" cy="1588"/>
            </a:xfrm>
            <a:prstGeom prst="line">
              <a:avLst/>
            </a:prstGeom>
            <a:noFill/>
            <a:ln w="9525" cap="flat" cmpd="sng" algn="ctr">
              <a:solidFill>
                <a:sysClr val="windowText" lastClr="000000"/>
              </a:solidFill>
              <a:prstDash val="solid"/>
            </a:ln>
            <a:effectLst/>
          </p:spPr>
        </p:cxnSp>
      </p:grpSp>
      <p:grpSp>
        <p:nvGrpSpPr>
          <p:cNvPr id="73" name="Group 72">
            <a:extLst>
              <a:ext uri="{FF2B5EF4-FFF2-40B4-BE49-F238E27FC236}">
                <a16:creationId xmlns="" xmlns:a16="http://schemas.microsoft.com/office/drawing/2014/main" id="{E2AA97B9-76CF-4E38-A55B-D37D61FDA99C}"/>
              </a:ext>
            </a:extLst>
          </p:cNvPr>
          <p:cNvGrpSpPr/>
          <p:nvPr/>
        </p:nvGrpSpPr>
        <p:grpSpPr>
          <a:xfrm>
            <a:off x="7862461" y="3535553"/>
            <a:ext cx="383438" cy="369332"/>
            <a:chOff x="3857620" y="2857496"/>
            <a:chExt cx="383438" cy="369332"/>
          </a:xfrm>
        </p:grpSpPr>
        <p:sp>
          <p:nvSpPr>
            <p:cNvPr id="74" name="TextBox 73">
              <a:extLst>
                <a:ext uri="{FF2B5EF4-FFF2-40B4-BE49-F238E27FC236}">
                  <a16:creationId xmlns="" xmlns:a16="http://schemas.microsoft.com/office/drawing/2014/main" id="{91938CEC-4198-4EDB-BB15-2B06E939D218}"/>
                </a:ext>
              </a:extLst>
            </p:cNvPr>
            <p:cNvSpPr txBox="1"/>
            <p:nvPr/>
          </p:nvSpPr>
          <p:spPr>
            <a:xfrm>
              <a:off x="3857620" y="2857496"/>
              <a:ext cx="38343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prstClr val="black"/>
                  </a:solidFill>
                  <a:effectLst/>
                  <a:uLnTx/>
                  <a:uFillTx/>
                  <a:latin typeface="Calibri"/>
                </a:rPr>
                <a:t>X</a:t>
              </a:r>
              <a:r>
                <a:rPr kumimoji="0" lang="en-US" sz="1800" b="0" i="1" u="none" strike="noStrike" kern="0" cap="none" spc="0" normalizeH="0" baseline="-25000" noProof="0" dirty="0">
                  <a:ln>
                    <a:noFill/>
                  </a:ln>
                  <a:solidFill>
                    <a:prstClr val="black"/>
                  </a:solidFill>
                  <a:effectLst/>
                  <a:uLnTx/>
                  <a:uFillTx/>
                  <a:latin typeface="Calibri"/>
                </a:rPr>
                <a:t>3</a:t>
              </a:r>
              <a:endParaRPr kumimoji="0" lang="en-IN" sz="1800" b="0" i="1" u="none" strike="noStrike" kern="0" cap="none" spc="0" normalizeH="0" baseline="-25000" noProof="0" dirty="0">
                <a:ln>
                  <a:noFill/>
                </a:ln>
                <a:solidFill>
                  <a:prstClr val="black"/>
                </a:solidFill>
                <a:effectLst/>
                <a:uLnTx/>
                <a:uFillTx/>
                <a:latin typeface="Calibri"/>
              </a:endParaRPr>
            </a:p>
          </p:txBody>
        </p:sp>
        <p:cxnSp>
          <p:nvCxnSpPr>
            <p:cNvPr id="75" name="Straight Connector 74">
              <a:extLst>
                <a:ext uri="{FF2B5EF4-FFF2-40B4-BE49-F238E27FC236}">
                  <a16:creationId xmlns="" xmlns:a16="http://schemas.microsoft.com/office/drawing/2014/main" id="{393E8854-B270-4B53-AE35-CB411F49C93B}"/>
                </a:ext>
              </a:extLst>
            </p:cNvPr>
            <p:cNvCxnSpPr/>
            <p:nvPr/>
          </p:nvCxnSpPr>
          <p:spPr>
            <a:xfrm rot="10800000">
              <a:off x="3957629" y="2943223"/>
              <a:ext cx="142876" cy="1588"/>
            </a:xfrm>
            <a:prstGeom prst="line">
              <a:avLst/>
            </a:prstGeom>
            <a:noFill/>
            <a:ln w="9525" cap="flat" cmpd="sng" algn="ctr">
              <a:solidFill>
                <a:sysClr val="windowText" lastClr="000000"/>
              </a:solidFill>
              <a:prstDash val="solid"/>
            </a:ln>
            <a:effectLst/>
          </p:spPr>
        </p:cxnSp>
      </p:grpSp>
      <p:cxnSp>
        <p:nvCxnSpPr>
          <p:cNvPr id="76" name="Straight Connector 75">
            <a:extLst>
              <a:ext uri="{FF2B5EF4-FFF2-40B4-BE49-F238E27FC236}">
                <a16:creationId xmlns="" xmlns:a16="http://schemas.microsoft.com/office/drawing/2014/main" id="{6BEF7C80-8E56-4D22-8A65-66B416317306}"/>
              </a:ext>
            </a:extLst>
          </p:cNvPr>
          <p:cNvCxnSpPr/>
          <p:nvPr/>
        </p:nvCxnSpPr>
        <p:spPr>
          <a:xfrm>
            <a:off x="2704703" y="6797850"/>
            <a:ext cx="8067675" cy="1588"/>
          </a:xfrm>
          <a:prstGeom prst="line">
            <a:avLst/>
          </a:prstGeom>
          <a:noFill/>
          <a:ln w="9525" cap="flat" cmpd="sng" algn="ctr">
            <a:solidFill>
              <a:sysClr val="windowText" lastClr="000000"/>
            </a:solidFill>
            <a:prstDash val="solid"/>
          </a:ln>
          <a:effectLst/>
        </p:spPr>
      </p:cxnSp>
      <p:sp>
        <p:nvSpPr>
          <p:cNvPr id="77" name="TextBox 76">
            <a:extLst>
              <a:ext uri="{FF2B5EF4-FFF2-40B4-BE49-F238E27FC236}">
                <a16:creationId xmlns="" xmlns:a16="http://schemas.microsoft.com/office/drawing/2014/main" id="{1492489B-0629-43FF-8486-1F2A0D04AA4A}"/>
              </a:ext>
            </a:extLst>
          </p:cNvPr>
          <p:cNvSpPr txBox="1"/>
          <p:nvPr/>
        </p:nvSpPr>
        <p:spPr>
          <a:xfrm>
            <a:off x="4481090" y="6820766"/>
            <a:ext cx="389850" cy="369332"/>
          </a:xfrm>
          <a:prstGeom prst="rect">
            <a:avLst/>
          </a:prstGeom>
          <a:noFill/>
        </p:spPr>
        <p:txBody>
          <a:bodyPr wrap="none" rtlCol="0">
            <a:spAutoFit/>
          </a:bodyPr>
          <a:lstStyle/>
          <a:p>
            <a:pPr defTabSz="914400"/>
            <a:r>
              <a:rPr lang="en-US" sz="1800" dirty="0">
                <a:solidFill>
                  <a:prstClr val="black"/>
                </a:solidFill>
                <a:latin typeface="Calibri"/>
              </a:rPr>
              <a:t>µ</a:t>
            </a:r>
            <a:r>
              <a:rPr lang="en-US" sz="1800" baseline="-25000" dirty="0">
                <a:solidFill>
                  <a:prstClr val="black"/>
                </a:solidFill>
                <a:latin typeface="Calibri"/>
              </a:rPr>
              <a:t>1</a:t>
            </a:r>
            <a:endParaRPr lang="en-IN" sz="1800" baseline="-25000" dirty="0">
              <a:solidFill>
                <a:prstClr val="black"/>
              </a:solidFill>
              <a:latin typeface="Calibri"/>
            </a:endParaRPr>
          </a:p>
        </p:txBody>
      </p:sp>
      <p:sp>
        <p:nvSpPr>
          <p:cNvPr id="78" name="TextBox 77">
            <a:extLst>
              <a:ext uri="{FF2B5EF4-FFF2-40B4-BE49-F238E27FC236}">
                <a16:creationId xmlns="" xmlns:a16="http://schemas.microsoft.com/office/drawing/2014/main" id="{7927D805-D50C-43E7-A143-9E6588CE80E7}"/>
              </a:ext>
            </a:extLst>
          </p:cNvPr>
          <p:cNvSpPr txBox="1"/>
          <p:nvPr/>
        </p:nvSpPr>
        <p:spPr>
          <a:xfrm>
            <a:off x="5824115" y="6801716"/>
            <a:ext cx="389850" cy="369332"/>
          </a:xfrm>
          <a:prstGeom prst="rect">
            <a:avLst/>
          </a:prstGeom>
          <a:noFill/>
        </p:spPr>
        <p:txBody>
          <a:bodyPr wrap="none" rtlCol="0">
            <a:spAutoFit/>
          </a:bodyPr>
          <a:lstStyle/>
          <a:p>
            <a:pPr defTabSz="914400"/>
            <a:r>
              <a:rPr lang="en-US" sz="1800" dirty="0">
                <a:solidFill>
                  <a:prstClr val="black"/>
                </a:solidFill>
                <a:latin typeface="Calibri"/>
              </a:rPr>
              <a:t>µ</a:t>
            </a:r>
            <a:r>
              <a:rPr lang="en-US" sz="1800" baseline="-25000" dirty="0">
                <a:solidFill>
                  <a:prstClr val="black"/>
                </a:solidFill>
                <a:latin typeface="Calibri"/>
              </a:rPr>
              <a:t>2</a:t>
            </a:r>
            <a:endParaRPr lang="en-IN" sz="1800" baseline="-25000" dirty="0">
              <a:solidFill>
                <a:prstClr val="black"/>
              </a:solidFill>
              <a:latin typeface="Calibri"/>
            </a:endParaRPr>
          </a:p>
        </p:txBody>
      </p:sp>
      <p:sp>
        <p:nvSpPr>
          <p:cNvPr id="79" name="TextBox 78">
            <a:extLst>
              <a:ext uri="{FF2B5EF4-FFF2-40B4-BE49-F238E27FC236}">
                <a16:creationId xmlns="" xmlns:a16="http://schemas.microsoft.com/office/drawing/2014/main" id="{894BDE93-1494-4238-A4EE-0362D3B990B0}"/>
              </a:ext>
            </a:extLst>
          </p:cNvPr>
          <p:cNvSpPr txBox="1"/>
          <p:nvPr/>
        </p:nvSpPr>
        <p:spPr>
          <a:xfrm>
            <a:off x="9100715" y="6801716"/>
            <a:ext cx="389850" cy="369332"/>
          </a:xfrm>
          <a:prstGeom prst="rect">
            <a:avLst/>
          </a:prstGeom>
          <a:noFill/>
        </p:spPr>
        <p:txBody>
          <a:bodyPr wrap="none" rtlCol="0">
            <a:spAutoFit/>
          </a:bodyPr>
          <a:lstStyle/>
          <a:p>
            <a:pPr defTabSz="914400"/>
            <a:r>
              <a:rPr lang="en-US" sz="1800" dirty="0">
                <a:solidFill>
                  <a:prstClr val="black"/>
                </a:solidFill>
                <a:latin typeface="Calibri"/>
              </a:rPr>
              <a:t>µ</a:t>
            </a:r>
            <a:r>
              <a:rPr lang="en-US" sz="1800" baseline="-25000" dirty="0">
                <a:solidFill>
                  <a:prstClr val="black"/>
                </a:solidFill>
                <a:latin typeface="Calibri"/>
              </a:rPr>
              <a:t>3</a:t>
            </a:r>
            <a:endParaRPr lang="en-IN" sz="1800" baseline="-25000" dirty="0">
              <a:solidFill>
                <a:prstClr val="black"/>
              </a:solidFill>
              <a:latin typeface="Calibri"/>
            </a:endParaRPr>
          </a:p>
        </p:txBody>
      </p:sp>
      <p:grpSp>
        <p:nvGrpSpPr>
          <p:cNvPr id="80" name="Group 79">
            <a:extLst>
              <a:ext uri="{FF2B5EF4-FFF2-40B4-BE49-F238E27FC236}">
                <a16:creationId xmlns="" xmlns:a16="http://schemas.microsoft.com/office/drawing/2014/main" id="{0B106372-29FA-4DEB-A14D-706AC7A98394}"/>
              </a:ext>
            </a:extLst>
          </p:cNvPr>
          <p:cNvGrpSpPr/>
          <p:nvPr/>
        </p:nvGrpSpPr>
        <p:grpSpPr>
          <a:xfrm>
            <a:off x="3766710" y="6858865"/>
            <a:ext cx="383438" cy="369332"/>
            <a:chOff x="3857620" y="2857496"/>
            <a:chExt cx="383438" cy="369332"/>
          </a:xfrm>
        </p:grpSpPr>
        <p:sp>
          <p:nvSpPr>
            <p:cNvPr id="81" name="TextBox 80">
              <a:extLst>
                <a:ext uri="{FF2B5EF4-FFF2-40B4-BE49-F238E27FC236}">
                  <a16:creationId xmlns="" xmlns:a16="http://schemas.microsoft.com/office/drawing/2014/main" id="{77803CB9-BBD3-424B-9378-CADDD02D1D2E}"/>
                </a:ext>
              </a:extLst>
            </p:cNvPr>
            <p:cNvSpPr txBox="1"/>
            <p:nvPr/>
          </p:nvSpPr>
          <p:spPr>
            <a:xfrm>
              <a:off x="3857620" y="2857496"/>
              <a:ext cx="38343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prstClr val="black"/>
                  </a:solidFill>
                  <a:effectLst/>
                  <a:uLnTx/>
                  <a:uFillTx/>
                  <a:latin typeface="Calibri"/>
                </a:rPr>
                <a:t>X</a:t>
              </a:r>
              <a:r>
                <a:rPr kumimoji="0" lang="en-US" sz="1800" b="0" i="1" u="none" strike="noStrike" kern="0" cap="none" spc="0" normalizeH="0" baseline="-25000" noProof="0" dirty="0">
                  <a:ln>
                    <a:noFill/>
                  </a:ln>
                  <a:solidFill>
                    <a:prstClr val="black"/>
                  </a:solidFill>
                  <a:effectLst/>
                  <a:uLnTx/>
                  <a:uFillTx/>
                  <a:latin typeface="Calibri"/>
                </a:rPr>
                <a:t>1</a:t>
              </a:r>
              <a:endParaRPr kumimoji="0" lang="en-IN" sz="1800" b="0" i="1" u="none" strike="noStrike" kern="0" cap="none" spc="0" normalizeH="0" baseline="-25000" noProof="0" dirty="0">
                <a:ln>
                  <a:noFill/>
                </a:ln>
                <a:solidFill>
                  <a:prstClr val="black"/>
                </a:solidFill>
                <a:effectLst/>
                <a:uLnTx/>
                <a:uFillTx/>
                <a:latin typeface="Calibri"/>
              </a:endParaRPr>
            </a:p>
          </p:txBody>
        </p:sp>
        <p:cxnSp>
          <p:nvCxnSpPr>
            <p:cNvPr id="82" name="Straight Connector 81">
              <a:extLst>
                <a:ext uri="{FF2B5EF4-FFF2-40B4-BE49-F238E27FC236}">
                  <a16:creationId xmlns="" xmlns:a16="http://schemas.microsoft.com/office/drawing/2014/main" id="{AE25B715-F002-41B1-8C11-B3DC8F3DC875}"/>
                </a:ext>
              </a:extLst>
            </p:cNvPr>
            <p:cNvCxnSpPr/>
            <p:nvPr/>
          </p:nvCxnSpPr>
          <p:spPr>
            <a:xfrm rot="10800000">
              <a:off x="3957629" y="2943223"/>
              <a:ext cx="142876" cy="1588"/>
            </a:xfrm>
            <a:prstGeom prst="line">
              <a:avLst/>
            </a:prstGeom>
            <a:noFill/>
            <a:ln w="9525" cap="flat" cmpd="sng" algn="ctr">
              <a:solidFill>
                <a:sysClr val="windowText" lastClr="000000"/>
              </a:solidFill>
              <a:prstDash val="solid"/>
            </a:ln>
            <a:effectLst/>
          </p:spPr>
        </p:cxnSp>
      </p:grpSp>
      <p:grpSp>
        <p:nvGrpSpPr>
          <p:cNvPr id="83" name="Group 82">
            <a:extLst>
              <a:ext uri="{FF2B5EF4-FFF2-40B4-BE49-F238E27FC236}">
                <a16:creationId xmlns="" xmlns:a16="http://schemas.microsoft.com/office/drawing/2014/main" id="{C0A476D3-E0E3-4C51-8EBE-D6091CDB2C36}"/>
              </a:ext>
            </a:extLst>
          </p:cNvPr>
          <p:cNvGrpSpPr/>
          <p:nvPr/>
        </p:nvGrpSpPr>
        <p:grpSpPr>
          <a:xfrm>
            <a:off x="6262261" y="6854103"/>
            <a:ext cx="383438" cy="369332"/>
            <a:chOff x="3857620" y="2857496"/>
            <a:chExt cx="383438" cy="369332"/>
          </a:xfrm>
        </p:grpSpPr>
        <p:sp>
          <p:nvSpPr>
            <p:cNvPr id="84" name="TextBox 83">
              <a:extLst>
                <a:ext uri="{FF2B5EF4-FFF2-40B4-BE49-F238E27FC236}">
                  <a16:creationId xmlns="" xmlns:a16="http://schemas.microsoft.com/office/drawing/2014/main" id="{8A2FA62D-2417-4F12-AF28-12A5D39DFACF}"/>
                </a:ext>
              </a:extLst>
            </p:cNvPr>
            <p:cNvSpPr txBox="1"/>
            <p:nvPr/>
          </p:nvSpPr>
          <p:spPr>
            <a:xfrm>
              <a:off x="3857620" y="2857496"/>
              <a:ext cx="38343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prstClr val="black"/>
                  </a:solidFill>
                  <a:effectLst/>
                  <a:uLnTx/>
                  <a:uFillTx/>
                  <a:latin typeface="Calibri"/>
                </a:rPr>
                <a:t>X</a:t>
              </a:r>
              <a:r>
                <a:rPr kumimoji="0" lang="en-US" sz="1800" b="0" i="1" u="none" strike="noStrike" kern="0" cap="none" spc="0" normalizeH="0" baseline="-25000" noProof="0" dirty="0">
                  <a:ln>
                    <a:noFill/>
                  </a:ln>
                  <a:solidFill>
                    <a:prstClr val="black"/>
                  </a:solidFill>
                  <a:effectLst/>
                  <a:uLnTx/>
                  <a:uFillTx/>
                  <a:latin typeface="Calibri"/>
                </a:rPr>
                <a:t>2</a:t>
              </a:r>
              <a:endParaRPr kumimoji="0" lang="en-IN" sz="1800" b="0" i="1" u="none" strike="noStrike" kern="0" cap="none" spc="0" normalizeH="0" baseline="-25000" noProof="0" dirty="0">
                <a:ln>
                  <a:noFill/>
                </a:ln>
                <a:solidFill>
                  <a:prstClr val="black"/>
                </a:solidFill>
                <a:effectLst/>
                <a:uLnTx/>
                <a:uFillTx/>
                <a:latin typeface="Calibri"/>
              </a:endParaRPr>
            </a:p>
          </p:txBody>
        </p:sp>
        <p:cxnSp>
          <p:nvCxnSpPr>
            <p:cNvPr id="85" name="Straight Connector 84">
              <a:extLst>
                <a:ext uri="{FF2B5EF4-FFF2-40B4-BE49-F238E27FC236}">
                  <a16:creationId xmlns="" xmlns:a16="http://schemas.microsoft.com/office/drawing/2014/main" id="{7401D43E-16C6-4732-A228-8E2132D89982}"/>
                </a:ext>
              </a:extLst>
            </p:cNvPr>
            <p:cNvCxnSpPr/>
            <p:nvPr/>
          </p:nvCxnSpPr>
          <p:spPr>
            <a:xfrm rot="10800000">
              <a:off x="3957629" y="2943223"/>
              <a:ext cx="142876" cy="1588"/>
            </a:xfrm>
            <a:prstGeom prst="line">
              <a:avLst/>
            </a:prstGeom>
            <a:noFill/>
            <a:ln w="9525" cap="flat" cmpd="sng" algn="ctr">
              <a:solidFill>
                <a:sysClr val="windowText" lastClr="000000"/>
              </a:solidFill>
              <a:prstDash val="solid"/>
            </a:ln>
            <a:effectLst/>
          </p:spPr>
        </p:cxnSp>
      </p:grpSp>
      <p:grpSp>
        <p:nvGrpSpPr>
          <p:cNvPr id="86" name="Group 85">
            <a:extLst>
              <a:ext uri="{FF2B5EF4-FFF2-40B4-BE49-F238E27FC236}">
                <a16:creationId xmlns="" xmlns:a16="http://schemas.microsoft.com/office/drawing/2014/main" id="{1B180F68-5F69-4537-A338-68A0F09E7B87}"/>
              </a:ext>
            </a:extLst>
          </p:cNvPr>
          <p:cNvGrpSpPr/>
          <p:nvPr/>
        </p:nvGrpSpPr>
        <p:grpSpPr>
          <a:xfrm>
            <a:off x="8653036" y="6858866"/>
            <a:ext cx="383438" cy="369332"/>
            <a:chOff x="3857620" y="2857496"/>
            <a:chExt cx="383438" cy="369332"/>
          </a:xfrm>
        </p:grpSpPr>
        <p:sp>
          <p:nvSpPr>
            <p:cNvPr id="87" name="TextBox 86">
              <a:extLst>
                <a:ext uri="{FF2B5EF4-FFF2-40B4-BE49-F238E27FC236}">
                  <a16:creationId xmlns="" xmlns:a16="http://schemas.microsoft.com/office/drawing/2014/main" id="{B1D22949-2813-4E27-88B1-4712447250DF}"/>
                </a:ext>
              </a:extLst>
            </p:cNvPr>
            <p:cNvSpPr txBox="1"/>
            <p:nvPr/>
          </p:nvSpPr>
          <p:spPr>
            <a:xfrm>
              <a:off x="3857620" y="2857496"/>
              <a:ext cx="38343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prstClr val="black"/>
                  </a:solidFill>
                  <a:effectLst/>
                  <a:uLnTx/>
                  <a:uFillTx/>
                  <a:latin typeface="Calibri"/>
                </a:rPr>
                <a:t>X</a:t>
              </a:r>
              <a:r>
                <a:rPr kumimoji="0" lang="en-US" sz="1800" b="0" i="1" u="none" strike="noStrike" kern="0" cap="none" spc="0" normalizeH="0" baseline="-25000" noProof="0" dirty="0">
                  <a:ln>
                    <a:noFill/>
                  </a:ln>
                  <a:solidFill>
                    <a:prstClr val="black"/>
                  </a:solidFill>
                  <a:effectLst/>
                  <a:uLnTx/>
                  <a:uFillTx/>
                  <a:latin typeface="Calibri"/>
                </a:rPr>
                <a:t>3</a:t>
              </a:r>
              <a:endParaRPr kumimoji="0" lang="en-IN" sz="1800" b="0" i="1" u="none" strike="noStrike" kern="0" cap="none" spc="0" normalizeH="0" baseline="-25000" noProof="0" dirty="0">
                <a:ln>
                  <a:noFill/>
                </a:ln>
                <a:solidFill>
                  <a:prstClr val="black"/>
                </a:solidFill>
                <a:effectLst/>
                <a:uLnTx/>
                <a:uFillTx/>
                <a:latin typeface="Calibri"/>
              </a:endParaRPr>
            </a:p>
          </p:txBody>
        </p:sp>
        <p:cxnSp>
          <p:nvCxnSpPr>
            <p:cNvPr id="88" name="Straight Connector 87">
              <a:extLst>
                <a:ext uri="{FF2B5EF4-FFF2-40B4-BE49-F238E27FC236}">
                  <a16:creationId xmlns="" xmlns:a16="http://schemas.microsoft.com/office/drawing/2014/main" id="{1E9DD628-571A-4698-B3FE-7F4C950ABB72}"/>
                </a:ext>
              </a:extLst>
            </p:cNvPr>
            <p:cNvCxnSpPr/>
            <p:nvPr/>
          </p:nvCxnSpPr>
          <p:spPr>
            <a:xfrm rot="10800000">
              <a:off x="3957629" y="2943223"/>
              <a:ext cx="142876" cy="1588"/>
            </a:xfrm>
            <a:prstGeom prst="line">
              <a:avLst/>
            </a:prstGeom>
            <a:noFill/>
            <a:ln w="9525" cap="flat" cmpd="sng" algn="ctr">
              <a:solidFill>
                <a:sysClr val="windowText" lastClr="000000"/>
              </a:solidFill>
              <a:prstDash val="solid"/>
            </a:ln>
            <a:effectLst/>
          </p:spPr>
        </p:cxnSp>
      </p:grpSp>
      <p:cxnSp>
        <p:nvCxnSpPr>
          <p:cNvPr id="89" name="Straight Connector 88">
            <a:extLst>
              <a:ext uri="{FF2B5EF4-FFF2-40B4-BE49-F238E27FC236}">
                <a16:creationId xmlns="" xmlns:a16="http://schemas.microsoft.com/office/drawing/2014/main" id="{D76627A0-AF97-4FE4-9DC8-388A8B30468A}"/>
              </a:ext>
            </a:extLst>
          </p:cNvPr>
          <p:cNvCxnSpPr/>
          <p:nvPr/>
        </p:nvCxnSpPr>
        <p:spPr>
          <a:xfrm rot="5400000">
            <a:off x="3862755" y="6786633"/>
            <a:ext cx="142876" cy="1588"/>
          </a:xfrm>
          <a:prstGeom prst="line">
            <a:avLst/>
          </a:prstGeom>
          <a:noFill/>
          <a:ln w="9525" cap="flat" cmpd="sng" algn="ctr">
            <a:solidFill>
              <a:sysClr val="windowText" lastClr="000000"/>
            </a:solidFill>
            <a:prstDash val="solid"/>
          </a:ln>
          <a:effectLst/>
        </p:spPr>
      </p:cxnSp>
      <p:cxnSp>
        <p:nvCxnSpPr>
          <p:cNvPr id="90" name="Straight Connector 89">
            <a:extLst>
              <a:ext uri="{FF2B5EF4-FFF2-40B4-BE49-F238E27FC236}">
                <a16:creationId xmlns="" xmlns:a16="http://schemas.microsoft.com/office/drawing/2014/main" id="{6C117B4B-023D-4F65-B1FC-7CD26A90C18C}"/>
              </a:ext>
            </a:extLst>
          </p:cNvPr>
          <p:cNvCxnSpPr/>
          <p:nvPr/>
        </p:nvCxnSpPr>
        <p:spPr>
          <a:xfrm rot="5400000">
            <a:off x="4558080" y="6786633"/>
            <a:ext cx="142876" cy="1588"/>
          </a:xfrm>
          <a:prstGeom prst="line">
            <a:avLst/>
          </a:prstGeom>
          <a:noFill/>
          <a:ln w="9525" cap="flat" cmpd="sng" algn="ctr">
            <a:solidFill>
              <a:sysClr val="windowText" lastClr="000000"/>
            </a:solidFill>
            <a:prstDash val="solid"/>
          </a:ln>
          <a:effectLst/>
        </p:spPr>
      </p:cxnSp>
      <p:cxnSp>
        <p:nvCxnSpPr>
          <p:cNvPr id="91" name="Straight Connector 90">
            <a:extLst>
              <a:ext uri="{FF2B5EF4-FFF2-40B4-BE49-F238E27FC236}">
                <a16:creationId xmlns="" xmlns:a16="http://schemas.microsoft.com/office/drawing/2014/main" id="{0BE1AD2E-9382-42D6-ADD8-CAB8B523AD56}"/>
              </a:ext>
            </a:extLst>
          </p:cNvPr>
          <p:cNvCxnSpPr/>
          <p:nvPr/>
        </p:nvCxnSpPr>
        <p:spPr>
          <a:xfrm rot="5400000">
            <a:off x="5901105" y="6796158"/>
            <a:ext cx="142876" cy="1588"/>
          </a:xfrm>
          <a:prstGeom prst="line">
            <a:avLst/>
          </a:prstGeom>
          <a:noFill/>
          <a:ln w="9525" cap="flat" cmpd="sng" algn="ctr">
            <a:solidFill>
              <a:sysClr val="windowText" lastClr="000000"/>
            </a:solidFill>
            <a:prstDash val="solid"/>
          </a:ln>
          <a:effectLst/>
        </p:spPr>
      </p:cxnSp>
      <p:cxnSp>
        <p:nvCxnSpPr>
          <p:cNvPr id="92" name="Straight Connector 91">
            <a:extLst>
              <a:ext uri="{FF2B5EF4-FFF2-40B4-BE49-F238E27FC236}">
                <a16:creationId xmlns="" xmlns:a16="http://schemas.microsoft.com/office/drawing/2014/main" id="{479C69A8-AAE6-4515-A658-2A57855DCFF7}"/>
              </a:ext>
            </a:extLst>
          </p:cNvPr>
          <p:cNvCxnSpPr/>
          <p:nvPr/>
        </p:nvCxnSpPr>
        <p:spPr>
          <a:xfrm rot="5400000">
            <a:off x="6329730" y="6796158"/>
            <a:ext cx="142876" cy="1588"/>
          </a:xfrm>
          <a:prstGeom prst="line">
            <a:avLst/>
          </a:prstGeom>
          <a:noFill/>
          <a:ln w="9525" cap="flat" cmpd="sng" algn="ctr">
            <a:solidFill>
              <a:sysClr val="windowText" lastClr="000000"/>
            </a:solidFill>
            <a:prstDash val="solid"/>
          </a:ln>
          <a:effectLst/>
        </p:spPr>
      </p:cxnSp>
      <p:cxnSp>
        <p:nvCxnSpPr>
          <p:cNvPr id="93" name="Straight Connector 92">
            <a:extLst>
              <a:ext uri="{FF2B5EF4-FFF2-40B4-BE49-F238E27FC236}">
                <a16:creationId xmlns="" xmlns:a16="http://schemas.microsoft.com/office/drawing/2014/main" id="{456A1C45-FAAB-426B-8F13-471D83D26BE8}"/>
              </a:ext>
            </a:extLst>
          </p:cNvPr>
          <p:cNvCxnSpPr/>
          <p:nvPr/>
        </p:nvCxnSpPr>
        <p:spPr>
          <a:xfrm rot="5400000">
            <a:off x="8730030" y="6786633"/>
            <a:ext cx="142876" cy="1588"/>
          </a:xfrm>
          <a:prstGeom prst="line">
            <a:avLst/>
          </a:prstGeom>
          <a:noFill/>
          <a:ln w="9525" cap="flat" cmpd="sng" algn="ctr">
            <a:solidFill>
              <a:sysClr val="windowText" lastClr="000000"/>
            </a:solidFill>
            <a:prstDash val="solid"/>
          </a:ln>
          <a:effectLst/>
        </p:spPr>
      </p:cxnSp>
      <p:cxnSp>
        <p:nvCxnSpPr>
          <p:cNvPr id="94" name="Straight Connector 93">
            <a:extLst>
              <a:ext uri="{FF2B5EF4-FFF2-40B4-BE49-F238E27FC236}">
                <a16:creationId xmlns="" xmlns:a16="http://schemas.microsoft.com/office/drawing/2014/main" id="{75F5E170-484C-45C3-810C-F16C9706407C}"/>
              </a:ext>
            </a:extLst>
          </p:cNvPr>
          <p:cNvCxnSpPr/>
          <p:nvPr/>
        </p:nvCxnSpPr>
        <p:spPr>
          <a:xfrm rot="5400000">
            <a:off x="9168180" y="6786633"/>
            <a:ext cx="142876" cy="1588"/>
          </a:xfrm>
          <a:prstGeom prst="line">
            <a:avLst/>
          </a:prstGeom>
          <a:noFill/>
          <a:ln w="9525" cap="flat" cmpd="sng" algn="ctr">
            <a:solidFill>
              <a:sysClr val="windowText" lastClr="000000"/>
            </a:solidFill>
            <a:prstDash val="solid"/>
          </a:ln>
          <a:effectLst/>
        </p:spPr>
      </p:cxnSp>
      <p:sp>
        <p:nvSpPr>
          <p:cNvPr id="95" name="TextBox 94">
            <a:extLst>
              <a:ext uri="{FF2B5EF4-FFF2-40B4-BE49-F238E27FC236}">
                <a16:creationId xmlns="" xmlns:a16="http://schemas.microsoft.com/office/drawing/2014/main" id="{DD4374E8-A532-40AA-AF1C-6F89FD53CED5}"/>
              </a:ext>
            </a:extLst>
          </p:cNvPr>
          <p:cNvSpPr txBox="1"/>
          <p:nvPr/>
        </p:nvSpPr>
        <p:spPr>
          <a:xfrm>
            <a:off x="9098221" y="1966880"/>
            <a:ext cx="2095500" cy="1477328"/>
          </a:xfrm>
          <a:prstGeom prst="rect">
            <a:avLst/>
          </a:prstGeom>
          <a:noFill/>
        </p:spPr>
        <p:txBody>
          <a:bodyPr wrap="square" rtlCol="0">
            <a:spAutoFit/>
          </a:bodyPr>
          <a:lstStyle/>
          <a:p>
            <a:pPr defTabSz="914400"/>
            <a:r>
              <a:rPr lang="en-US" sz="1800" dirty="0">
                <a:solidFill>
                  <a:prstClr val="black"/>
                </a:solidFill>
                <a:latin typeface="Calibri"/>
              </a:rPr>
              <a:t>Sample means are close together when they come from one population when H</a:t>
            </a:r>
            <a:r>
              <a:rPr lang="en-US" sz="1800" baseline="-25000" dirty="0">
                <a:solidFill>
                  <a:prstClr val="black"/>
                </a:solidFill>
                <a:latin typeface="Calibri"/>
              </a:rPr>
              <a:t>0</a:t>
            </a:r>
            <a:r>
              <a:rPr lang="en-US" sz="1800" dirty="0">
                <a:solidFill>
                  <a:prstClr val="black"/>
                </a:solidFill>
                <a:latin typeface="Calibri"/>
              </a:rPr>
              <a:t> is true</a:t>
            </a:r>
            <a:endParaRPr lang="en-IN" sz="1800" dirty="0">
              <a:solidFill>
                <a:prstClr val="black"/>
              </a:solidFill>
              <a:latin typeface="Calibri"/>
            </a:endParaRPr>
          </a:p>
        </p:txBody>
      </p:sp>
      <p:cxnSp>
        <p:nvCxnSpPr>
          <p:cNvPr id="96" name="Straight Arrow Connector 95">
            <a:extLst>
              <a:ext uri="{FF2B5EF4-FFF2-40B4-BE49-F238E27FC236}">
                <a16:creationId xmlns="" xmlns:a16="http://schemas.microsoft.com/office/drawing/2014/main" id="{4DA79E44-15F1-4FB2-BCD0-10306B5DC2CB}"/>
              </a:ext>
            </a:extLst>
          </p:cNvPr>
          <p:cNvCxnSpPr>
            <a:stCxn id="95" idx="1"/>
          </p:cNvCxnSpPr>
          <p:nvPr/>
        </p:nvCxnSpPr>
        <p:spPr>
          <a:xfrm flipH="1">
            <a:off x="6509499" y="2705544"/>
            <a:ext cx="2588722" cy="690538"/>
          </a:xfrm>
          <a:prstGeom prst="straightConnector1">
            <a:avLst/>
          </a:prstGeom>
          <a:noFill/>
          <a:ln w="9525" cap="flat" cmpd="sng" algn="ctr">
            <a:solidFill>
              <a:sysClr val="windowText" lastClr="000000"/>
            </a:solidFill>
            <a:prstDash val="sysDot"/>
            <a:tailEnd type="arrow"/>
          </a:ln>
          <a:effectLst/>
        </p:spPr>
      </p:cxnSp>
      <p:cxnSp>
        <p:nvCxnSpPr>
          <p:cNvPr id="97" name="Straight Arrow Connector 96">
            <a:extLst>
              <a:ext uri="{FF2B5EF4-FFF2-40B4-BE49-F238E27FC236}">
                <a16:creationId xmlns="" xmlns:a16="http://schemas.microsoft.com/office/drawing/2014/main" id="{3D6084B6-0E21-416E-A85D-3BCE4284A970}"/>
              </a:ext>
            </a:extLst>
          </p:cNvPr>
          <p:cNvCxnSpPr>
            <a:stCxn id="95" idx="1"/>
          </p:cNvCxnSpPr>
          <p:nvPr/>
        </p:nvCxnSpPr>
        <p:spPr>
          <a:xfrm flipH="1">
            <a:off x="7586001" y="2705544"/>
            <a:ext cx="1512220" cy="661510"/>
          </a:xfrm>
          <a:prstGeom prst="straightConnector1">
            <a:avLst/>
          </a:prstGeom>
          <a:noFill/>
          <a:ln w="9525" cap="flat" cmpd="sng" algn="ctr">
            <a:solidFill>
              <a:sysClr val="windowText" lastClr="000000"/>
            </a:solidFill>
            <a:prstDash val="sysDot"/>
            <a:tailEnd type="arrow"/>
          </a:ln>
          <a:effectLst/>
        </p:spPr>
      </p:cxnSp>
      <p:cxnSp>
        <p:nvCxnSpPr>
          <p:cNvPr id="98" name="Straight Arrow Connector 97">
            <a:extLst>
              <a:ext uri="{FF2B5EF4-FFF2-40B4-BE49-F238E27FC236}">
                <a16:creationId xmlns="" xmlns:a16="http://schemas.microsoft.com/office/drawing/2014/main" id="{BE536797-D28D-4C4C-8647-62C9E092BD1F}"/>
              </a:ext>
            </a:extLst>
          </p:cNvPr>
          <p:cNvCxnSpPr>
            <a:stCxn id="95" idx="1"/>
          </p:cNvCxnSpPr>
          <p:nvPr/>
        </p:nvCxnSpPr>
        <p:spPr>
          <a:xfrm flipH="1">
            <a:off x="8022419" y="2705544"/>
            <a:ext cx="1075802" cy="661510"/>
          </a:xfrm>
          <a:prstGeom prst="straightConnector1">
            <a:avLst/>
          </a:prstGeom>
          <a:noFill/>
          <a:ln w="9525" cap="flat" cmpd="sng" algn="ctr">
            <a:solidFill>
              <a:sysClr val="windowText" lastClr="000000"/>
            </a:solidFill>
            <a:prstDash val="sysDot"/>
            <a:tailEnd type="arrow"/>
          </a:ln>
          <a:effectLst/>
        </p:spPr>
      </p:cxnSp>
      <p:sp>
        <p:nvSpPr>
          <p:cNvPr id="99" name="TextBox 98">
            <a:extLst>
              <a:ext uri="{FF2B5EF4-FFF2-40B4-BE49-F238E27FC236}">
                <a16:creationId xmlns="" xmlns:a16="http://schemas.microsoft.com/office/drawing/2014/main" id="{77E4D941-877C-444E-BAE7-900BA6B85444}"/>
              </a:ext>
            </a:extLst>
          </p:cNvPr>
          <p:cNvSpPr txBox="1"/>
          <p:nvPr/>
        </p:nvSpPr>
        <p:spPr>
          <a:xfrm>
            <a:off x="5852464" y="4129508"/>
            <a:ext cx="5167085" cy="646331"/>
          </a:xfrm>
          <a:prstGeom prst="rect">
            <a:avLst/>
          </a:prstGeom>
          <a:noFill/>
        </p:spPr>
        <p:txBody>
          <a:bodyPr wrap="square" rtlCol="0">
            <a:spAutoFit/>
          </a:bodyPr>
          <a:lstStyle/>
          <a:p>
            <a:pPr defTabSz="914400"/>
            <a:r>
              <a:rPr lang="en-US" sz="1800" dirty="0">
                <a:solidFill>
                  <a:prstClr val="black"/>
                </a:solidFill>
                <a:latin typeface="Calibri"/>
              </a:rPr>
              <a:t>Sample means are  not close together when they come from different populations when H</a:t>
            </a:r>
            <a:r>
              <a:rPr lang="en-US" sz="1800" baseline="-25000" dirty="0">
                <a:solidFill>
                  <a:prstClr val="black"/>
                </a:solidFill>
                <a:latin typeface="Calibri"/>
              </a:rPr>
              <a:t>0</a:t>
            </a:r>
            <a:r>
              <a:rPr lang="en-US" sz="1800" dirty="0">
                <a:solidFill>
                  <a:prstClr val="black"/>
                </a:solidFill>
                <a:latin typeface="Calibri"/>
              </a:rPr>
              <a:t> is not true</a:t>
            </a:r>
            <a:endParaRPr lang="en-IN" sz="1800" dirty="0">
              <a:solidFill>
                <a:prstClr val="black"/>
              </a:solidFill>
              <a:latin typeface="Calibri"/>
            </a:endParaRPr>
          </a:p>
        </p:txBody>
      </p:sp>
      <p:cxnSp>
        <p:nvCxnSpPr>
          <p:cNvPr id="100" name="Straight Arrow Connector 99">
            <a:extLst>
              <a:ext uri="{FF2B5EF4-FFF2-40B4-BE49-F238E27FC236}">
                <a16:creationId xmlns="" xmlns:a16="http://schemas.microsoft.com/office/drawing/2014/main" id="{08044BBD-9F42-4B6E-B4FE-A1176EB88387}"/>
              </a:ext>
            </a:extLst>
          </p:cNvPr>
          <p:cNvCxnSpPr>
            <a:stCxn id="99" idx="2"/>
          </p:cNvCxnSpPr>
          <p:nvPr/>
        </p:nvCxnSpPr>
        <p:spPr>
          <a:xfrm flipH="1">
            <a:off x="4154960" y="4775839"/>
            <a:ext cx="4281047" cy="2025977"/>
          </a:xfrm>
          <a:prstGeom prst="straightConnector1">
            <a:avLst/>
          </a:prstGeom>
          <a:noFill/>
          <a:ln w="9525" cap="flat" cmpd="sng" algn="ctr">
            <a:solidFill>
              <a:sysClr val="windowText" lastClr="000000"/>
            </a:solidFill>
            <a:prstDash val="sysDot"/>
            <a:tailEnd type="arrow"/>
          </a:ln>
          <a:effectLst/>
        </p:spPr>
      </p:cxnSp>
      <p:cxnSp>
        <p:nvCxnSpPr>
          <p:cNvPr id="101" name="Straight Arrow Connector 100">
            <a:extLst>
              <a:ext uri="{FF2B5EF4-FFF2-40B4-BE49-F238E27FC236}">
                <a16:creationId xmlns="" xmlns:a16="http://schemas.microsoft.com/office/drawing/2014/main" id="{8224BC08-FD88-422B-A6E9-3E5A3036D3A0}"/>
              </a:ext>
            </a:extLst>
          </p:cNvPr>
          <p:cNvCxnSpPr>
            <a:stCxn id="99" idx="2"/>
          </p:cNvCxnSpPr>
          <p:nvPr/>
        </p:nvCxnSpPr>
        <p:spPr>
          <a:xfrm flipH="1">
            <a:off x="6510241" y="4775839"/>
            <a:ext cx="1925766" cy="1995498"/>
          </a:xfrm>
          <a:prstGeom prst="straightConnector1">
            <a:avLst/>
          </a:prstGeom>
          <a:noFill/>
          <a:ln w="9525" cap="flat" cmpd="sng" algn="ctr">
            <a:solidFill>
              <a:sysClr val="windowText" lastClr="000000"/>
            </a:solidFill>
            <a:prstDash val="sysDot"/>
            <a:tailEnd type="arrow"/>
          </a:ln>
          <a:effectLst/>
        </p:spPr>
      </p:cxnSp>
      <p:cxnSp>
        <p:nvCxnSpPr>
          <p:cNvPr id="102" name="Straight Arrow Connector 101">
            <a:extLst>
              <a:ext uri="{FF2B5EF4-FFF2-40B4-BE49-F238E27FC236}">
                <a16:creationId xmlns="" xmlns:a16="http://schemas.microsoft.com/office/drawing/2014/main" id="{17671F71-8E94-40A9-B0A6-AAAFEF787669}"/>
              </a:ext>
            </a:extLst>
          </p:cNvPr>
          <p:cNvCxnSpPr>
            <a:stCxn id="99" idx="2"/>
          </p:cNvCxnSpPr>
          <p:nvPr/>
        </p:nvCxnSpPr>
        <p:spPr>
          <a:xfrm>
            <a:off x="8436007" y="4775839"/>
            <a:ext cx="360215" cy="2010736"/>
          </a:xfrm>
          <a:prstGeom prst="straightConnector1">
            <a:avLst/>
          </a:prstGeom>
          <a:noFill/>
          <a:ln w="9525" cap="flat" cmpd="sng" algn="ctr">
            <a:solidFill>
              <a:sysClr val="windowText" lastClr="000000"/>
            </a:solidFill>
            <a:prstDash val="sysDot"/>
            <a:tailEnd type="arrow"/>
          </a:ln>
          <a:effectLst/>
        </p:spPr>
      </p:cxnSp>
    </p:spTree>
    <p:extLst>
      <p:ext uri="{BB962C8B-B14F-4D97-AF65-F5344CB8AC3E}">
        <p14:creationId xmlns:p14="http://schemas.microsoft.com/office/powerpoint/2010/main" val="3955821162"/>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13</a:t>
            </a:fld>
            <a:endParaRPr lang="en-US" dirty="0"/>
          </a:p>
        </p:txBody>
      </p:sp>
      <p:sp>
        <p:nvSpPr>
          <p:cNvPr id="3" name="Title 2"/>
          <p:cNvSpPr>
            <a:spLocks noGrp="1"/>
          </p:cNvSpPr>
          <p:nvPr>
            <p:ph type="title"/>
          </p:nvPr>
        </p:nvSpPr>
        <p:spPr/>
        <p:txBody>
          <a:bodyPr/>
          <a:lstStyle/>
          <a:p>
            <a:r>
              <a:rPr lang="en-US" dirty="0"/>
              <a:t>ANOVA Conceptual Overview</a:t>
            </a:r>
          </a:p>
        </p:txBody>
      </p:sp>
      <p:sp>
        <p:nvSpPr>
          <p:cNvPr id="6" name="Rectangle 5"/>
          <p:cNvSpPr/>
          <p:nvPr/>
        </p:nvSpPr>
        <p:spPr>
          <a:xfrm>
            <a:off x="331218" y="1235274"/>
            <a:ext cx="14041560" cy="5801588"/>
          </a:xfrm>
          <a:prstGeom prst="rect">
            <a:avLst/>
          </a:prstGeom>
        </p:spPr>
        <p:txBody>
          <a:bodyPr wrap="square">
            <a:spAutoFit/>
          </a:bodyPr>
          <a:lstStyle/>
          <a:p>
            <a:pPr marL="463550" indent="-463550">
              <a:spcAft>
                <a:spcPts val="600"/>
              </a:spcAft>
              <a:buFont typeface="Wingdings" pitchFamily="2" charset="2"/>
              <a:buChar char="Ø"/>
            </a:pPr>
            <a:r>
              <a:rPr lang="en-US" sz="2800" dirty="0"/>
              <a:t>Consider 3 populations with means µ</a:t>
            </a:r>
            <a:r>
              <a:rPr lang="en-US" sz="2800" baseline="-25000" dirty="0"/>
              <a:t>1</a:t>
            </a:r>
            <a:r>
              <a:rPr lang="en-US" sz="2800" dirty="0"/>
              <a:t>, µ</a:t>
            </a:r>
            <a:r>
              <a:rPr lang="en-US" sz="2800" baseline="-25000" dirty="0"/>
              <a:t>2</a:t>
            </a:r>
            <a:r>
              <a:rPr lang="en-US" sz="2800" dirty="0"/>
              <a:t>, µ</a:t>
            </a:r>
            <a:r>
              <a:rPr lang="en-US" sz="2800" baseline="-25000" dirty="0"/>
              <a:t>3 </a:t>
            </a:r>
            <a:r>
              <a:rPr lang="en-US" sz="2800" dirty="0"/>
              <a:t>respectively and we have drawn one sample of size n from each.</a:t>
            </a:r>
          </a:p>
          <a:p>
            <a:pPr marL="463550" indent="-463550">
              <a:spcAft>
                <a:spcPts val="600"/>
              </a:spcAft>
              <a:buFont typeface="Wingdings" pitchFamily="2" charset="2"/>
              <a:buChar char="Ø"/>
            </a:pPr>
            <a:r>
              <a:rPr lang="en-US" sz="2800" dirty="0"/>
              <a:t>If the means of the three populations are equal, we would expect sample means to be close together. </a:t>
            </a:r>
          </a:p>
          <a:p>
            <a:pPr marL="463550" indent="-463550">
              <a:spcAft>
                <a:spcPts val="600"/>
              </a:spcAft>
              <a:buFont typeface="Wingdings" pitchFamily="2" charset="2"/>
              <a:buChar char="Ø"/>
            </a:pPr>
            <a:r>
              <a:rPr lang="en-US" sz="2800" dirty="0"/>
              <a:t>More the sample means differ more is the evidence that sample means differ.</a:t>
            </a:r>
          </a:p>
          <a:p>
            <a:pPr marL="463550" indent="-463550">
              <a:spcAft>
                <a:spcPts val="600"/>
              </a:spcAft>
              <a:buFont typeface="Wingdings" pitchFamily="2" charset="2"/>
              <a:buChar char="Ø"/>
            </a:pPr>
            <a:r>
              <a:rPr lang="en-US" sz="2800" dirty="0"/>
              <a:t>In other words if variability amongst the sample means is small it supports NULL hypothesis, otherwise it supports H</a:t>
            </a:r>
            <a:r>
              <a:rPr lang="en-US" sz="2800" baseline="-25000" dirty="0"/>
              <a:t>a</a:t>
            </a:r>
          </a:p>
          <a:p>
            <a:pPr marL="463550" indent="-463550">
              <a:spcAft>
                <a:spcPts val="600"/>
              </a:spcAft>
              <a:buFont typeface="Wingdings" pitchFamily="2" charset="2"/>
              <a:buChar char="Ø"/>
            </a:pPr>
            <a:r>
              <a:rPr lang="en-US" sz="2800" dirty="0"/>
              <a:t>If null hypothesis is true, then we can consider that each sample came from same normal distribution. In this case mean and variance would be </a:t>
            </a:r>
          </a:p>
          <a:p>
            <a:pPr marL="1720850" indent="-342900">
              <a:spcAft>
                <a:spcPts val="600"/>
              </a:spcAft>
              <a:buFont typeface="Symbol"/>
              <a:buChar char="m"/>
            </a:pPr>
            <a:r>
              <a:rPr lang="en-US" sz="2800" dirty="0">
                <a:sym typeface="Symbol"/>
              </a:rPr>
              <a:t>= (</a:t>
            </a:r>
            <a:r>
              <a:rPr lang="en-US" sz="2800" dirty="0"/>
              <a:t>µ</a:t>
            </a:r>
            <a:r>
              <a:rPr lang="en-US" sz="2800" baseline="-25000" dirty="0"/>
              <a:t>1</a:t>
            </a:r>
            <a:r>
              <a:rPr lang="en-US" sz="2800" dirty="0"/>
              <a:t>+µ</a:t>
            </a:r>
            <a:r>
              <a:rPr lang="en-US" sz="2800" baseline="-25000" dirty="0"/>
              <a:t>2</a:t>
            </a:r>
            <a:r>
              <a:rPr lang="en-US" sz="2800" dirty="0"/>
              <a:t>+µ</a:t>
            </a:r>
            <a:r>
              <a:rPr lang="en-US" sz="2800" baseline="-25000" dirty="0"/>
              <a:t>3</a:t>
            </a:r>
            <a:r>
              <a:rPr lang="en-US" sz="2800" dirty="0"/>
              <a:t>) and Var (</a:t>
            </a:r>
            <a:r>
              <a:rPr lang="en-US" sz="2800" dirty="0">
                <a:sym typeface="Symbol"/>
              </a:rPr>
              <a:t></a:t>
            </a:r>
            <a:r>
              <a:rPr lang="en-US" sz="2800" baseline="30000" dirty="0">
                <a:sym typeface="Symbol"/>
              </a:rPr>
              <a:t>2</a:t>
            </a:r>
            <a:r>
              <a:rPr lang="en-US" sz="2800" dirty="0">
                <a:sym typeface="Symbol"/>
              </a:rPr>
              <a:t>) = n(</a:t>
            </a:r>
            <a:r>
              <a:rPr lang="en-US" sz="2800" baseline="-25000" dirty="0">
                <a:sym typeface="Symbol"/>
              </a:rPr>
              <a:t>x̄</a:t>
            </a:r>
            <a:r>
              <a:rPr lang="en-US" sz="2800" baseline="30000" dirty="0">
                <a:sym typeface="Symbol"/>
              </a:rPr>
              <a:t>2</a:t>
            </a:r>
            <a:r>
              <a:rPr lang="en-US" sz="2800" dirty="0">
                <a:sym typeface="Symbol"/>
              </a:rPr>
              <a:t>)</a:t>
            </a:r>
          </a:p>
          <a:p>
            <a:pPr marL="342900" indent="-342900">
              <a:spcAft>
                <a:spcPts val="600"/>
              </a:spcAft>
              <a:buFont typeface="Wingdings" pitchFamily="2" charset="2"/>
              <a:buChar char="Ø"/>
            </a:pPr>
            <a:r>
              <a:rPr lang="en-US" sz="2800" dirty="0">
                <a:sym typeface="Symbol"/>
              </a:rPr>
              <a:t>This is called between treatments estimate.</a:t>
            </a:r>
            <a:endParaRPr lang="en-US" sz="2800" dirty="0"/>
          </a:p>
          <a:p>
            <a:pPr marL="1377950" algn="r">
              <a:spcAft>
                <a:spcPts val="600"/>
              </a:spcAft>
            </a:pPr>
            <a:r>
              <a:rPr lang="en-US" sz="2800" dirty="0"/>
              <a:t> (continued)</a:t>
            </a:r>
          </a:p>
        </p:txBody>
      </p:sp>
    </p:spTree>
    <p:extLst>
      <p:ext uri="{BB962C8B-B14F-4D97-AF65-F5344CB8AC3E}">
        <p14:creationId xmlns:p14="http://schemas.microsoft.com/office/powerpoint/2010/main" val="1922778528"/>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14</a:t>
            </a:fld>
            <a:endParaRPr lang="en-US" dirty="0"/>
          </a:p>
        </p:txBody>
      </p:sp>
      <p:sp>
        <p:nvSpPr>
          <p:cNvPr id="3" name="Title 2"/>
          <p:cNvSpPr>
            <a:spLocks noGrp="1"/>
          </p:cNvSpPr>
          <p:nvPr>
            <p:ph type="title"/>
          </p:nvPr>
        </p:nvSpPr>
        <p:spPr/>
        <p:txBody>
          <a:bodyPr/>
          <a:lstStyle/>
          <a:p>
            <a:r>
              <a:rPr lang="en-US" dirty="0"/>
              <a:t>ANOVA Conceptual Overview</a:t>
            </a:r>
          </a:p>
        </p:txBody>
      </p:sp>
      <p:sp>
        <p:nvSpPr>
          <p:cNvPr id="4" name="Rectangle 3"/>
          <p:cNvSpPr/>
          <p:nvPr/>
        </p:nvSpPr>
        <p:spPr>
          <a:xfrm>
            <a:off x="446401" y="1307282"/>
            <a:ext cx="13494329" cy="4286238"/>
          </a:xfrm>
          <a:prstGeom prst="rect">
            <a:avLst/>
          </a:prstGeom>
        </p:spPr>
        <p:txBody>
          <a:bodyPr wrap="square">
            <a:spAutoFit/>
          </a:bodyPr>
          <a:lstStyle/>
          <a:p>
            <a:pPr marL="463550" indent="-463550">
              <a:lnSpc>
                <a:spcPct val="150000"/>
              </a:lnSpc>
              <a:spcAft>
                <a:spcPts val="600"/>
              </a:spcAft>
              <a:buFont typeface="Wingdings" pitchFamily="2" charset="2"/>
              <a:buChar char="Ø"/>
            </a:pPr>
            <a:r>
              <a:rPr lang="en-US" sz="2400" dirty="0"/>
              <a:t>When H</a:t>
            </a:r>
            <a:r>
              <a:rPr lang="en-US" sz="2400" baseline="-25000" dirty="0"/>
              <a:t>0</a:t>
            </a:r>
            <a:r>
              <a:rPr lang="en-US" sz="2400" dirty="0"/>
              <a:t> is false, we have three sampling distributions. The means are not close together and the variance S</a:t>
            </a:r>
            <a:r>
              <a:rPr lang="en-US" sz="2400" baseline="-25000" dirty="0"/>
              <a:t>x̄</a:t>
            </a:r>
            <a:r>
              <a:rPr lang="en-US" sz="2400" baseline="30000" dirty="0"/>
              <a:t>2 </a:t>
            </a:r>
            <a:r>
              <a:rPr lang="en-US" sz="2400" dirty="0"/>
              <a:t>will be larger causing </a:t>
            </a:r>
            <a:r>
              <a:rPr lang="en-US" sz="2400" dirty="0">
                <a:sym typeface="Symbol"/>
              </a:rPr>
              <a:t></a:t>
            </a:r>
            <a:r>
              <a:rPr lang="en-US" sz="2400" baseline="30000" dirty="0">
                <a:sym typeface="Symbol"/>
              </a:rPr>
              <a:t>2</a:t>
            </a:r>
            <a:r>
              <a:rPr lang="en-US" sz="2400" dirty="0">
                <a:sym typeface="Symbol"/>
              </a:rPr>
              <a:t> to be larger.</a:t>
            </a:r>
            <a:endParaRPr lang="en-US" sz="2400" dirty="0"/>
          </a:p>
          <a:p>
            <a:pPr marL="463550" indent="-463550">
              <a:lnSpc>
                <a:spcPct val="150000"/>
              </a:lnSpc>
              <a:spcAft>
                <a:spcPts val="600"/>
              </a:spcAft>
              <a:buFont typeface="Wingdings" pitchFamily="2" charset="2"/>
              <a:buChar char="Ø"/>
            </a:pPr>
            <a:r>
              <a:rPr lang="en-US" sz="2400" dirty="0"/>
              <a:t>In this case the pooled variance estimate is applied. Therefore </a:t>
            </a:r>
          </a:p>
          <a:p>
            <a:pPr lvl="1">
              <a:lnSpc>
                <a:spcPct val="150000"/>
              </a:lnSpc>
              <a:spcAft>
                <a:spcPts val="600"/>
              </a:spcAft>
            </a:pPr>
            <a:r>
              <a:rPr lang="en-US" sz="2400" dirty="0"/>
              <a:t> Var (</a:t>
            </a:r>
            <a:r>
              <a:rPr lang="en-US" sz="2400" dirty="0">
                <a:sym typeface="Symbol"/>
              </a:rPr>
              <a:t></a:t>
            </a:r>
            <a:r>
              <a:rPr lang="en-US" sz="2400" baseline="30000" dirty="0">
                <a:sym typeface="Symbol"/>
              </a:rPr>
              <a:t>2</a:t>
            </a:r>
            <a:r>
              <a:rPr lang="en-US" sz="2400" dirty="0">
                <a:sym typeface="Symbol"/>
              </a:rPr>
              <a:t>) = (s</a:t>
            </a:r>
            <a:r>
              <a:rPr lang="en-US" sz="2400" baseline="-25000" dirty="0">
                <a:sym typeface="Symbol"/>
              </a:rPr>
              <a:t>x̄</a:t>
            </a:r>
            <a:r>
              <a:rPr lang="en-US" sz="2400" baseline="30000" dirty="0">
                <a:sym typeface="Symbol"/>
              </a:rPr>
              <a:t>2</a:t>
            </a:r>
            <a:r>
              <a:rPr lang="en-US" sz="2400" dirty="0">
                <a:sym typeface="Symbol"/>
              </a:rPr>
              <a:t>+ s</a:t>
            </a:r>
            <a:r>
              <a:rPr lang="en-US" sz="2400" baseline="-25000" dirty="0">
                <a:sym typeface="Symbol"/>
              </a:rPr>
              <a:t>x̄</a:t>
            </a:r>
            <a:r>
              <a:rPr lang="en-US" sz="2400" baseline="30000" dirty="0">
                <a:sym typeface="Symbol"/>
              </a:rPr>
              <a:t>2 </a:t>
            </a:r>
            <a:r>
              <a:rPr lang="en-US" sz="2400" dirty="0">
                <a:sym typeface="Symbol"/>
              </a:rPr>
              <a:t>+s</a:t>
            </a:r>
            <a:r>
              <a:rPr lang="en-US" sz="2400" baseline="-25000" dirty="0">
                <a:sym typeface="Symbol"/>
              </a:rPr>
              <a:t>x̄</a:t>
            </a:r>
            <a:r>
              <a:rPr lang="en-US" sz="2400" baseline="30000" dirty="0">
                <a:sym typeface="Symbol"/>
              </a:rPr>
              <a:t>2 </a:t>
            </a:r>
            <a:r>
              <a:rPr lang="en-US" sz="2400" dirty="0">
                <a:sym typeface="Symbol"/>
              </a:rPr>
              <a:t>)/3</a:t>
            </a:r>
          </a:p>
          <a:p>
            <a:pPr marL="342900" indent="-342900">
              <a:lnSpc>
                <a:spcPct val="150000"/>
              </a:lnSpc>
              <a:spcAft>
                <a:spcPts val="600"/>
              </a:spcAft>
              <a:buFont typeface="Wingdings" pitchFamily="2" charset="2"/>
              <a:buChar char="Ø"/>
            </a:pPr>
            <a:r>
              <a:rPr lang="en-US" sz="2400" dirty="0">
                <a:sym typeface="Symbol"/>
              </a:rPr>
              <a:t>This is called within treatments estimate.</a:t>
            </a:r>
          </a:p>
          <a:p>
            <a:pPr marL="342900" indent="-342900">
              <a:lnSpc>
                <a:spcPct val="150000"/>
              </a:lnSpc>
              <a:spcAft>
                <a:spcPts val="600"/>
              </a:spcAft>
              <a:buFont typeface="Wingdings" pitchFamily="2" charset="2"/>
              <a:buChar char="Ø"/>
            </a:pPr>
            <a:r>
              <a:rPr lang="en-US" sz="2400" dirty="0">
                <a:sym typeface="Symbol"/>
              </a:rPr>
              <a:t>The ratio of between treatments estimate to within treatment estimate is called F ratio.</a:t>
            </a:r>
          </a:p>
          <a:p>
            <a:pPr marL="342900" indent="-342900">
              <a:lnSpc>
                <a:spcPct val="150000"/>
              </a:lnSpc>
              <a:spcAft>
                <a:spcPts val="600"/>
              </a:spcAft>
              <a:buFont typeface="Wingdings" pitchFamily="2" charset="2"/>
              <a:buChar char="Ø"/>
            </a:pPr>
            <a:r>
              <a:rPr lang="en-US" sz="2400" dirty="0">
                <a:sym typeface="Symbol"/>
              </a:rPr>
              <a:t>Larger the F ratio, more is evidence that the populations differ. </a:t>
            </a:r>
            <a:endParaRPr lang="en-US" sz="2400" dirty="0"/>
          </a:p>
        </p:txBody>
      </p:sp>
    </p:spTree>
    <p:extLst>
      <p:ext uri="{BB962C8B-B14F-4D97-AF65-F5344CB8AC3E}">
        <p14:creationId xmlns:p14="http://schemas.microsoft.com/office/powerpoint/2010/main" val="1441870067"/>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15</a:t>
            </a:fld>
            <a:endParaRPr lang="en-US" dirty="0"/>
          </a:p>
        </p:txBody>
      </p:sp>
      <p:sp>
        <p:nvSpPr>
          <p:cNvPr id="3" name="Title 2"/>
          <p:cNvSpPr>
            <a:spLocks noGrp="1"/>
          </p:cNvSpPr>
          <p:nvPr>
            <p:ph type="title"/>
          </p:nvPr>
        </p:nvSpPr>
        <p:spPr/>
        <p:txBody>
          <a:bodyPr/>
          <a:lstStyle/>
          <a:p>
            <a:r>
              <a:rPr lang="en-US" dirty="0" err="1" smtClean="0"/>
              <a:t>Anova</a:t>
            </a:r>
            <a:r>
              <a:rPr lang="en-US" dirty="0" smtClean="0"/>
              <a:t> F value</a:t>
            </a:r>
            <a:endParaRPr lang="en-US" dirty="0"/>
          </a:p>
        </p:txBody>
      </p:sp>
      <p:sp>
        <p:nvSpPr>
          <p:cNvPr id="4" name="TextBox 3"/>
          <p:cNvSpPr txBox="1"/>
          <p:nvPr/>
        </p:nvSpPr>
        <p:spPr>
          <a:xfrm>
            <a:off x="457946" y="1329512"/>
            <a:ext cx="6572296" cy="4893647"/>
          </a:xfrm>
          <a:prstGeom prst="rect">
            <a:avLst/>
          </a:prstGeom>
          <a:noFill/>
        </p:spPr>
        <p:txBody>
          <a:bodyPr wrap="square" rtlCol="0">
            <a:spAutoFit/>
          </a:bodyPr>
          <a:lstStyle/>
          <a:p>
            <a:pPr>
              <a:buFont typeface="Arial" pitchFamily="34" charset="0"/>
              <a:buChar char="•"/>
            </a:pPr>
            <a:r>
              <a:rPr lang="en-US" dirty="0" smtClean="0"/>
              <a:t>Total variance is calculated  within the group and across the group.</a:t>
            </a:r>
          </a:p>
          <a:p>
            <a:pPr>
              <a:buFont typeface="Arial" pitchFamily="34" charset="0"/>
              <a:buChar char="•"/>
            </a:pPr>
            <a:endParaRPr lang="en-US" dirty="0" smtClean="0"/>
          </a:p>
          <a:p>
            <a:pPr>
              <a:buFont typeface="Arial" pitchFamily="34" charset="0"/>
              <a:buChar char="•"/>
            </a:pPr>
            <a:r>
              <a:rPr lang="en-US" dirty="0" smtClean="0"/>
              <a:t>It’s the ratio of 2 variance</a:t>
            </a:r>
          </a:p>
          <a:p>
            <a:pPr>
              <a:buFont typeface="Arial" pitchFamily="34" charset="0"/>
              <a:buChar char="•"/>
            </a:pPr>
            <a:r>
              <a:rPr lang="en-US" dirty="0" smtClean="0"/>
              <a:t>Variance are measure of desperation, how far data is moved from the mean</a:t>
            </a:r>
          </a:p>
          <a:p>
            <a:pPr>
              <a:buFont typeface="Arial" pitchFamily="34" charset="0"/>
              <a:buChar char="•"/>
            </a:pPr>
            <a:r>
              <a:rPr lang="en-US" dirty="0" smtClean="0"/>
              <a:t>Larger value represents greater dispersion</a:t>
            </a:r>
          </a:p>
          <a:p>
            <a:endParaRPr lang="en-US" dirty="0" smtClean="0"/>
          </a:p>
          <a:p>
            <a:r>
              <a:rPr lang="en-US" b="1" dirty="0" smtClean="0"/>
              <a:t>F = Between the groups / Within groups</a:t>
            </a:r>
          </a:p>
          <a:p>
            <a:endParaRPr lang="en-US" b="1" dirty="0" smtClean="0"/>
          </a:p>
          <a:p>
            <a:r>
              <a:rPr lang="en-US" dirty="0" smtClean="0"/>
              <a:t>Larger the ratio, more likely it is that  group have different mean (reject H0)</a:t>
            </a:r>
            <a:endParaRPr lang="en-US" dirty="0"/>
          </a:p>
        </p:txBody>
      </p:sp>
      <p:pic>
        <p:nvPicPr>
          <p:cNvPr id="31746" name="Picture 2" descr="Plot that shows high and low variability within groups"/>
          <p:cNvPicPr>
            <a:picLocks noChangeAspect="1" noChangeArrowheads="1"/>
          </p:cNvPicPr>
          <p:nvPr/>
        </p:nvPicPr>
        <p:blipFill>
          <a:blip r:embed="rId2"/>
          <a:srcRect/>
          <a:stretch>
            <a:fillRect/>
          </a:stretch>
        </p:blipFill>
        <p:spPr bwMode="auto">
          <a:xfrm>
            <a:off x="7173118" y="1472388"/>
            <a:ext cx="6750891" cy="4500594"/>
          </a:xfrm>
          <a:prstGeom prst="rect">
            <a:avLst/>
          </a:prstGeom>
          <a:noFill/>
        </p:spPr>
      </p:pic>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16</a:t>
            </a:fld>
            <a:endParaRPr lang="en-US" dirty="0"/>
          </a:p>
        </p:txBody>
      </p:sp>
      <p:sp>
        <p:nvSpPr>
          <p:cNvPr id="3" name="Title 2"/>
          <p:cNvSpPr>
            <a:spLocks noGrp="1"/>
          </p:cNvSpPr>
          <p:nvPr>
            <p:ph type="title"/>
          </p:nvPr>
        </p:nvSpPr>
        <p:spPr/>
        <p:txBody>
          <a:bodyPr/>
          <a:lstStyle/>
          <a:p>
            <a:r>
              <a:rPr lang="en-US" dirty="0" smtClean="0"/>
              <a:t>ANOVA F value : low or high</a:t>
            </a:r>
            <a:endParaRPr lang="en-US" dirty="0"/>
          </a:p>
        </p:txBody>
      </p:sp>
      <p:pic>
        <p:nvPicPr>
          <p:cNvPr id="48130" name="Picture 2" descr="Graph that shows sample data that produce a low F-value"/>
          <p:cNvPicPr>
            <a:picLocks noChangeAspect="1" noChangeArrowheads="1"/>
          </p:cNvPicPr>
          <p:nvPr/>
        </p:nvPicPr>
        <p:blipFill>
          <a:blip r:embed="rId2"/>
          <a:srcRect/>
          <a:stretch>
            <a:fillRect/>
          </a:stretch>
        </p:blipFill>
        <p:spPr bwMode="auto">
          <a:xfrm>
            <a:off x="457946" y="1115198"/>
            <a:ext cx="5486400" cy="3657600"/>
          </a:xfrm>
          <a:prstGeom prst="rect">
            <a:avLst/>
          </a:prstGeom>
          <a:noFill/>
        </p:spPr>
      </p:pic>
      <p:pic>
        <p:nvPicPr>
          <p:cNvPr id="48132" name="Picture 4" descr="Graph that shows sample data that produce a high F-value"/>
          <p:cNvPicPr>
            <a:picLocks noChangeAspect="1" noChangeArrowheads="1"/>
          </p:cNvPicPr>
          <p:nvPr/>
        </p:nvPicPr>
        <p:blipFill>
          <a:blip r:embed="rId3"/>
          <a:srcRect/>
          <a:stretch>
            <a:fillRect/>
          </a:stretch>
        </p:blipFill>
        <p:spPr bwMode="auto">
          <a:xfrm>
            <a:off x="7030242" y="1043760"/>
            <a:ext cx="5486400" cy="3657600"/>
          </a:xfrm>
          <a:prstGeom prst="rect">
            <a:avLst/>
          </a:prstGeom>
          <a:noFill/>
        </p:spPr>
      </p:pic>
      <p:sp>
        <p:nvSpPr>
          <p:cNvPr id="6" name="TextBox 5"/>
          <p:cNvSpPr txBox="1"/>
          <p:nvPr/>
        </p:nvSpPr>
        <p:spPr>
          <a:xfrm>
            <a:off x="600822" y="5258602"/>
            <a:ext cx="5357850" cy="1292662"/>
          </a:xfrm>
          <a:prstGeom prst="rect">
            <a:avLst/>
          </a:prstGeom>
          <a:noFill/>
        </p:spPr>
        <p:txBody>
          <a:bodyPr wrap="square" rtlCol="0">
            <a:spAutoFit/>
          </a:bodyPr>
          <a:lstStyle/>
          <a:p>
            <a:r>
              <a:rPr lang="en-US" dirty="0" smtClean="0"/>
              <a:t>Lower the f value, group means are</a:t>
            </a:r>
          </a:p>
          <a:p>
            <a:r>
              <a:rPr lang="en-US" dirty="0" smtClean="0"/>
              <a:t>Close together with low variability</a:t>
            </a:r>
          </a:p>
          <a:p>
            <a:r>
              <a:rPr lang="en-US" dirty="0" smtClean="0"/>
              <a:t>Within each group</a:t>
            </a:r>
            <a:endParaRPr lang="en-US" dirty="0"/>
          </a:p>
        </p:txBody>
      </p:sp>
      <p:sp>
        <p:nvSpPr>
          <p:cNvPr id="7" name="TextBox 6"/>
          <p:cNvSpPr txBox="1"/>
          <p:nvPr/>
        </p:nvSpPr>
        <p:spPr>
          <a:xfrm>
            <a:off x="7173118" y="5115726"/>
            <a:ext cx="5286412" cy="1692771"/>
          </a:xfrm>
          <a:prstGeom prst="rect">
            <a:avLst/>
          </a:prstGeom>
          <a:noFill/>
        </p:spPr>
        <p:txBody>
          <a:bodyPr wrap="square" rtlCol="0">
            <a:spAutoFit/>
          </a:bodyPr>
          <a:lstStyle/>
          <a:p>
            <a:r>
              <a:rPr lang="en-US" dirty="0" smtClean="0"/>
              <a:t> The high F-value graph shows a case where the variability of group means is large relative to the within group variability.</a:t>
            </a:r>
            <a:endParaRPr lang="en-US" dirty="0"/>
          </a:p>
        </p:txBody>
      </p: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17</a:t>
            </a:fld>
            <a:endParaRPr lang="en-US" dirty="0"/>
          </a:p>
        </p:txBody>
      </p:sp>
      <p:sp>
        <p:nvSpPr>
          <p:cNvPr id="3" name="Title 2"/>
          <p:cNvSpPr>
            <a:spLocks noGrp="1"/>
          </p:cNvSpPr>
          <p:nvPr>
            <p:ph type="title"/>
          </p:nvPr>
        </p:nvSpPr>
        <p:spPr/>
        <p:txBody>
          <a:bodyPr/>
          <a:lstStyle/>
          <a:p>
            <a:r>
              <a:rPr lang="en-US" dirty="0" smtClean="0"/>
              <a:t>Calculate degree of freedom</a:t>
            </a:r>
            <a:endParaRPr lang="en-US" dirty="0"/>
          </a:p>
        </p:txBody>
      </p:sp>
      <p:sp>
        <p:nvSpPr>
          <p:cNvPr id="5" name="TextBox 4"/>
          <p:cNvSpPr txBox="1"/>
          <p:nvPr/>
        </p:nvSpPr>
        <p:spPr>
          <a:xfrm>
            <a:off x="1029450" y="1615264"/>
            <a:ext cx="8286808" cy="2893100"/>
          </a:xfrm>
          <a:prstGeom prst="rect">
            <a:avLst/>
          </a:prstGeom>
          <a:noFill/>
        </p:spPr>
        <p:txBody>
          <a:bodyPr wrap="square" rtlCol="0">
            <a:spAutoFit/>
          </a:bodyPr>
          <a:lstStyle/>
          <a:p>
            <a:r>
              <a:rPr lang="en-US" dirty="0" smtClean="0"/>
              <a:t>F(</a:t>
            </a:r>
            <a:r>
              <a:rPr lang="en-US" dirty="0" err="1" smtClean="0"/>
              <a:t>b,w</a:t>
            </a:r>
            <a:r>
              <a:rPr lang="en-US" dirty="0" smtClean="0"/>
              <a:t>)</a:t>
            </a:r>
          </a:p>
          <a:p>
            <a:endParaRPr lang="en-US" dirty="0" smtClean="0"/>
          </a:p>
          <a:p>
            <a:r>
              <a:rPr lang="en-US" dirty="0" smtClean="0"/>
              <a:t>b- &gt; </a:t>
            </a:r>
            <a:r>
              <a:rPr lang="en-US" dirty="0" err="1" smtClean="0"/>
              <a:t>df</a:t>
            </a:r>
            <a:r>
              <a:rPr lang="en-US" dirty="0" smtClean="0"/>
              <a:t>  for variance between groups</a:t>
            </a:r>
          </a:p>
          <a:p>
            <a:r>
              <a:rPr lang="en-US" dirty="0" smtClean="0"/>
              <a:t>W - &gt; </a:t>
            </a:r>
            <a:r>
              <a:rPr lang="en-US" dirty="0" err="1" smtClean="0"/>
              <a:t>df</a:t>
            </a:r>
            <a:r>
              <a:rPr lang="en-US" dirty="0" smtClean="0"/>
              <a:t> for variance within the groups</a:t>
            </a:r>
          </a:p>
          <a:p>
            <a:endParaRPr lang="en-US" dirty="0" smtClean="0"/>
          </a:p>
          <a:p>
            <a:r>
              <a:rPr lang="en-US" dirty="0" smtClean="0"/>
              <a:t> b = number  of groups -1</a:t>
            </a:r>
          </a:p>
          <a:p>
            <a:r>
              <a:rPr lang="en-US" dirty="0" smtClean="0"/>
              <a:t> w = total number of observations  - number of groups</a:t>
            </a:r>
          </a:p>
        </p:txBody>
      </p:sp>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18</a:t>
            </a:fld>
            <a:endParaRPr lang="en-US" dirty="0"/>
          </a:p>
        </p:txBody>
      </p:sp>
      <p:sp>
        <p:nvSpPr>
          <p:cNvPr id="3" name="Title 2"/>
          <p:cNvSpPr>
            <a:spLocks noGrp="1"/>
          </p:cNvSpPr>
          <p:nvPr>
            <p:ph type="title"/>
          </p:nvPr>
        </p:nvSpPr>
        <p:spPr/>
        <p:txBody>
          <a:bodyPr/>
          <a:lstStyle/>
          <a:p>
            <a:r>
              <a:rPr lang="en-US" dirty="0"/>
              <a:t>Sum of Squares in ANOVA</a:t>
            </a:r>
          </a:p>
        </p:txBody>
      </p:sp>
      <p:sp>
        <p:nvSpPr>
          <p:cNvPr id="5" name="Rectangle 4"/>
          <p:cNvSpPr/>
          <p:nvPr/>
        </p:nvSpPr>
        <p:spPr>
          <a:xfrm>
            <a:off x="475234" y="1163266"/>
            <a:ext cx="13321480" cy="5955476"/>
          </a:xfrm>
          <a:prstGeom prst="rect">
            <a:avLst/>
          </a:prstGeom>
        </p:spPr>
        <p:txBody>
          <a:bodyPr wrap="square">
            <a:spAutoFit/>
          </a:bodyPr>
          <a:lstStyle/>
          <a:p>
            <a:pPr marL="342900" indent="-342900">
              <a:spcAft>
                <a:spcPts val="1800"/>
              </a:spcAft>
              <a:buFont typeface="Wingdings" pitchFamily="2" charset="2"/>
              <a:buChar char="Ø"/>
            </a:pPr>
            <a:r>
              <a:rPr lang="en-US" sz="2800" dirty="0"/>
              <a:t>In analysis of variance (ANOVA), the total sum of squares helps express the total variation that can be attributed to various factors. For example, you do an experiment to test the effectiveness of three laundry detergents.</a:t>
            </a:r>
          </a:p>
          <a:p>
            <a:pPr marL="342900" indent="-342900">
              <a:spcAft>
                <a:spcPts val="1800"/>
              </a:spcAft>
              <a:buFont typeface="Wingdings" pitchFamily="2" charset="2"/>
              <a:buChar char="Ø"/>
            </a:pPr>
            <a:r>
              <a:rPr lang="en-US" sz="2800" dirty="0"/>
              <a:t>The total sum of squares (SST) = treatment sum of squares (SSTR) + sum of squares of the residual error (SSE)</a:t>
            </a:r>
          </a:p>
          <a:p>
            <a:pPr marL="342900" indent="-342900">
              <a:spcAft>
                <a:spcPts val="1800"/>
              </a:spcAft>
              <a:buFont typeface="Wingdings" pitchFamily="2" charset="2"/>
              <a:buChar char="Ø"/>
            </a:pPr>
            <a:r>
              <a:rPr lang="en-US" sz="2800" dirty="0"/>
              <a:t>The treatment sum of squares is the variation attributed to, or in this case between, the laundry detergents. The sum of squares of the residual error is the variation attributed to the error.</a:t>
            </a:r>
          </a:p>
          <a:p>
            <a:pPr marL="342900" indent="-342900">
              <a:spcAft>
                <a:spcPts val="1800"/>
              </a:spcAft>
              <a:buFont typeface="Wingdings" pitchFamily="2" charset="2"/>
              <a:buChar char="Ø"/>
            </a:pPr>
            <a:r>
              <a:rPr lang="en-US" sz="2800" dirty="0"/>
              <a:t>Converting the sum of squares into mean squares by dividing by the degrees of freedom lets you compare these ratios and determine whether there is a significant difference due to detergent. The larger this ratio is, the more the treatments affect the outcome.</a:t>
            </a:r>
            <a:endParaRPr lang="en-IN" sz="2800" dirty="0"/>
          </a:p>
        </p:txBody>
      </p:sp>
    </p:spTree>
    <p:extLst>
      <p:ext uri="{BB962C8B-B14F-4D97-AF65-F5344CB8AC3E}">
        <p14:creationId xmlns:p14="http://schemas.microsoft.com/office/powerpoint/2010/main" val="705446705"/>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19</a:t>
            </a:fld>
            <a:endParaRPr lang="en-US" dirty="0"/>
          </a:p>
        </p:txBody>
      </p:sp>
      <p:sp>
        <p:nvSpPr>
          <p:cNvPr id="3" name="Title 2"/>
          <p:cNvSpPr>
            <a:spLocks noGrp="1"/>
          </p:cNvSpPr>
          <p:nvPr>
            <p:ph type="title"/>
          </p:nvPr>
        </p:nvSpPr>
        <p:spPr/>
        <p:txBody>
          <a:bodyPr/>
          <a:lstStyle/>
          <a:p>
            <a:r>
              <a:rPr lang="en-US" dirty="0"/>
              <a:t>ANOVA Terminology</a:t>
            </a:r>
          </a:p>
        </p:txBody>
      </p:sp>
      <mc:AlternateContent xmlns:mc="http://schemas.openxmlformats.org/markup-compatibility/2006" xmlns:a14="http://schemas.microsoft.com/office/drawing/2010/main">
        <mc:Choice Requires="a14">
          <p:sp>
            <p:nvSpPr>
              <p:cNvPr id="4" name="Rectangle 3"/>
              <p:cNvSpPr/>
              <p:nvPr/>
            </p:nvSpPr>
            <p:spPr>
              <a:xfrm>
                <a:off x="475234" y="1071980"/>
                <a:ext cx="13249472" cy="5543633"/>
              </a:xfrm>
              <a:prstGeom prst="rect">
                <a:avLst/>
              </a:prstGeom>
            </p:spPr>
            <p:txBody>
              <a:bodyPr wrap="square">
                <a:spAutoFit/>
              </a:bodyPr>
              <a:lstStyle/>
              <a:p>
                <a:pPr>
                  <a:spcAft>
                    <a:spcPts val="2400"/>
                  </a:spcAft>
                </a:pPr>
                <a:r>
                  <a:rPr lang="en-US" sz="2000" dirty="0"/>
                  <a:t>If there are n observations and k treatments</a:t>
                </a:r>
              </a:p>
              <a:p>
                <a:pPr>
                  <a:spcAft>
                    <a:spcPts val="2400"/>
                  </a:spcAft>
                </a:pPr>
                <a:r>
                  <a:rPr lang="en-US" sz="2000" dirty="0"/>
                  <a:t>Total Sum of Squares (SST) </a:t>
                </a:r>
              </a:p>
              <a:p>
                <a:pPr>
                  <a:spcAft>
                    <a:spcPts val="2400"/>
                  </a:spcAft>
                  <a:tabLst>
                    <a:tab pos="5254625" algn="l"/>
                  </a:tabLst>
                </a:pPr>
                <a:r>
                  <a:rPr lang="en-US" sz="2000" dirty="0"/>
                  <a:t>Total Degrees of Freedom</a:t>
                </a:r>
                <a:r>
                  <a:rPr lang="en-US" sz="2000" dirty="0" smtClean="0"/>
                  <a:t>         </a:t>
                </a:r>
                <a14:m>
                  <m:oMath xmlns:m="http://schemas.openxmlformats.org/officeDocument/2006/math">
                    <m:r>
                      <a:rPr lang="en-US" sz="2000" i="1">
                        <a:latin typeface="Cambria Math"/>
                      </a:rPr>
                      <m:t>=</m:t>
                    </m:r>
                    <m:r>
                      <a:rPr lang="en-US" sz="2000" i="1">
                        <a:latin typeface="Cambria Math"/>
                      </a:rPr>
                      <m:t>𝑛</m:t>
                    </m:r>
                    <m:r>
                      <a:rPr lang="en-US" sz="2000" i="1">
                        <a:latin typeface="Cambria Math"/>
                      </a:rPr>
                      <m:t>−1</m:t>
                    </m:r>
                  </m:oMath>
                </a14:m>
                <a:endParaRPr lang="en-US" sz="2000" dirty="0"/>
              </a:p>
              <a:p>
                <a:pPr>
                  <a:spcAft>
                    <a:spcPts val="2400"/>
                  </a:spcAft>
                </a:pPr>
                <a:r>
                  <a:rPr lang="en-US" sz="2000" dirty="0"/>
                  <a:t>Sum of Squares due to Treatment (SSTR)</a:t>
                </a:r>
              </a:p>
              <a:p>
                <a:pPr>
                  <a:spcAft>
                    <a:spcPts val="2400"/>
                  </a:spcAft>
                  <a:tabLst>
                    <a:tab pos="5254625" algn="l"/>
                  </a:tabLst>
                </a:pPr>
                <a:r>
                  <a:rPr lang="en-US" sz="2000" dirty="0"/>
                  <a:t>Treatment Degrees of Freedom  </a:t>
                </a:r>
                <a14:m>
                  <m:oMath xmlns:m="http://schemas.openxmlformats.org/officeDocument/2006/math">
                    <m:r>
                      <a:rPr lang="en-US" sz="2000" i="1">
                        <a:latin typeface="Cambria Math"/>
                      </a:rPr>
                      <m:t>=</m:t>
                    </m:r>
                    <m:r>
                      <a:rPr lang="en-US" sz="2000" i="1">
                        <a:latin typeface="Cambria Math"/>
                      </a:rPr>
                      <m:t>𝑘</m:t>
                    </m:r>
                    <m:r>
                      <a:rPr lang="en-US" sz="2000" i="1">
                        <a:latin typeface="Cambria Math"/>
                      </a:rPr>
                      <m:t>−1</m:t>
                    </m:r>
                  </m:oMath>
                </a14:m>
                <a:endParaRPr lang="en-US" sz="2000" dirty="0"/>
              </a:p>
              <a:p>
                <a:pPr>
                  <a:spcAft>
                    <a:spcPts val="2400"/>
                  </a:spcAft>
                </a:pPr>
                <a:r>
                  <a:rPr lang="en-US" sz="2000" dirty="0"/>
                  <a:t>Mean Square due to Treatment (MSTR)</a:t>
                </a:r>
              </a:p>
              <a:p>
                <a:pPr>
                  <a:spcAft>
                    <a:spcPts val="2400"/>
                  </a:spcAft>
                  <a:tabLst>
                    <a:tab pos="5254625" algn="l"/>
                  </a:tabLst>
                </a:pPr>
                <a:r>
                  <a:rPr lang="en-US" sz="2000" dirty="0"/>
                  <a:t>Sum of Squares due to Error (SSE</a:t>
                </a:r>
                <a:r>
                  <a:rPr lang="en-US" sz="2000" dirty="0" smtClean="0"/>
                  <a:t>)  = </a:t>
                </a:r>
                <a14:m>
                  <m:oMath xmlns:m="http://schemas.openxmlformats.org/officeDocument/2006/math">
                    <m:nary>
                      <m:naryPr>
                        <m:chr m:val="∑"/>
                        <m:supHide m:val="on"/>
                        <m:ctrlPr>
                          <a:rPr lang="en-US" sz="2000" i="1">
                            <a:latin typeface="Cambria Math"/>
                          </a:rPr>
                        </m:ctrlPr>
                      </m:naryPr>
                      <m:sub>
                        <m:r>
                          <m:rPr>
                            <m:brk m:alnAt="7"/>
                          </m:rPr>
                          <a:rPr lang="en-IN" sz="2000" i="1">
                            <a:latin typeface="Cambria Math" panose="02040503050406030204" pitchFamily="18" charset="0"/>
                          </a:rPr>
                          <m:t>𝑖</m:t>
                        </m:r>
                      </m:sub>
                      <m:sup/>
                      <m:e>
                        <m:nary>
                          <m:naryPr>
                            <m:chr m:val="∑"/>
                            <m:limLoc m:val="subSup"/>
                            <m:supHide m:val="on"/>
                            <m:ctrlPr>
                              <a:rPr lang="en-US" sz="2000" i="1">
                                <a:latin typeface="Cambria Math"/>
                              </a:rPr>
                            </m:ctrlPr>
                          </m:naryPr>
                          <m:sub>
                            <m:r>
                              <m:rPr>
                                <m:brk m:alnAt="9"/>
                              </m:rPr>
                              <a:rPr lang="en-IN" sz="2000" i="1">
                                <a:latin typeface="Cambria Math" panose="02040503050406030204" pitchFamily="18" charset="0"/>
                              </a:rPr>
                              <m:t>𝑗</m:t>
                            </m:r>
                          </m:sub>
                          <m:sup/>
                          <m:e>
                            <m:r>
                              <a:rPr lang="en-IN" sz="2000" i="1">
                                <a:latin typeface="Cambria Math" panose="02040503050406030204" pitchFamily="18" charset="0"/>
                              </a:rPr>
                              <m:t>(</m:t>
                            </m:r>
                            <m:sSub>
                              <m:sSubPr>
                                <m:ctrlPr>
                                  <a:rPr lang="en-IN" sz="2000" i="1">
                                    <a:latin typeface="Cambria Math"/>
                                  </a:rPr>
                                </m:ctrlPr>
                              </m:sSubPr>
                              <m:e>
                                <m:r>
                                  <a:rPr lang="en-IN" sz="2000" i="1">
                                    <a:latin typeface="Cambria Math" panose="02040503050406030204" pitchFamily="18" charset="0"/>
                                  </a:rPr>
                                  <m:t>𝑥</m:t>
                                </m:r>
                              </m:e>
                              <m:sub>
                                <m:r>
                                  <a:rPr lang="en-IN" sz="2000" i="1">
                                    <a:latin typeface="Cambria Math" panose="02040503050406030204" pitchFamily="18" charset="0"/>
                                  </a:rPr>
                                  <m:t>𝑖𝑗</m:t>
                                </m:r>
                              </m:sub>
                            </m:sSub>
                            <m:r>
                              <a:rPr lang="en-IN" sz="2000" i="1">
                                <a:latin typeface="Cambria Math" panose="02040503050406030204" pitchFamily="18" charset="0"/>
                              </a:rPr>
                              <m:t>−</m:t>
                            </m:r>
                            <m:sSub>
                              <m:sSubPr>
                                <m:ctrlPr>
                                  <a:rPr lang="en-IN" sz="2000" i="1">
                                    <a:latin typeface="Cambria Math"/>
                                  </a:rPr>
                                </m:ctrlPr>
                              </m:sSubPr>
                              <m:e>
                                <m:acc>
                                  <m:accPr>
                                    <m:chr m:val="̅"/>
                                    <m:ctrlPr>
                                      <a:rPr lang="en-IN" sz="2000" i="1">
                                        <a:latin typeface="Cambria Math"/>
                                      </a:rPr>
                                    </m:ctrlPr>
                                  </m:accPr>
                                  <m:e>
                                    <m:r>
                                      <a:rPr lang="en-IN" sz="2000" i="1">
                                        <a:latin typeface="Cambria Math" panose="02040503050406030204" pitchFamily="18" charset="0"/>
                                      </a:rPr>
                                      <m:t>𝑥</m:t>
                                    </m:r>
                                  </m:e>
                                </m:acc>
                              </m:e>
                              <m:sub>
                                <m:r>
                                  <a:rPr lang="en-IN" sz="2000" i="1">
                                    <a:latin typeface="Cambria Math" panose="02040503050406030204" pitchFamily="18" charset="0"/>
                                  </a:rPr>
                                  <m:t>𝑗</m:t>
                                </m:r>
                              </m:sub>
                            </m:sSub>
                            <m:r>
                              <a:rPr lang="en-IN" sz="2000" i="1">
                                <a:latin typeface="Cambria Math" panose="02040503050406030204" pitchFamily="18" charset="0"/>
                              </a:rPr>
                              <m:t>)</m:t>
                            </m:r>
                          </m:e>
                        </m:nary>
                      </m:e>
                    </m:nary>
                  </m:oMath>
                </a14:m>
                <a:endParaRPr lang="en-US" sz="2000" dirty="0"/>
              </a:p>
              <a:p>
                <a:pPr>
                  <a:spcAft>
                    <a:spcPts val="2400"/>
                  </a:spcAft>
                  <a:tabLst>
                    <a:tab pos="5254625" algn="l"/>
                  </a:tabLst>
                </a:pPr>
                <a:r>
                  <a:rPr lang="en-US" sz="2000" dirty="0"/>
                  <a:t>Error degrees of Freedom </a:t>
                </a:r>
                <a:r>
                  <a:rPr lang="en-US" sz="2000" dirty="0" smtClean="0"/>
                  <a:t> </a:t>
                </a:r>
                <a14:m>
                  <m:oMath xmlns:m="http://schemas.openxmlformats.org/officeDocument/2006/math">
                    <m:r>
                      <a:rPr lang="en-US" sz="2000" i="1">
                        <a:latin typeface="Cambria Math"/>
                      </a:rPr>
                      <m:t>=</m:t>
                    </m:r>
                    <m:r>
                      <a:rPr lang="en-US" sz="2000" i="1">
                        <a:latin typeface="Cambria Math"/>
                      </a:rPr>
                      <m:t>𝑘</m:t>
                    </m:r>
                    <m:r>
                      <a:rPr lang="en-US" sz="2000" i="1">
                        <a:latin typeface="Cambria Math"/>
                      </a:rPr>
                      <m:t>−1</m:t>
                    </m:r>
                  </m:oMath>
                </a14:m>
                <a:endParaRPr lang="en-US" sz="2000" dirty="0"/>
              </a:p>
              <a:p>
                <a:pPr defTabSz="866775">
                  <a:spcAft>
                    <a:spcPts val="2400"/>
                  </a:spcAft>
                  <a:tabLst>
                    <a:tab pos="5286375" algn="l"/>
                  </a:tabLst>
                </a:pPr>
                <a:r>
                  <a:rPr lang="en-US" sz="2000" dirty="0"/>
                  <a:t>Mean Square due to Error (MSE)</a:t>
                </a:r>
                <a:r>
                  <a:rPr lang="en-US" sz="2000" dirty="0" smtClean="0"/>
                  <a:t> </a:t>
                </a:r>
                <a14:m>
                  <m:oMath xmlns:m="http://schemas.openxmlformats.org/officeDocument/2006/math">
                    <m:r>
                      <a:rPr lang="en-IN" sz="2000" i="1">
                        <a:latin typeface="Cambria Math" panose="02040503050406030204" pitchFamily="18" charset="0"/>
                      </a:rPr>
                      <m:t>=</m:t>
                    </m:r>
                    <m:f>
                      <m:fPr>
                        <m:ctrlPr>
                          <a:rPr lang="en-IN" sz="2000" i="1">
                            <a:latin typeface="Cambria Math"/>
                          </a:rPr>
                        </m:ctrlPr>
                      </m:fPr>
                      <m:num>
                        <m:nary>
                          <m:naryPr>
                            <m:chr m:val="∑"/>
                            <m:supHide m:val="on"/>
                            <m:ctrlPr>
                              <a:rPr lang="en-US" sz="2000" i="1">
                                <a:latin typeface="Cambria Math"/>
                              </a:rPr>
                            </m:ctrlPr>
                          </m:naryPr>
                          <m:sub>
                            <m:r>
                              <m:rPr>
                                <m:brk m:alnAt="7"/>
                              </m:rPr>
                              <a:rPr lang="en-IN" sz="2000" i="1">
                                <a:latin typeface="Cambria Math" panose="02040503050406030204" pitchFamily="18" charset="0"/>
                              </a:rPr>
                              <m:t>𝑖</m:t>
                            </m:r>
                          </m:sub>
                          <m:sup/>
                          <m:e>
                            <m:nary>
                              <m:naryPr>
                                <m:chr m:val="∑"/>
                                <m:limLoc m:val="subSup"/>
                                <m:supHide m:val="on"/>
                                <m:ctrlPr>
                                  <a:rPr lang="en-US" sz="2000" i="1">
                                    <a:latin typeface="Cambria Math"/>
                                  </a:rPr>
                                </m:ctrlPr>
                              </m:naryPr>
                              <m:sub>
                                <m:r>
                                  <m:rPr>
                                    <m:brk m:alnAt="9"/>
                                  </m:rPr>
                                  <a:rPr lang="en-IN" sz="2000" i="1">
                                    <a:latin typeface="Cambria Math" panose="02040503050406030204" pitchFamily="18" charset="0"/>
                                  </a:rPr>
                                  <m:t>𝑗</m:t>
                                </m:r>
                              </m:sub>
                              <m:sup/>
                              <m:e>
                                <m:r>
                                  <a:rPr lang="en-IN" sz="2000" i="1">
                                    <a:latin typeface="Cambria Math" panose="02040503050406030204" pitchFamily="18" charset="0"/>
                                  </a:rPr>
                                  <m:t>(</m:t>
                                </m:r>
                                <m:sSub>
                                  <m:sSubPr>
                                    <m:ctrlPr>
                                      <a:rPr lang="en-IN" sz="2000" i="1">
                                        <a:latin typeface="Cambria Math"/>
                                      </a:rPr>
                                    </m:ctrlPr>
                                  </m:sSubPr>
                                  <m:e>
                                    <m:r>
                                      <a:rPr lang="en-IN" sz="2000" i="1">
                                        <a:latin typeface="Cambria Math" panose="02040503050406030204" pitchFamily="18" charset="0"/>
                                      </a:rPr>
                                      <m:t>𝑥</m:t>
                                    </m:r>
                                  </m:e>
                                  <m:sub>
                                    <m:r>
                                      <a:rPr lang="en-IN" sz="2000" i="1">
                                        <a:latin typeface="Cambria Math" panose="02040503050406030204" pitchFamily="18" charset="0"/>
                                      </a:rPr>
                                      <m:t>𝑖𝑗</m:t>
                                    </m:r>
                                  </m:sub>
                                </m:sSub>
                                <m:r>
                                  <a:rPr lang="en-IN" sz="2000" i="1">
                                    <a:latin typeface="Cambria Math" panose="02040503050406030204" pitchFamily="18" charset="0"/>
                                  </a:rPr>
                                  <m:t>−</m:t>
                                </m:r>
                                <m:sSub>
                                  <m:sSubPr>
                                    <m:ctrlPr>
                                      <a:rPr lang="en-IN" sz="2000" i="1">
                                        <a:latin typeface="Cambria Math"/>
                                      </a:rPr>
                                    </m:ctrlPr>
                                  </m:sSubPr>
                                  <m:e>
                                    <m:acc>
                                      <m:accPr>
                                        <m:chr m:val="̅"/>
                                        <m:ctrlPr>
                                          <a:rPr lang="en-IN" sz="2000" i="1">
                                            <a:latin typeface="Cambria Math"/>
                                          </a:rPr>
                                        </m:ctrlPr>
                                      </m:accPr>
                                      <m:e>
                                        <m:r>
                                          <a:rPr lang="en-IN" sz="2000" i="1">
                                            <a:latin typeface="Cambria Math" panose="02040503050406030204" pitchFamily="18" charset="0"/>
                                          </a:rPr>
                                          <m:t>𝑥</m:t>
                                        </m:r>
                                      </m:e>
                                    </m:acc>
                                  </m:e>
                                  <m:sub>
                                    <m:r>
                                      <a:rPr lang="en-IN" sz="2000" i="1">
                                        <a:latin typeface="Cambria Math" panose="02040503050406030204" pitchFamily="18" charset="0"/>
                                      </a:rPr>
                                      <m:t>𝑗</m:t>
                                    </m:r>
                                  </m:sub>
                                </m:sSub>
                                <m:r>
                                  <a:rPr lang="en-IN" sz="2000" i="1">
                                    <a:latin typeface="Cambria Math" panose="02040503050406030204" pitchFamily="18" charset="0"/>
                                  </a:rPr>
                                  <m:t>)</m:t>
                                </m:r>
                              </m:e>
                            </m:nary>
                          </m:e>
                        </m:nary>
                      </m:num>
                      <m:den>
                        <m:r>
                          <a:rPr lang="en-IN" sz="2000" i="1">
                            <a:latin typeface="Cambria Math" panose="02040503050406030204" pitchFamily="18" charset="0"/>
                          </a:rPr>
                          <m:t>𝑘</m:t>
                        </m:r>
                        <m:r>
                          <a:rPr lang="en-IN" sz="2000" i="1">
                            <a:latin typeface="Cambria Math" panose="02040503050406030204" pitchFamily="18" charset="0"/>
                          </a:rPr>
                          <m:t>−1</m:t>
                        </m:r>
                      </m:den>
                    </m:f>
                  </m:oMath>
                </a14:m>
                <a:endParaRPr lang="en-IN" sz="2000" dirty="0"/>
              </a:p>
            </p:txBody>
          </p:sp>
        </mc:Choice>
        <mc:Fallback xmlns="">
          <p:sp>
            <p:nvSpPr>
              <p:cNvPr id="4" name="Rectangle 3"/>
              <p:cNvSpPr>
                <a:spLocks noRot="1" noChangeAspect="1" noMove="1" noResize="1" noEditPoints="1" noAdjustHandles="1" noChangeArrowheads="1" noChangeShapeType="1" noTextEdit="1"/>
              </p:cNvSpPr>
              <p:nvPr/>
            </p:nvSpPr>
            <p:spPr>
              <a:xfrm>
                <a:off x="475234" y="1071980"/>
                <a:ext cx="13249472" cy="5543633"/>
              </a:xfrm>
              <a:prstGeom prst="rect">
                <a:avLst/>
              </a:prstGeom>
              <a:blipFill rotWithShape="1">
                <a:blip r:embed="rId4"/>
                <a:stretch>
                  <a:fillRect l="-506" t="-440"/>
                </a:stretch>
              </a:blipFill>
            </p:spPr>
            <p:txBody>
              <a:bodyPr/>
              <a:lstStyle/>
              <a:p>
                <a:r>
                  <a:rPr lang="en-US">
                    <a:noFill/>
                  </a:rPr>
                  <a:t> </a:t>
                </a:r>
              </a:p>
            </p:txBody>
          </p:sp>
        </mc:Fallback>
      </mc:AlternateContent>
      <p:graphicFrame>
        <p:nvGraphicFramePr>
          <p:cNvPr id="5" name="Object 4">
            <a:extLst>
              <a:ext uri="{FF2B5EF4-FFF2-40B4-BE49-F238E27FC236}">
                <a16:creationId xmlns="" xmlns:a16="http://schemas.microsoft.com/office/drawing/2014/main" id="{D3AC9E5A-070D-42DC-9B3D-666558D6ACB3}"/>
              </a:ext>
            </a:extLst>
          </p:cNvPr>
          <p:cNvGraphicFramePr>
            <a:graphicFrameLocks noChangeAspect="1"/>
          </p:cNvGraphicFramePr>
          <p:nvPr>
            <p:extLst>
              <p:ext uri="{D42A27DB-BD31-4B8C-83A1-F6EECF244321}">
                <p14:modId xmlns:p14="http://schemas.microsoft.com/office/powerpoint/2010/main" val="3229600747"/>
              </p:ext>
            </p:extLst>
          </p:nvPr>
        </p:nvGraphicFramePr>
        <p:xfrm>
          <a:off x="3859610" y="1523306"/>
          <a:ext cx="2203479" cy="792088"/>
        </p:xfrm>
        <a:graphic>
          <a:graphicData uri="http://schemas.openxmlformats.org/presentationml/2006/ole">
            <mc:AlternateContent xmlns:mc="http://schemas.openxmlformats.org/markup-compatibility/2006">
              <mc:Choice xmlns:v="urn:schemas-microsoft-com:vml" Requires="v">
                <p:oleObj spid="_x0000_s2100" name="Equation" r:id="rId5" imgW="1091880" imgH="393480" progId="Equation.3">
                  <p:embed/>
                </p:oleObj>
              </mc:Choice>
              <mc:Fallback>
                <p:oleObj name="Equation" r:id="rId5" imgW="1091880" imgH="393480" progId="Equation.3">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9610" y="1523306"/>
                        <a:ext cx="2203479" cy="792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a:extLst>
              <a:ext uri="{FF2B5EF4-FFF2-40B4-BE49-F238E27FC236}">
                <a16:creationId xmlns="" xmlns:a16="http://schemas.microsoft.com/office/drawing/2014/main" id="{70FC7BB5-0CC9-4A49-B0FD-934CC55F9301}"/>
              </a:ext>
            </a:extLst>
          </p:cNvPr>
          <p:cNvGraphicFramePr>
            <a:graphicFrameLocks noChangeAspect="1"/>
          </p:cNvGraphicFramePr>
          <p:nvPr>
            <p:extLst>
              <p:ext uri="{D42A27DB-BD31-4B8C-83A1-F6EECF244321}">
                <p14:modId xmlns:p14="http://schemas.microsoft.com/office/powerpoint/2010/main" val="1039507956"/>
              </p:ext>
            </p:extLst>
          </p:nvPr>
        </p:nvGraphicFramePr>
        <p:xfrm>
          <a:off x="5371778" y="2731269"/>
          <a:ext cx="2006221" cy="575807"/>
        </p:xfrm>
        <a:graphic>
          <a:graphicData uri="http://schemas.openxmlformats.org/presentationml/2006/ole">
            <mc:AlternateContent xmlns:mc="http://schemas.openxmlformats.org/markup-compatibility/2006">
              <mc:Choice xmlns:v="urn:schemas-microsoft-com:vml" Requires="v">
                <p:oleObj spid="_x0000_s2101" name="Equation" r:id="rId7" imgW="1015920" imgH="291960" progId="Equation.3">
                  <p:embed/>
                </p:oleObj>
              </mc:Choice>
              <mc:Fallback>
                <p:oleObj name="Equation" r:id="rId7" imgW="1015920" imgH="291960" progId="Equation.3">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71778" y="2731269"/>
                        <a:ext cx="2006221" cy="5758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a:extLst>
              <a:ext uri="{FF2B5EF4-FFF2-40B4-BE49-F238E27FC236}">
                <a16:creationId xmlns="" xmlns:a16="http://schemas.microsoft.com/office/drawing/2014/main" id="{EBA24C87-752C-4651-8C8A-E01E19C2814E}"/>
              </a:ext>
            </a:extLst>
          </p:cNvPr>
          <p:cNvGraphicFramePr>
            <a:graphicFrameLocks noChangeAspect="1"/>
          </p:cNvGraphicFramePr>
          <p:nvPr>
            <p:extLst>
              <p:ext uri="{D42A27DB-BD31-4B8C-83A1-F6EECF244321}">
                <p14:modId xmlns:p14="http://schemas.microsoft.com/office/powerpoint/2010/main" val="803342730"/>
              </p:ext>
            </p:extLst>
          </p:nvPr>
        </p:nvGraphicFramePr>
        <p:xfrm>
          <a:off x="5227762" y="3843796"/>
          <a:ext cx="1562153" cy="728138"/>
        </p:xfrm>
        <a:graphic>
          <a:graphicData uri="http://schemas.openxmlformats.org/presentationml/2006/ole">
            <mc:AlternateContent xmlns:mc="http://schemas.openxmlformats.org/markup-compatibility/2006">
              <mc:Choice xmlns:v="urn:schemas-microsoft-com:vml" Requires="v">
                <p:oleObj spid="_x0000_s2102" name="Equation" r:id="rId9" imgW="927000" imgH="431640" progId="Equation.3">
                  <p:embed/>
                </p:oleObj>
              </mc:Choice>
              <mc:Fallback>
                <p:oleObj name="Equation" r:id="rId9" imgW="927000" imgH="431640" progId="Equation.3">
                  <p:embed/>
                  <p:pic>
                    <p:nvPicPr>
                      <p:cNvPr id="0" name="Picture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27762" y="3843796"/>
                        <a:ext cx="1562153" cy="728138"/>
                      </a:xfrm>
                      <a:prstGeom prst="rect">
                        <a:avLst/>
                      </a:prstGeom>
                      <a:noFill/>
                      <a:extLst/>
                    </p:spPr>
                  </p:pic>
                </p:oleObj>
              </mc:Fallback>
            </mc:AlternateContent>
          </a:graphicData>
        </a:graphic>
      </p:graphicFrame>
      <p:pic>
        <p:nvPicPr>
          <p:cNvPr id="2084" name="Picture 3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60009" y="1667322"/>
            <a:ext cx="7134331"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914528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A327F09-5727-42F3-8CEF-8204D4C57556}" type="slidenum">
              <a:rPr lang="en-US" smtClean="0"/>
              <a:pPr/>
              <a:t>2</a:t>
            </a:fld>
            <a:endParaRPr lang="en-US" dirty="0"/>
          </a:p>
        </p:txBody>
      </p:sp>
      <p:sp>
        <p:nvSpPr>
          <p:cNvPr id="2" name="Title 1"/>
          <p:cNvSpPr>
            <a:spLocks noGrp="1"/>
          </p:cNvSpPr>
          <p:nvPr>
            <p:ph type="title"/>
          </p:nvPr>
        </p:nvSpPr>
        <p:spPr/>
        <p:txBody>
          <a:bodyPr/>
          <a:lstStyle/>
          <a:p>
            <a:r>
              <a:rPr lang="en-US" dirty="0"/>
              <a:t>ANOVA Introduction</a:t>
            </a:r>
            <a:endParaRPr lang="en-IN" dirty="0"/>
          </a:p>
        </p:txBody>
      </p:sp>
      <p:sp>
        <p:nvSpPr>
          <p:cNvPr id="3" name="Content Placeholder 2"/>
          <p:cNvSpPr>
            <a:spLocks noGrp="1"/>
          </p:cNvSpPr>
          <p:nvPr>
            <p:ph idx="4294967295"/>
          </p:nvPr>
        </p:nvSpPr>
        <p:spPr>
          <a:xfrm>
            <a:off x="1315202" y="1379538"/>
            <a:ext cx="7072362" cy="5754687"/>
          </a:xfrm>
          <a:prstGeom prst="rect">
            <a:avLst/>
          </a:prstGeom>
        </p:spPr>
        <p:txBody>
          <a:bodyPr>
            <a:normAutofit/>
          </a:bodyPr>
          <a:lstStyle/>
          <a:p>
            <a:pPr marL="0" indent="0">
              <a:lnSpc>
                <a:spcPts val="3500"/>
              </a:lnSpc>
              <a:spcBef>
                <a:spcPts val="1600"/>
              </a:spcBef>
              <a:buNone/>
            </a:pPr>
            <a:endParaRPr lang="en-US" sz="2400" dirty="0"/>
          </a:p>
          <a:p>
            <a:pPr>
              <a:lnSpc>
                <a:spcPts val="3500"/>
              </a:lnSpc>
              <a:spcBef>
                <a:spcPts val="1600"/>
              </a:spcBef>
              <a:buFont typeface="+mj-lt"/>
              <a:buAutoNum type="arabicPeriod"/>
            </a:pPr>
            <a:endParaRPr lang="en-US" sz="2400" dirty="0"/>
          </a:p>
          <a:p>
            <a:pPr>
              <a:lnSpc>
                <a:spcPts val="3500"/>
              </a:lnSpc>
              <a:spcBef>
                <a:spcPts val="1600"/>
              </a:spcBef>
            </a:pPr>
            <a:endParaRPr lang="en-IN" sz="2400" dirty="0"/>
          </a:p>
        </p:txBody>
      </p:sp>
      <p:sp>
        <p:nvSpPr>
          <p:cNvPr id="6" name="TextBox 5"/>
          <p:cNvSpPr txBox="1"/>
          <p:nvPr/>
        </p:nvSpPr>
        <p:spPr>
          <a:xfrm>
            <a:off x="619250" y="1379538"/>
            <a:ext cx="13393488" cy="5232202"/>
          </a:xfrm>
          <a:prstGeom prst="rect">
            <a:avLst/>
          </a:prstGeom>
          <a:noFill/>
        </p:spPr>
        <p:txBody>
          <a:bodyPr wrap="square" rtlCol="0">
            <a:spAutoFit/>
          </a:bodyPr>
          <a:lstStyle/>
          <a:p>
            <a:pPr marL="342900" indent="-342900">
              <a:lnSpc>
                <a:spcPct val="150000"/>
              </a:lnSpc>
              <a:spcAft>
                <a:spcPts val="1200"/>
              </a:spcAft>
              <a:buFont typeface="Arial" pitchFamily="34" charset="0"/>
              <a:buChar char="•"/>
            </a:pPr>
            <a:r>
              <a:rPr lang="en-US" sz="2800" dirty="0"/>
              <a:t>The term ANOVA stands for </a:t>
            </a:r>
            <a:r>
              <a:rPr lang="en-US" sz="2800" u="sng" dirty="0" err="1"/>
              <a:t>AN</a:t>
            </a:r>
            <a:r>
              <a:rPr lang="en-US" sz="2800" dirty="0" err="1"/>
              <a:t>alysis</a:t>
            </a:r>
            <a:r>
              <a:rPr lang="en-US" sz="2800" dirty="0"/>
              <a:t> </a:t>
            </a:r>
            <a:r>
              <a:rPr lang="en-US" sz="2800" u="sng" dirty="0"/>
              <a:t>O</a:t>
            </a:r>
            <a:r>
              <a:rPr lang="en-US" sz="2800" dirty="0"/>
              <a:t>f </a:t>
            </a:r>
            <a:r>
              <a:rPr lang="en-US" sz="2800" u="sng" dirty="0" err="1"/>
              <a:t>VA</a:t>
            </a:r>
            <a:r>
              <a:rPr lang="en-US" sz="2800" dirty="0" err="1"/>
              <a:t>riance</a:t>
            </a:r>
            <a:r>
              <a:rPr lang="en-US" sz="2800" dirty="0"/>
              <a:t>. This technique is a part of the domain called experimental design.</a:t>
            </a:r>
          </a:p>
          <a:p>
            <a:pPr marL="342900" indent="-342900">
              <a:lnSpc>
                <a:spcPct val="150000"/>
              </a:lnSpc>
              <a:spcAft>
                <a:spcPts val="1200"/>
              </a:spcAft>
              <a:buFont typeface="Arial" pitchFamily="34" charset="0"/>
              <a:buChar char="•"/>
            </a:pPr>
            <a:r>
              <a:rPr lang="en-US" sz="2800" dirty="0"/>
              <a:t>It was invented by Sir Ronald Fisher, considered as “Father of Inferential Statistics”</a:t>
            </a:r>
          </a:p>
          <a:p>
            <a:pPr marL="342900" indent="-342900">
              <a:lnSpc>
                <a:spcPct val="150000"/>
              </a:lnSpc>
              <a:spcAft>
                <a:spcPts val="1200"/>
              </a:spcAft>
              <a:buFont typeface="Arial" pitchFamily="34" charset="0"/>
              <a:buChar char="•"/>
            </a:pPr>
            <a:r>
              <a:rPr lang="en-US" sz="2800" dirty="0"/>
              <a:t>It helps in establishing the Cause – Effect relation amongst the variables. It tests for equality of two or more populations. </a:t>
            </a:r>
          </a:p>
          <a:p>
            <a:pPr marL="342900" indent="-342900">
              <a:lnSpc>
                <a:spcPct val="150000"/>
              </a:lnSpc>
              <a:spcAft>
                <a:spcPts val="1200"/>
              </a:spcAft>
              <a:buFont typeface="Arial" pitchFamily="34" charset="0"/>
              <a:buChar char="•"/>
            </a:pPr>
            <a:r>
              <a:rPr lang="en-US" sz="2800" dirty="0" smtClean="0"/>
              <a:t>Extensively </a:t>
            </a:r>
            <a:r>
              <a:rPr lang="en-US" sz="2800" dirty="0"/>
              <a:t>used in analyzing the results in Regression Analysis.</a:t>
            </a:r>
          </a:p>
          <a:p>
            <a:pPr marL="342900" indent="-342900">
              <a:lnSpc>
                <a:spcPct val="150000"/>
              </a:lnSpc>
              <a:spcAft>
                <a:spcPts val="1200"/>
              </a:spcAft>
              <a:buFont typeface="Arial" pitchFamily="34" charset="0"/>
              <a:buChar char="•"/>
            </a:pPr>
            <a:r>
              <a:rPr lang="en-US" sz="2800" dirty="0"/>
              <a:t>Plays a key role in the branch of statistics called Experimental Design.</a:t>
            </a:r>
          </a:p>
        </p:txBody>
      </p:sp>
    </p:spTree>
    <p:extLst>
      <p:ext uri="{BB962C8B-B14F-4D97-AF65-F5344CB8AC3E}">
        <p14:creationId xmlns:p14="http://schemas.microsoft.com/office/powerpoint/2010/main" val="3152502342"/>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20</a:t>
            </a:fld>
            <a:endParaRPr lang="en-US" dirty="0"/>
          </a:p>
        </p:txBody>
      </p:sp>
      <p:sp>
        <p:nvSpPr>
          <p:cNvPr id="3" name="Title 2"/>
          <p:cNvSpPr>
            <a:spLocks noGrp="1"/>
          </p:cNvSpPr>
          <p:nvPr>
            <p:ph type="title"/>
          </p:nvPr>
        </p:nvSpPr>
        <p:spPr/>
        <p:txBody>
          <a:bodyPr/>
          <a:lstStyle/>
          <a:p>
            <a:r>
              <a:rPr lang="en-US" dirty="0"/>
              <a:t>ANOVA Table</a:t>
            </a:r>
          </a:p>
        </p:txBody>
      </p:sp>
      <p:sp>
        <p:nvSpPr>
          <p:cNvPr id="4" name="Rectangle 3"/>
          <p:cNvSpPr/>
          <p:nvPr/>
        </p:nvSpPr>
        <p:spPr>
          <a:xfrm>
            <a:off x="451089" y="1307282"/>
            <a:ext cx="13121267" cy="523220"/>
          </a:xfrm>
          <a:prstGeom prst="rect">
            <a:avLst/>
          </a:prstGeom>
        </p:spPr>
        <p:txBody>
          <a:bodyPr wrap="square">
            <a:spAutoFit/>
          </a:bodyPr>
          <a:lstStyle/>
          <a:p>
            <a:pPr marL="342900" indent="-342900">
              <a:spcAft>
                <a:spcPts val="900"/>
              </a:spcAft>
              <a:buFont typeface="Arial" panose="020B0604020202020204" pitchFamily="34" charset="0"/>
              <a:buChar char="•"/>
            </a:pPr>
            <a:endParaRPr lang="en-IN" sz="2800" dirty="0"/>
          </a:p>
        </p:txBody>
      </p:sp>
      <p:graphicFrame>
        <p:nvGraphicFramePr>
          <p:cNvPr id="5" name="Table 4">
            <a:extLst>
              <a:ext uri="{FF2B5EF4-FFF2-40B4-BE49-F238E27FC236}">
                <a16:creationId xmlns="" xmlns:a16="http://schemas.microsoft.com/office/drawing/2014/main" id="{0D0C43B2-B19C-45EF-8303-2AD14018BE27}"/>
              </a:ext>
            </a:extLst>
          </p:cNvPr>
          <p:cNvGraphicFramePr>
            <a:graphicFrameLocks noGrp="1"/>
          </p:cNvGraphicFramePr>
          <p:nvPr>
            <p:extLst>
              <p:ext uri="{D42A27DB-BD31-4B8C-83A1-F6EECF244321}">
                <p14:modId xmlns:p14="http://schemas.microsoft.com/office/powerpoint/2010/main" val="1725629138"/>
              </p:ext>
            </p:extLst>
          </p:nvPr>
        </p:nvGraphicFramePr>
        <p:xfrm>
          <a:off x="1195314" y="1602395"/>
          <a:ext cx="11947119" cy="3359645"/>
        </p:xfrm>
        <a:graphic>
          <a:graphicData uri="http://schemas.openxmlformats.org/drawingml/2006/table">
            <a:tbl>
              <a:tblPr>
                <a:tableStyleId>{5C22544A-7EE6-4342-B048-85BDC9FD1C3A}</a:tableStyleId>
              </a:tblPr>
              <a:tblGrid>
                <a:gridCol w="1847084">
                  <a:extLst>
                    <a:ext uri="{9D8B030D-6E8A-4147-A177-3AD203B41FA5}">
                      <a16:colId xmlns="" xmlns:a16="http://schemas.microsoft.com/office/drawing/2014/main" val="20000"/>
                    </a:ext>
                  </a:extLst>
                </a:gridCol>
                <a:gridCol w="2043588">
                  <a:extLst>
                    <a:ext uri="{9D8B030D-6E8A-4147-A177-3AD203B41FA5}">
                      <a16:colId xmlns="" xmlns:a16="http://schemas.microsoft.com/office/drawing/2014/main" val="20001"/>
                    </a:ext>
                  </a:extLst>
                </a:gridCol>
                <a:gridCol w="1689888">
                  <a:extLst>
                    <a:ext uri="{9D8B030D-6E8A-4147-A177-3AD203B41FA5}">
                      <a16:colId xmlns="" xmlns:a16="http://schemas.microsoft.com/office/drawing/2014/main" val="20002"/>
                    </a:ext>
                  </a:extLst>
                </a:gridCol>
                <a:gridCol w="3242229">
                  <a:extLst>
                    <a:ext uri="{9D8B030D-6E8A-4147-A177-3AD203B41FA5}">
                      <a16:colId xmlns="" xmlns:a16="http://schemas.microsoft.com/office/drawing/2014/main" val="20003"/>
                    </a:ext>
                  </a:extLst>
                </a:gridCol>
                <a:gridCol w="1984636">
                  <a:extLst>
                    <a:ext uri="{9D8B030D-6E8A-4147-A177-3AD203B41FA5}">
                      <a16:colId xmlns="" xmlns:a16="http://schemas.microsoft.com/office/drawing/2014/main" val="20004"/>
                    </a:ext>
                  </a:extLst>
                </a:gridCol>
                <a:gridCol w="1139694">
                  <a:extLst>
                    <a:ext uri="{9D8B030D-6E8A-4147-A177-3AD203B41FA5}">
                      <a16:colId xmlns="" xmlns:a16="http://schemas.microsoft.com/office/drawing/2014/main" val="20005"/>
                    </a:ext>
                  </a:extLst>
                </a:gridCol>
              </a:tblGrid>
              <a:tr h="579249">
                <a:tc gridSpan="6">
                  <a:txBody>
                    <a:bodyPr/>
                    <a:lstStyle/>
                    <a:p>
                      <a:pPr algn="ctr"/>
                      <a:r>
                        <a:rPr lang="en-US" sz="2400" dirty="0"/>
                        <a:t>Analysis of Variance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888182">
                <a:tc>
                  <a:txBody>
                    <a:bodyPr/>
                    <a:lstStyle/>
                    <a:p>
                      <a:pPr algn="ctr"/>
                      <a:r>
                        <a:rPr lang="en-US" sz="2000" dirty="0"/>
                        <a:t>Source of</a:t>
                      </a:r>
                      <a:r>
                        <a:rPr lang="en-US" sz="2000" baseline="0" dirty="0"/>
                        <a:t> Variation</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Degrees of Freedom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Sum of Squares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Mean Square</a:t>
                      </a:r>
                      <a:r>
                        <a:rPr lang="en-US" sz="2000" baseline="0" dirty="0"/>
                        <a:t> Error</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888182">
                <a:tc>
                  <a:txBody>
                    <a:bodyPr/>
                    <a:lstStyle/>
                    <a:p>
                      <a:r>
                        <a:rPr lang="en-US" sz="2000" dirty="0"/>
                        <a:t>Treatment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k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SSTR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000" dirty="0"/>
                        <a:t>MSTR = SSTR/(k-1)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MSTR/MSE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502016">
                <a:tc>
                  <a:txBody>
                    <a:bodyPr/>
                    <a:lstStyle/>
                    <a:p>
                      <a:r>
                        <a:rPr lang="en-US" sz="2000" dirty="0"/>
                        <a:t>Error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n - 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SSE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000" dirty="0"/>
                        <a:t>MSE = SSE/(n-k)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r h="502016">
                <a:tc>
                  <a:txBody>
                    <a:bodyPr/>
                    <a:lstStyle/>
                    <a:p>
                      <a:r>
                        <a:rPr lang="en-US" sz="2000" dirty="0"/>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n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SST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4"/>
                  </a:ext>
                </a:extLst>
              </a:tr>
            </a:tbl>
          </a:graphicData>
        </a:graphic>
      </p:graphicFrame>
      <p:sp>
        <p:nvSpPr>
          <p:cNvPr id="6" name="TextBox 5"/>
          <p:cNvSpPr txBox="1"/>
          <p:nvPr/>
        </p:nvSpPr>
        <p:spPr>
          <a:xfrm>
            <a:off x="1555354" y="5843786"/>
            <a:ext cx="9433048" cy="892552"/>
          </a:xfrm>
          <a:prstGeom prst="rect">
            <a:avLst/>
          </a:prstGeom>
          <a:noFill/>
        </p:spPr>
        <p:txBody>
          <a:bodyPr wrap="square" rtlCol="0">
            <a:spAutoFit/>
          </a:bodyPr>
          <a:lstStyle/>
          <a:p>
            <a:r>
              <a:rPr lang="en-US"/>
              <a:t>Factorial </a:t>
            </a:r>
            <a:r>
              <a:rPr lang="en-US" b="1"/>
              <a:t>ANOVA</a:t>
            </a:r>
            <a:r>
              <a:rPr lang="en-US"/>
              <a:t> is used when the experimenter wants to study the interaction effects among the </a:t>
            </a:r>
            <a:r>
              <a:rPr lang="en-US" b="1"/>
              <a:t>treatments</a:t>
            </a:r>
            <a:endParaRPr lang="en-US"/>
          </a:p>
        </p:txBody>
      </p:sp>
    </p:spTree>
    <p:extLst>
      <p:ext uri="{BB962C8B-B14F-4D97-AF65-F5344CB8AC3E}">
        <p14:creationId xmlns:p14="http://schemas.microsoft.com/office/powerpoint/2010/main" val="3454154436"/>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21</a:t>
            </a:fld>
            <a:endParaRPr lang="en-US" dirty="0"/>
          </a:p>
        </p:txBody>
      </p:sp>
      <p:sp>
        <p:nvSpPr>
          <p:cNvPr id="3" name="Title 2"/>
          <p:cNvSpPr>
            <a:spLocks noGrp="1"/>
          </p:cNvSpPr>
          <p:nvPr>
            <p:ph type="title"/>
          </p:nvPr>
        </p:nvSpPr>
        <p:spPr/>
        <p:txBody>
          <a:bodyPr/>
          <a:lstStyle/>
          <a:p>
            <a:r>
              <a:rPr lang="en-US" dirty="0"/>
              <a:t>One Way ANOVA</a:t>
            </a:r>
          </a:p>
        </p:txBody>
      </p:sp>
      <p:sp>
        <p:nvSpPr>
          <p:cNvPr id="4" name="Rectangle 3">
            <a:extLst>
              <a:ext uri="{FF2B5EF4-FFF2-40B4-BE49-F238E27FC236}">
                <a16:creationId xmlns="" xmlns:a16="http://schemas.microsoft.com/office/drawing/2014/main" id="{A25DBD4D-09A8-4B30-9C6C-16C44C6E342D}"/>
              </a:ext>
            </a:extLst>
          </p:cNvPr>
          <p:cNvSpPr/>
          <p:nvPr/>
        </p:nvSpPr>
        <p:spPr>
          <a:xfrm>
            <a:off x="459422" y="1163266"/>
            <a:ext cx="12977251" cy="1892826"/>
          </a:xfrm>
          <a:prstGeom prst="rect">
            <a:avLst/>
          </a:prstGeom>
        </p:spPr>
        <p:txBody>
          <a:bodyPr wrap="square">
            <a:spAutoFit/>
          </a:bodyPr>
          <a:lstStyle/>
          <a:p>
            <a:pPr>
              <a:spcAft>
                <a:spcPts val="600"/>
              </a:spcAft>
            </a:pPr>
            <a:r>
              <a:rPr lang="en-US" sz="2800" u="sng" dirty="0"/>
              <a:t>Business Case: </a:t>
            </a:r>
          </a:p>
          <a:p>
            <a:pPr>
              <a:spcAft>
                <a:spcPts val="600"/>
              </a:spcAft>
            </a:pPr>
            <a:r>
              <a:rPr lang="en-US" sz="2800" dirty="0"/>
              <a:t>An operations manager wants to buy a new machine. He has been using 3 models and would like to go for one which produced minimum % no. of defects.  He collected the following data:</a:t>
            </a:r>
          </a:p>
        </p:txBody>
      </p:sp>
      <p:graphicFrame>
        <p:nvGraphicFramePr>
          <p:cNvPr id="6" name="Table 5">
            <a:extLst>
              <a:ext uri="{FF2B5EF4-FFF2-40B4-BE49-F238E27FC236}">
                <a16:creationId xmlns="" xmlns:a16="http://schemas.microsoft.com/office/drawing/2014/main" id="{38D1BC1C-6795-4A6F-8645-61FFBA96A3C8}"/>
              </a:ext>
            </a:extLst>
          </p:cNvPr>
          <p:cNvGraphicFramePr>
            <a:graphicFrameLocks noGrp="1"/>
          </p:cNvGraphicFramePr>
          <p:nvPr>
            <p:extLst>
              <p:ext uri="{D42A27DB-BD31-4B8C-83A1-F6EECF244321}">
                <p14:modId xmlns:p14="http://schemas.microsoft.com/office/powerpoint/2010/main" val="1725644277"/>
              </p:ext>
            </p:extLst>
          </p:nvPr>
        </p:nvGraphicFramePr>
        <p:xfrm>
          <a:off x="3499570" y="3056092"/>
          <a:ext cx="6096000" cy="2987040"/>
        </p:xfrm>
        <a:graphic>
          <a:graphicData uri="http://schemas.openxmlformats.org/drawingml/2006/table">
            <a:tbl>
              <a:tblPr>
                <a:tableStyleId>{5C22544A-7EE6-4342-B048-85BDC9FD1C3A}</a:tableStyleId>
              </a:tblPr>
              <a:tblGrid>
                <a:gridCol w="2032000">
                  <a:extLst>
                    <a:ext uri="{9D8B030D-6E8A-4147-A177-3AD203B41FA5}">
                      <a16:colId xmlns="" xmlns:a16="http://schemas.microsoft.com/office/drawing/2014/main" val="20000"/>
                    </a:ext>
                  </a:extLst>
                </a:gridCol>
                <a:gridCol w="2032000">
                  <a:extLst>
                    <a:ext uri="{9D8B030D-6E8A-4147-A177-3AD203B41FA5}">
                      <a16:colId xmlns="" xmlns:a16="http://schemas.microsoft.com/office/drawing/2014/main" val="20001"/>
                    </a:ext>
                  </a:extLst>
                </a:gridCol>
                <a:gridCol w="2032000">
                  <a:extLst>
                    <a:ext uri="{9D8B030D-6E8A-4147-A177-3AD203B41FA5}">
                      <a16:colId xmlns="" xmlns:a16="http://schemas.microsoft.com/office/drawing/2014/main" val="20002"/>
                    </a:ext>
                  </a:extLst>
                </a:gridCol>
              </a:tblGrid>
              <a:tr h="0">
                <a:tc gridSpan="3">
                  <a:txBody>
                    <a:bodyPr/>
                    <a:lstStyle/>
                    <a:p>
                      <a:pPr algn="ctr"/>
                      <a:r>
                        <a:rPr lang="en-US" sz="2200" b="1" dirty="0"/>
                        <a:t>% Number of defects produced</a:t>
                      </a:r>
                      <a:endParaRPr lang="en-IN" sz="2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0">
                <a:tc>
                  <a:txBody>
                    <a:bodyPr/>
                    <a:lstStyle/>
                    <a:p>
                      <a:pPr algn="ctr"/>
                      <a:r>
                        <a:rPr lang="en-US" sz="2200" b="1" dirty="0"/>
                        <a:t>Machine 1</a:t>
                      </a:r>
                      <a:endParaRPr lang="en-IN" sz="2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b="1" dirty="0"/>
                        <a:t>Machine 2</a:t>
                      </a:r>
                      <a:endParaRPr lang="en-IN" sz="2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b="1" dirty="0"/>
                        <a:t>Machine 3</a:t>
                      </a:r>
                      <a:endParaRPr lang="en-IN" sz="2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0">
                <a:tc>
                  <a:txBody>
                    <a:bodyPr/>
                    <a:lstStyle/>
                    <a:p>
                      <a:pPr algn="ctr"/>
                      <a:r>
                        <a:rPr lang="en-US" sz="2200" dirty="0"/>
                        <a:t>15</a:t>
                      </a:r>
                      <a:endParaRPr lang="en-IN"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10</a:t>
                      </a:r>
                      <a:endParaRPr lang="en-IN"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17</a:t>
                      </a:r>
                      <a:endParaRPr lang="en-IN"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0">
                <a:tc>
                  <a:txBody>
                    <a:bodyPr/>
                    <a:lstStyle/>
                    <a:p>
                      <a:pPr algn="ctr"/>
                      <a:r>
                        <a:rPr lang="en-US" sz="2200" dirty="0"/>
                        <a:t>14</a:t>
                      </a:r>
                      <a:endParaRPr lang="en-IN"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14</a:t>
                      </a:r>
                      <a:endParaRPr lang="en-IN"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12</a:t>
                      </a:r>
                      <a:endParaRPr lang="en-IN"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r h="0">
                <a:tc>
                  <a:txBody>
                    <a:bodyPr/>
                    <a:lstStyle/>
                    <a:p>
                      <a:pPr algn="ctr"/>
                      <a:r>
                        <a:rPr lang="en-US" sz="2200" dirty="0"/>
                        <a:t>20</a:t>
                      </a:r>
                      <a:endParaRPr lang="en-IN"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9</a:t>
                      </a:r>
                      <a:endParaRPr lang="en-IN"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14</a:t>
                      </a:r>
                      <a:endParaRPr lang="en-IN"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4"/>
                  </a:ext>
                </a:extLst>
              </a:tr>
              <a:tr h="0">
                <a:tc>
                  <a:txBody>
                    <a:bodyPr/>
                    <a:lstStyle/>
                    <a:p>
                      <a:pPr algn="ctr"/>
                      <a:r>
                        <a:rPr lang="en-US" sz="2200" dirty="0"/>
                        <a:t>15</a:t>
                      </a:r>
                      <a:endParaRPr lang="en-IN"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10</a:t>
                      </a:r>
                      <a:endParaRPr lang="en-IN"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15</a:t>
                      </a:r>
                      <a:endParaRPr lang="en-IN"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5"/>
                  </a:ext>
                </a:extLst>
              </a:tr>
              <a:tr h="0">
                <a:tc>
                  <a:txBody>
                    <a:bodyPr/>
                    <a:lstStyle/>
                    <a:p>
                      <a:pPr algn="ctr"/>
                      <a:r>
                        <a:rPr lang="en-US" sz="2200" dirty="0"/>
                        <a:t>16</a:t>
                      </a:r>
                      <a:endParaRPr lang="en-IN"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11</a:t>
                      </a:r>
                      <a:endParaRPr lang="en-IN"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t>12</a:t>
                      </a:r>
                      <a:endParaRPr lang="en-IN"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6"/>
                  </a:ext>
                </a:extLst>
              </a:tr>
            </a:tbl>
          </a:graphicData>
        </a:graphic>
      </p:graphicFrame>
      <p:sp>
        <p:nvSpPr>
          <p:cNvPr id="7" name="Rectangle 6">
            <a:extLst>
              <a:ext uri="{FF2B5EF4-FFF2-40B4-BE49-F238E27FC236}">
                <a16:creationId xmlns="" xmlns:a16="http://schemas.microsoft.com/office/drawing/2014/main" id="{70AB4652-D4F1-4B69-8725-30F18C532FC8}"/>
              </a:ext>
            </a:extLst>
          </p:cNvPr>
          <p:cNvSpPr/>
          <p:nvPr/>
        </p:nvSpPr>
        <p:spPr>
          <a:xfrm>
            <a:off x="447924" y="6034625"/>
            <a:ext cx="12124654" cy="1538883"/>
          </a:xfrm>
          <a:prstGeom prst="rect">
            <a:avLst/>
          </a:prstGeom>
        </p:spPr>
        <p:txBody>
          <a:bodyPr wrap="square">
            <a:spAutoFit/>
          </a:bodyPr>
          <a:lstStyle/>
          <a:p>
            <a:pPr>
              <a:spcAft>
                <a:spcPts val="600"/>
              </a:spcAft>
            </a:pPr>
            <a:r>
              <a:rPr lang="en-US" sz="2800" u="sng" dirty="0"/>
              <a:t>Decision:</a:t>
            </a:r>
          </a:p>
          <a:p>
            <a:pPr marL="266700" indent="-266700">
              <a:spcAft>
                <a:spcPts val="600"/>
              </a:spcAft>
              <a:buFont typeface="+mj-lt"/>
              <a:buAutoNum type="arabicPeriod"/>
            </a:pPr>
            <a:r>
              <a:rPr lang="en-US" sz="2800" dirty="0"/>
              <a:t>Is there a significant performance difference between machines?</a:t>
            </a:r>
          </a:p>
          <a:p>
            <a:pPr marL="266700" indent="-266700">
              <a:spcAft>
                <a:spcPts val="600"/>
              </a:spcAft>
              <a:buFont typeface="+mj-lt"/>
              <a:buAutoNum type="arabicPeriod"/>
            </a:pPr>
            <a:r>
              <a:rPr lang="en-US" sz="2800" dirty="0"/>
              <a:t>If Yes, Which is the best performer? </a:t>
            </a:r>
          </a:p>
        </p:txBody>
      </p:sp>
    </p:spTree>
    <p:extLst>
      <p:ext uri="{BB962C8B-B14F-4D97-AF65-F5344CB8AC3E}">
        <p14:creationId xmlns:p14="http://schemas.microsoft.com/office/powerpoint/2010/main" val="1400148930"/>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22</a:t>
            </a:fld>
            <a:endParaRPr lang="en-US" dirty="0"/>
          </a:p>
        </p:txBody>
      </p:sp>
      <p:sp>
        <p:nvSpPr>
          <p:cNvPr id="3" name="Title 2"/>
          <p:cNvSpPr>
            <a:spLocks noGrp="1"/>
          </p:cNvSpPr>
          <p:nvPr>
            <p:ph type="title"/>
          </p:nvPr>
        </p:nvSpPr>
        <p:spPr/>
        <p:txBody>
          <a:bodyPr/>
          <a:lstStyle/>
          <a:p>
            <a:r>
              <a:rPr lang="en-US" dirty="0"/>
              <a:t>ANOVA</a:t>
            </a:r>
          </a:p>
        </p:txBody>
      </p:sp>
      <p:graphicFrame>
        <p:nvGraphicFramePr>
          <p:cNvPr id="4" name="Table 3">
            <a:extLst>
              <a:ext uri="{FF2B5EF4-FFF2-40B4-BE49-F238E27FC236}">
                <a16:creationId xmlns="" xmlns:a16="http://schemas.microsoft.com/office/drawing/2014/main" id="{55042C96-D5EE-4081-8843-7E5E04FCADFB}"/>
              </a:ext>
            </a:extLst>
          </p:cNvPr>
          <p:cNvGraphicFramePr>
            <a:graphicFrameLocks noGrp="1"/>
          </p:cNvGraphicFramePr>
          <p:nvPr>
            <p:extLst>
              <p:ext uri="{D42A27DB-BD31-4B8C-83A1-F6EECF244321}">
                <p14:modId xmlns:p14="http://schemas.microsoft.com/office/powerpoint/2010/main" val="4270313300"/>
              </p:ext>
            </p:extLst>
          </p:nvPr>
        </p:nvGraphicFramePr>
        <p:xfrm>
          <a:off x="907282" y="2387402"/>
          <a:ext cx="11809313" cy="2808311"/>
        </p:xfrm>
        <a:graphic>
          <a:graphicData uri="http://schemas.openxmlformats.org/drawingml/2006/table">
            <a:tbl>
              <a:tblPr>
                <a:tableStyleId>{5C22544A-7EE6-4342-B048-85BDC9FD1C3A}</a:tableStyleId>
              </a:tblPr>
              <a:tblGrid>
                <a:gridCol w="3046461">
                  <a:extLst>
                    <a:ext uri="{9D8B030D-6E8A-4147-A177-3AD203B41FA5}">
                      <a16:colId xmlns="" xmlns:a16="http://schemas.microsoft.com/office/drawing/2014/main" val="3728442157"/>
                    </a:ext>
                  </a:extLst>
                </a:gridCol>
                <a:gridCol w="1882644">
                  <a:extLst>
                    <a:ext uri="{9D8B030D-6E8A-4147-A177-3AD203B41FA5}">
                      <a16:colId xmlns="" xmlns:a16="http://schemas.microsoft.com/office/drawing/2014/main" val="319206632"/>
                    </a:ext>
                  </a:extLst>
                </a:gridCol>
                <a:gridCol w="1951103">
                  <a:extLst>
                    <a:ext uri="{9D8B030D-6E8A-4147-A177-3AD203B41FA5}">
                      <a16:colId xmlns="" xmlns:a16="http://schemas.microsoft.com/office/drawing/2014/main" val="288798121"/>
                    </a:ext>
                  </a:extLst>
                </a:gridCol>
                <a:gridCol w="1643035">
                  <a:extLst>
                    <a:ext uri="{9D8B030D-6E8A-4147-A177-3AD203B41FA5}">
                      <a16:colId xmlns="" xmlns:a16="http://schemas.microsoft.com/office/drawing/2014/main" val="653192489"/>
                    </a:ext>
                  </a:extLst>
                </a:gridCol>
                <a:gridCol w="1643035">
                  <a:extLst>
                    <a:ext uri="{9D8B030D-6E8A-4147-A177-3AD203B41FA5}">
                      <a16:colId xmlns="" xmlns:a16="http://schemas.microsoft.com/office/drawing/2014/main" val="731341428"/>
                    </a:ext>
                  </a:extLst>
                </a:gridCol>
                <a:gridCol w="1643035">
                  <a:extLst>
                    <a:ext uri="{9D8B030D-6E8A-4147-A177-3AD203B41FA5}">
                      <a16:colId xmlns="" xmlns:a16="http://schemas.microsoft.com/office/drawing/2014/main" val="2847903875"/>
                    </a:ext>
                  </a:extLst>
                </a:gridCol>
              </a:tblGrid>
              <a:tr h="1112202">
                <a:tc>
                  <a:txBody>
                    <a:bodyPr/>
                    <a:lstStyle/>
                    <a:p>
                      <a:pPr algn="ctr" fontAlgn="ctr"/>
                      <a:r>
                        <a:rPr lang="en-IN" sz="2000" u="none" strike="noStrike" dirty="0">
                          <a:effectLst/>
                        </a:rPr>
                        <a:t>Source</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Sum of Squares</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Degrees of Freedom</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dirty="0">
                          <a:effectLst/>
                        </a:rPr>
                        <a:t>Mean Square</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F</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F Crit</a:t>
                      </a:r>
                      <a:endParaRPr lang="en-IN"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 xmlns:a16="http://schemas.microsoft.com/office/drawing/2014/main" val="3878758213"/>
                  </a:ext>
                </a:extLst>
              </a:tr>
              <a:tr h="556101">
                <a:tc>
                  <a:txBody>
                    <a:bodyPr/>
                    <a:lstStyle/>
                    <a:p>
                      <a:pPr algn="l" fontAlgn="b"/>
                      <a:r>
                        <a:rPr lang="en-IN" sz="2000" u="none" strike="noStrike">
                          <a:effectLst/>
                        </a:rPr>
                        <a:t>Treatment</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a:effectLst/>
                        </a:rPr>
                        <a:t>68.8</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dirty="0">
                          <a:effectLst/>
                        </a:rPr>
                        <a:t>2</a:t>
                      </a:r>
                      <a:endParaRPr lang="en-IN"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dirty="0">
                          <a:effectLst/>
                        </a:rPr>
                        <a:t>34.4</a:t>
                      </a:r>
                      <a:endParaRPr lang="en-IN"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a:effectLst/>
                        </a:rPr>
                        <a:t>7.53</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a:effectLst/>
                        </a:rPr>
                        <a:t>3.89</a:t>
                      </a:r>
                      <a:endParaRPr lang="en-IN"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2858869986"/>
                  </a:ext>
                </a:extLst>
              </a:tr>
              <a:tr h="556101">
                <a:tc>
                  <a:txBody>
                    <a:bodyPr/>
                    <a:lstStyle/>
                    <a:p>
                      <a:pPr algn="l" fontAlgn="b"/>
                      <a:r>
                        <a:rPr lang="en-IN" sz="2000" u="none" strike="noStrike">
                          <a:effectLst/>
                        </a:rPr>
                        <a:t>Error</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a:effectLst/>
                        </a:rPr>
                        <a:t>54.8</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a:effectLst/>
                        </a:rPr>
                        <a:t>12</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a:effectLst/>
                        </a:rPr>
                        <a:t>4.566667</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IN"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80065761"/>
                  </a:ext>
                </a:extLst>
              </a:tr>
              <a:tr h="583907">
                <a:tc>
                  <a:txBody>
                    <a:bodyPr/>
                    <a:lstStyle/>
                    <a:p>
                      <a:pPr algn="l" fontAlgn="b"/>
                      <a:r>
                        <a:rPr lang="en-IN" sz="2000" u="none" strike="noStrike">
                          <a:effectLst/>
                        </a:rPr>
                        <a:t>Total</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a:effectLst/>
                        </a:rPr>
                        <a:t>123.6</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a:effectLst/>
                        </a:rPr>
                        <a:t>14</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a:effectLst/>
                        </a:rPr>
                        <a:t> </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a:effectLst/>
                        </a:rPr>
                        <a:t> </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dirty="0">
                          <a:effectLst/>
                        </a:rPr>
                        <a:t> </a:t>
                      </a:r>
                      <a:endParaRPr lang="en-IN"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745936665"/>
                  </a:ext>
                </a:extLst>
              </a:tr>
            </a:tbl>
          </a:graphicData>
        </a:graphic>
      </p:graphicFrame>
    </p:spTree>
    <p:extLst>
      <p:ext uri="{BB962C8B-B14F-4D97-AF65-F5344CB8AC3E}">
        <p14:creationId xmlns:p14="http://schemas.microsoft.com/office/powerpoint/2010/main" val="1714684073"/>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23</a:t>
            </a:fld>
            <a:endParaRPr lang="en-US" dirty="0"/>
          </a:p>
        </p:txBody>
      </p:sp>
      <p:sp>
        <p:nvSpPr>
          <p:cNvPr id="3" name="Title 2"/>
          <p:cNvSpPr>
            <a:spLocks noGrp="1"/>
          </p:cNvSpPr>
          <p:nvPr>
            <p:ph type="title"/>
          </p:nvPr>
        </p:nvSpPr>
        <p:spPr/>
        <p:txBody>
          <a:bodyPr/>
          <a:lstStyle/>
          <a:p>
            <a:r>
              <a:rPr lang="en-US" dirty="0"/>
              <a:t>Two Way ANOVA</a:t>
            </a:r>
          </a:p>
        </p:txBody>
      </p:sp>
      <p:sp>
        <p:nvSpPr>
          <p:cNvPr id="4" name="Rectangle 3"/>
          <p:cNvSpPr/>
          <p:nvPr/>
        </p:nvSpPr>
        <p:spPr>
          <a:xfrm>
            <a:off x="331218" y="1091258"/>
            <a:ext cx="13609512" cy="1646605"/>
          </a:xfrm>
          <a:prstGeom prst="rect">
            <a:avLst/>
          </a:prstGeom>
        </p:spPr>
        <p:txBody>
          <a:bodyPr wrap="square">
            <a:spAutoFit/>
          </a:bodyPr>
          <a:lstStyle/>
          <a:p>
            <a:pPr>
              <a:spcAft>
                <a:spcPts val="600"/>
              </a:spcAft>
            </a:pPr>
            <a:r>
              <a:rPr lang="en-US" sz="2400" u="sng" dirty="0"/>
              <a:t>Business Case: </a:t>
            </a:r>
          </a:p>
          <a:p>
            <a:pPr>
              <a:spcAft>
                <a:spcPts val="600"/>
              </a:spcAft>
            </a:pPr>
            <a:r>
              <a:rPr lang="en-US" sz="2400" dirty="0"/>
              <a:t>A super market has a chain of 5 stores. The General Manager is seriously concerned about quality of service at each stores. He conducted a survey on customer perceived quality on each day of the week.</a:t>
            </a:r>
          </a:p>
        </p:txBody>
      </p:sp>
      <p:graphicFrame>
        <p:nvGraphicFramePr>
          <p:cNvPr id="5" name="Table 4">
            <a:extLst>
              <a:ext uri="{FF2B5EF4-FFF2-40B4-BE49-F238E27FC236}">
                <a16:creationId xmlns="" xmlns:a16="http://schemas.microsoft.com/office/drawing/2014/main" id="{DADCFD84-436C-4F5D-91A4-EF227DF3C036}"/>
              </a:ext>
            </a:extLst>
          </p:cNvPr>
          <p:cNvGraphicFramePr>
            <a:graphicFrameLocks noGrp="1"/>
          </p:cNvGraphicFramePr>
          <p:nvPr>
            <p:extLst>
              <p:ext uri="{D42A27DB-BD31-4B8C-83A1-F6EECF244321}">
                <p14:modId xmlns:p14="http://schemas.microsoft.com/office/powerpoint/2010/main" val="42222752"/>
              </p:ext>
            </p:extLst>
          </p:nvPr>
        </p:nvGraphicFramePr>
        <p:xfrm>
          <a:off x="3628003" y="2858294"/>
          <a:ext cx="7015942" cy="3078480"/>
        </p:xfrm>
        <a:graphic>
          <a:graphicData uri="http://schemas.openxmlformats.org/drawingml/2006/table">
            <a:tbl>
              <a:tblPr>
                <a:tableStyleId>{5C22544A-7EE6-4342-B048-85BDC9FD1C3A}</a:tableStyleId>
              </a:tblPr>
              <a:tblGrid>
                <a:gridCol w="1346661">
                  <a:extLst>
                    <a:ext uri="{9D8B030D-6E8A-4147-A177-3AD203B41FA5}">
                      <a16:colId xmlns="" xmlns:a16="http://schemas.microsoft.com/office/drawing/2014/main" val="20000"/>
                    </a:ext>
                  </a:extLst>
                </a:gridCol>
                <a:gridCol w="1071601">
                  <a:extLst>
                    <a:ext uri="{9D8B030D-6E8A-4147-A177-3AD203B41FA5}">
                      <a16:colId xmlns="" xmlns:a16="http://schemas.microsoft.com/office/drawing/2014/main" val="20001"/>
                    </a:ext>
                  </a:extLst>
                </a:gridCol>
                <a:gridCol w="1149420">
                  <a:extLst>
                    <a:ext uri="{9D8B030D-6E8A-4147-A177-3AD203B41FA5}">
                      <a16:colId xmlns="" xmlns:a16="http://schemas.microsoft.com/office/drawing/2014/main" val="20002"/>
                    </a:ext>
                  </a:extLst>
                </a:gridCol>
                <a:gridCol w="1149420">
                  <a:extLst>
                    <a:ext uri="{9D8B030D-6E8A-4147-A177-3AD203B41FA5}">
                      <a16:colId xmlns="" xmlns:a16="http://schemas.microsoft.com/office/drawing/2014/main" val="20003"/>
                    </a:ext>
                  </a:extLst>
                </a:gridCol>
                <a:gridCol w="1149420">
                  <a:extLst>
                    <a:ext uri="{9D8B030D-6E8A-4147-A177-3AD203B41FA5}">
                      <a16:colId xmlns="" xmlns:a16="http://schemas.microsoft.com/office/drawing/2014/main" val="20004"/>
                    </a:ext>
                  </a:extLst>
                </a:gridCol>
                <a:gridCol w="1149420">
                  <a:extLst>
                    <a:ext uri="{9D8B030D-6E8A-4147-A177-3AD203B41FA5}">
                      <a16:colId xmlns="" xmlns:a16="http://schemas.microsoft.com/office/drawing/2014/main" val="20005"/>
                    </a:ext>
                  </a:extLst>
                </a:gridCol>
              </a:tblGrid>
              <a:tr h="0">
                <a:tc gridSpan="6">
                  <a:txBody>
                    <a:bodyPr/>
                    <a:lstStyle/>
                    <a:p>
                      <a:pPr algn="ctr"/>
                      <a:r>
                        <a:rPr lang="en-US" sz="2000" b="1" dirty="0"/>
                        <a:t>Customer</a:t>
                      </a:r>
                      <a:r>
                        <a:rPr lang="en-US" sz="2000" b="1" baseline="0" dirty="0"/>
                        <a:t> Rating on quality</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0">
                <a:tc>
                  <a:txBody>
                    <a:bodyPr/>
                    <a:lstStyle/>
                    <a:p>
                      <a:pPr algn="ctr"/>
                      <a:r>
                        <a:rPr lang="en-US" sz="2000" b="1" dirty="0"/>
                        <a:t>Week Day</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1" dirty="0"/>
                        <a:t>S1</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1" dirty="0"/>
                        <a:t>S2</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1" dirty="0"/>
                        <a:t>S3</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1" dirty="0"/>
                        <a:t>S4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1" dirty="0"/>
                        <a:t>S5</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0">
                <a:tc>
                  <a:txBody>
                    <a:bodyPr/>
                    <a:lstStyle/>
                    <a:p>
                      <a:pPr algn="ctr"/>
                      <a:r>
                        <a:rPr lang="en-US" sz="2000" b="1" dirty="0"/>
                        <a:t>MON</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79</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81</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74</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77</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66</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0">
                <a:tc>
                  <a:txBody>
                    <a:bodyPr/>
                    <a:lstStyle/>
                    <a:p>
                      <a:pPr algn="ctr"/>
                      <a:r>
                        <a:rPr lang="en-US" sz="2000" b="1" dirty="0"/>
                        <a:t>TUE</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78</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86</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89</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97</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86</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r h="0">
                <a:tc>
                  <a:txBody>
                    <a:bodyPr/>
                    <a:lstStyle/>
                    <a:p>
                      <a:pPr algn="ctr"/>
                      <a:r>
                        <a:rPr lang="en-US" sz="2000" b="1" dirty="0"/>
                        <a:t>WED</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81</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87</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84</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94</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82</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4"/>
                  </a:ext>
                </a:extLst>
              </a:tr>
              <a:tr h="0">
                <a:tc>
                  <a:txBody>
                    <a:bodyPr/>
                    <a:lstStyle/>
                    <a:p>
                      <a:pPr algn="ctr"/>
                      <a:r>
                        <a:rPr lang="en-US" sz="2000" b="1" dirty="0"/>
                        <a:t>THU</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80</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83</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81</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88</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83</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5"/>
                  </a:ext>
                </a:extLst>
              </a:tr>
              <a:tr h="0">
                <a:tc>
                  <a:txBody>
                    <a:bodyPr/>
                    <a:lstStyle/>
                    <a:p>
                      <a:pPr algn="ctr"/>
                      <a:r>
                        <a:rPr lang="en-US" sz="2000" b="1" dirty="0"/>
                        <a:t>FRI</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70</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74</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77</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89</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68</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6"/>
                  </a:ext>
                </a:extLst>
              </a:tr>
            </a:tbl>
          </a:graphicData>
        </a:graphic>
      </p:graphicFrame>
      <p:sp>
        <p:nvSpPr>
          <p:cNvPr id="6" name="Rectangle 5">
            <a:extLst>
              <a:ext uri="{FF2B5EF4-FFF2-40B4-BE49-F238E27FC236}">
                <a16:creationId xmlns="" xmlns:a16="http://schemas.microsoft.com/office/drawing/2014/main" id="{1A7AA389-EFE8-4BDD-B856-0DDBC0242258}"/>
              </a:ext>
            </a:extLst>
          </p:cNvPr>
          <p:cNvSpPr/>
          <p:nvPr/>
        </p:nvSpPr>
        <p:spPr>
          <a:xfrm>
            <a:off x="331218" y="6013210"/>
            <a:ext cx="12889432" cy="1538883"/>
          </a:xfrm>
          <a:prstGeom prst="rect">
            <a:avLst/>
          </a:prstGeom>
        </p:spPr>
        <p:txBody>
          <a:bodyPr wrap="square">
            <a:spAutoFit/>
          </a:bodyPr>
          <a:lstStyle/>
          <a:p>
            <a:pPr>
              <a:spcAft>
                <a:spcPts val="600"/>
              </a:spcAft>
            </a:pPr>
            <a:r>
              <a:rPr lang="en-US" sz="2800" u="sng" dirty="0"/>
              <a:t>Decision:</a:t>
            </a:r>
          </a:p>
          <a:p>
            <a:pPr marL="266700" indent="-266700">
              <a:spcAft>
                <a:spcPts val="600"/>
              </a:spcAft>
              <a:buFont typeface="+mj-lt"/>
              <a:buAutoNum type="arabicPeriod"/>
            </a:pPr>
            <a:r>
              <a:rPr lang="en-US" sz="2800" dirty="0"/>
              <a:t>Is there a significant quality difference among the stores?</a:t>
            </a:r>
          </a:p>
          <a:p>
            <a:pPr marL="266700" indent="-266700">
              <a:spcAft>
                <a:spcPts val="600"/>
              </a:spcAft>
              <a:buFont typeface="+mj-lt"/>
              <a:buAutoNum type="arabicPeriod"/>
            </a:pPr>
            <a:r>
              <a:rPr lang="en-US" sz="2800" dirty="0"/>
              <a:t>Is day of the week influencing the quality of service? </a:t>
            </a:r>
          </a:p>
        </p:txBody>
      </p:sp>
    </p:spTree>
    <p:extLst>
      <p:ext uri="{BB962C8B-B14F-4D97-AF65-F5344CB8AC3E}">
        <p14:creationId xmlns:p14="http://schemas.microsoft.com/office/powerpoint/2010/main" val="3880279630"/>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24</a:t>
            </a:fld>
            <a:endParaRPr lang="en-US" dirty="0"/>
          </a:p>
        </p:txBody>
      </p:sp>
      <p:sp>
        <p:nvSpPr>
          <p:cNvPr id="3" name="Title 2"/>
          <p:cNvSpPr>
            <a:spLocks noGrp="1"/>
          </p:cNvSpPr>
          <p:nvPr>
            <p:ph type="title"/>
          </p:nvPr>
        </p:nvSpPr>
        <p:spPr/>
        <p:txBody>
          <a:bodyPr/>
          <a:lstStyle/>
          <a:p>
            <a:r>
              <a:rPr lang="en-US" dirty="0"/>
              <a:t>Two Way ANOVA</a:t>
            </a:r>
          </a:p>
        </p:txBody>
      </p:sp>
      <p:graphicFrame>
        <p:nvGraphicFramePr>
          <p:cNvPr id="5" name="Table 4">
            <a:extLst>
              <a:ext uri="{FF2B5EF4-FFF2-40B4-BE49-F238E27FC236}">
                <a16:creationId xmlns="" xmlns:a16="http://schemas.microsoft.com/office/drawing/2014/main" id="{E340FE06-C1F7-49E5-8581-E889CB900EF9}"/>
              </a:ext>
            </a:extLst>
          </p:cNvPr>
          <p:cNvGraphicFramePr>
            <a:graphicFrameLocks noGrp="1"/>
          </p:cNvGraphicFramePr>
          <p:nvPr>
            <p:extLst>
              <p:ext uri="{D42A27DB-BD31-4B8C-83A1-F6EECF244321}">
                <p14:modId xmlns:p14="http://schemas.microsoft.com/office/powerpoint/2010/main" val="2745490523"/>
              </p:ext>
            </p:extLst>
          </p:nvPr>
        </p:nvGraphicFramePr>
        <p:xfrm>
          <a:off x="1555354" y="1955354"/>
          <a:ext cx="11233249" cy="3744417"/>
        </p:xfrm>
        <a:graphic>
          <a:graphicData uri="http://schemas.openxmlformats.org/drawingml/2006/table">
            <a:tbl>
              <a:tblPr>
                <a:tableStyleId>{5C22544A-7EE6-4342-B048-85BDC9FD1C3A}</a:tableStyleId>
              </a:tblPr>
              <a:tblGrid>
                <a:gridCol w="3013799">
                  <a:extLst>
                    <a:ext uri="{9D8B030D-6E8A-4147-A177-3AD203B41FA5}">
                      <a16:colId xmlns="" xmlns:a16="http://schemas.microsoft.com/office/drawing/2014/main" val="706214866"/>
                    </a:ext>
                  </a:extLst>
                </a:gridCol>
                <a:gridCol w="1643890">
                  <a:extLst>
                    <a:ext uri="{9D8B030D-6E8A-4147-A177-3AD203B41FA5}">
                      <a16:colId xmlns="" xmlns:a16="http://schemas.microsoft.com/office/drawing/2014/main" val="1556649540"/>
                    </a:ext>
                  </a:extLst>
                </a:gridCol>
                <a:gridCol w="1643890">
                  <a:extLst>
                    <a:ext uri="{9D8B030D-6E8A-4147-A177-3AD203B41FA5}">
                      <a16:colId xmlns="" xmlns:a16="http://schemas.microsoft.com/office/drawing/2014/main" val="2164364401"/>
                    </a:ext>
                  </a:extLst>
                </a:gridCol>
                <a:gridCol w="1643890">
                  <a:extLst>
                    <a:ext uri="{9D8B030D-6E8A-4147-A177-3AD203B41FA5}">
                      <a16:colId xmlns="" xmlns:a16="http://schemas.microsoft.com/office/drawing/2014/main" val="3376553970"/>
                    </a:ext>
                  </a:extLst>
                </a:gridCol>
                <a:gridCol w="1643890">
                  <a:extLst>
                    <a:ext uri="{9D8B030D-6E8A-4147-A177-3AD203B41FA5}">
                      <a16:colId xmlns="" xmlns:a16="http://schemas.microsoft.com/office/drawing/2014/main" val="1706415329"/>
                    </a:ext>
                  </a:extLst>
                </a:gridCol>
                <a:gridCol w="1643890">
                  <a:extLst>
                    <a:ext uri="{9D8B030D-6E8A-4147-A177-3AD203B41FA5}">
                      <a16:colId xmlns="" xmlns:a16="http://schemas.microsoft.com/office/drawing/2014/main" val="2770637301"/>
                    </a:ext>
                  </a:extLst>
                </a:gridCol>
              </a:tblGrid>
              <a:tr h="1237824">
                <a:tc>
                  <a:txBody>
                    <a:bodyPr/>
                    <a:lstStyle/>
                    <a:p>
                      <a:pPr algn="ctr" fontAlgn="ctr"/>
                      <a:r>
                        <a:rPr lang="en-IN" sz="2000" u="none" strike="noStrike">
                          <a:effectLst/>
                        </a:rPr>
                        <a:t>Source</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Sum of Squares</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Degrees Freedom</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Mean Square</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F</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F Crit</a:t>
                      </a:r>
                      <a:endParaRPr lang="en-IN"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 xmlns:a16="http://schemas.microsoft.com/office/drawing/2014/main" val="572199240"/>
                  </a:ext>
                </a:extLst>
              </a:tr>
              <a:tr h="618912">
                <a:tc>
                  <a:txBody>
                    <a:bodyPr/>
                    <a:lstStyle/>
                    <a:p>
                      <a:pPr algn="l" fontAlgn="b"/>
                      <a:r>
                        <a:rPr lang="en-IN" sz="2000" u="none" strike="noStrike" dirty="0">
                          <a:effectLst/>
                        </a:rPr>
                        <a:t>Factor 1 (Store)</a:t>
                      </a:r>
                      <a:endParaRPr lang="en-IN"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a:effectLst/>
                        </a:rPr>
                        <a:t>461.76</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a:effectLst/>
                        </a:rPr>
                        <a:t>4</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a:effectLst/>
                        </a:rPr>
                        <a:t>115.44</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a:effectLst/>
                        </a:rPr>
                        <a:t>6.53</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a:effectLst/>
                        </a:rPr>
                        <a:t>3.01</a:t>
                      </a:r>
                      <a:endParaRPr lang="en-IN"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2514639780"/>
                  </a:ext>
                </a:extLst>
              </a:tr>
              <a:tr h="618912">
                <a:tc>
                  <a:txBody>
                    <a:bodyPr/>
                    <a:lstStyle/>
                    <a:p>
                      <a:pPr algn="l" fontAlgn="b"/>
                      <a:r>
                        <a:rPr lang="en-IN" sz="2000" u="none" strike="noStrike">
                          <a:effectLst/>
                        </a:rPr>
                        <a:t>Factor 2 (Day)</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a:effectLst/>
                        </a:rPr>
                        <a:t>617.36</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a:effectLst/>
                        </a:rPr>
                        <a:t>4</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a:effectLst/>
                        </a:rPr>
                        <a:t>154.34</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a:effectLst/>
                        </a:rPr>
                        <a:t>8.74</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a:effectLst/>
                        </a:rPr>
                        <a:t>3.01</a:t>
                      </a:r>
                      <a:endParaRPr lang="en-IN"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775055449"/>
                  </a:ext>
                </a:extLst>
              </a:tr>
              <a:tr h="649857">
                <a:tc>
                  <a:txBody>
                    <a:bodyPr/>
                    <a:lstStyle/>
                    <a:p>
                      <a:pPr algn="l" fontAlgn="b"/>
                      <a:r>
                        <a:rPr lang="en-IN" sz="2000" u="none" strike="noStrike">
                          <a:effectLst/>
                        </a:rPr>
                        <a:t>Error</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a:effectLst/>
                        </a:rPr>
                        <a:t>282.64</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a:effectLst/>
                        </a:rPr>
                        <a:t>16</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a:effectLst/>
                        </a:rPr>
                        <a:t>17.665</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4199061764"/>
                  </a:ext>
                </a:extLst>
              </a:tr>
              <a:tr h="618912">
                <a:tc>
                  <a:txBody>
                    <a:bodyPr/>
                    <a:lstStyle/>
                    <a:p>
                      <a:pPr algn="l" fontAlgn="b"/>
                      <a:r>
                        <a:rPr lang="en-IN" sz="2000" u="none" strike="noStrike">
                          <a:effectLst/>
                        </a:rPr>
                        <a:t>Total</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a:effectLst/>
                        </a:rPr>
                        <a:t>1361.76</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a:effectLst/>
                        </a:rPr>
                        <a:t>24</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a:effectLst/>
                        </a:rPr>
                        <a:t> </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u="none" strike="noStrike">
                          <a:effectLst/>
                        </a:rPr>
                        <a:t> </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2000" u="none" strike="noStrike" dirty="0">
                          <a:effectLst/>
                        </a:rPr>
                        <a:t> </a:t>
                      </a:r>
                      <a:endParaRPr lang="en-IN"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909067491"/>
                  </a:ext>
                </a:extLst>
              </a:tr>
            </a:tbl>
          </a:graphicData>
        </a:graphic>
      </p:graphicFrame>
    </p:spTree>
    <p:extLst>
      <p:ext uri="{BB962C8B-B14F-4D97-AF65-F5344CB8AC3E}">
        <p14:creationId xmlns:p14="http://schemas.microsoft.com/office/powerpoint/2010/main" val="109362793"/>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95158" y="3107482"/>
            <a:ext cx="6841672" cy="677108"/>
          </a:xfrm>
        </p:spPr>
        <p:txBody>
          <a:bodyPr/>
          <a:lstStyle/>
          <a:p>
            <a:r>
              <a:rPr lang="en-US" dirty="0"/>
              <a:t>Thank You</a:t>
            </a:r>
          </a:p>
        </p:txBody>
      </p:sp>
    </p:spTree>
    <p:extLst>
      <p:ext uri="{BB962C8B-B14F-4D97-AF65-F5344CB8AC3E}">
        <p14:creationId xmlns:p14="http://schemas.microsoft.com/office/powerpoint/2010/main" val="366333046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3</a:t>
            </a:fld>
            <a:endParaRPr lang="en-US" dirty="0"/>
          </a:p>
        </p:txBody>
      </p:sp>
      <p:sp>
        <p:nvSpPr>
          <p:cNvPr id="3" name="Title 2"/>
          <p:cNvSpPr>
            <a:spLocks noGrp="1"/>
          </p:cNvSpPr>
          <p:nvPr>
            <p:ph type="title"/>
          </p:nvPr>
        </p:nvSpPr>
        <p:spPr/>
        <p:txBody>
          <a:bodyPr/>
          <a:lstStyle/>
          <a:p>
            <a:r>
              <a:rPr lang="en-US" dirty="0" smtClean="0"/>
              <a:t>When </a:t>
            </a:r>
            <a:r>
              <a:rPr lang="en-US" dirty="0" err="1" smtClean="0"/>
              <a:t>Anova</a:t>
            </a:r>
            <a:endParaRPr lang="en-US" dirty="0"/>
          </a:p>
        </p:txBody>
      </p:sp>
      <p:graphicFrame>
        <p:nvGraphicFramePr>
          <p:cNvPr id="4" name="Table 3">
            <a:extLst>
              <a:ext uri="{FF2B5EF4-FFF2-40B4-BE49-F238E27FC236}">
                <a16:creationId xmlns:a16="http://schemas.microsoft.com/office/drawing/2014/main" xmlns="" id="{8CE89094-BA3E-4B40-AAFF-410395C666A7}"/>
              </a:ext>
            </a:extLst>
          </p:cNvPr>
          <p:cNvGraphicFramePr>
            <a:graphicFrameLocks noGrp="1"/>
          </p:cNvGraphicFramePr>
          <p:nvPr>
            <p:extLst>
              <p:ext uri="{D42A27DB-BD31-4B8C-83A1-F6EECF244321}">
                <p14:modId xmlns:p14="http://schemas.microsoft.com/office/powerpoint/2010/main" val="804026869"/>
              </p:ext>
            </p:extLst>
          </p:nvPr>
        </p:nvGraphicFramePr>
        <p:xfrm>
          <a:off x="763266" y="2819450"/>
          <a:ext cx="12434865" cy="2631490"/>
        </p:xfrm>
        <a:graphic>
          <a:graphicData uri="http://schemas.openxmlformats.org/drawingml/2006/table">
            <a:tbl>
              <a:tblPr>
                <a:tableStyleId>{5C22544A-7EE6-4342-B048-85BDC9FD1C3A}</a:tableStyleId>
              </a:tblPr>
              <a:tblGrid>
                <a:gridCol w="4144955">
                  <a:extLst>
                    <a:ext uri="{9D8B030D-6E8A-4147-A177-3AD203B41FA5}">
                      <a16:colId xmlns:a16="http://schemas.microsoft.com/office/drawing/2014/main" xmlns="" val="20000"/>
                    </a:ext>
                  </a:extLst>
                </a:gridCol>
                <a:gridCol w="4144955">
                  <a:extLst>
                    <a:ext uri="{9D8B030D-6E8A-4147-A177-3AD203B41FA5}">
                      <a16:colId xmlns:a16="http://schemas.microsoft.com/office/drawing/2014/main" xmlns="" val="20001"/>
                    </a:ext>
                  </a:extLst>
                </a:gridCol>
                <a:gridCol w="4144955">
                  <a:extLst>
                    <a:ext uri="{9D8B030D-6E8A-4147-A177-3AD203B41FA5}">
                      <a16:colId xmlns:a16="http://schemas.microsoft.com/office/drawing/2014/main" xmlns="" val="20002"/>
                    </a:ext>
                  </a:extLst>
                </a:gridCol>
              </a:tblGrid>
              <a:tr h="986809">
                <a:tc>
                  <a:txBody>
                    <a:bodyPr/>
                    <a:lstStyle/>
                    <a:p>
                      <a:pPr algn="ctr"/>
                      <a:r>
                        <a:rPr lang="en-US" sz="2400" b="1" dirty="0"/>
                        <a:t>Dependent</a:t>
                      </a:r>
                      <a:r>
                        <a:rPr lang="en-US" sz="2400" b="1" baseline="0" dirty="0"/>
                        <a:t> </a:t>
                      </a:r>
                      <a:r>
                        <a:rPr lang="en-US" sz="2400" b="1" baseline="0" dirty="0" err="1" smtClean="0"/>
                        <a:t>Var</a:t>
                      </a:r>
                      <a:r>
                        <a:rPr lang="en-US" sz="2400" b="1" baseline="0" dirty="0" smtClean="0"/>
                        <a:t>(y)</a:t>
                      </a:r>
                      <a:endParaRPr lang="en-IN"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a:t>Independent </a:t>
                      </a:r>
                      <a:r>
                        <a:rPr lang="en-US" sz="2400" b="1" dirty="0" err="1" smtClean="0"/>
                        <a:t>Var</a:t>
                      </a:r>
                      <a:r>
                        <a:rPr lang="en-US" sz="2400" b="1" dirty="0" smtClean="0"/>
                        <a:t>(x)</a:t>
                      </a:r>
                      <a:endParaRPr lang="en-IN"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a:t>Technique</a:t>
                      </a:r>
                      <a:endParaRPr lang="en-IN"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548227">
                <a:tc>
                  <a:txBody>
                    <a:bodyPr/>
                    <a:lstStyle/>
                    <a:p>
                      <a:pPr algn="ctr"/>
                      <a:r>
                        <a:rPr lang="en-US" sz="2400" dirty="0"/>
                        <a:t>Categorical</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t>Categorical</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t>Chi-Square</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548227">
                <a:tc>
                  <a:txBody>
                    <a:bodyPr/>
                    <a:lstStyle/>
                    <a:p>
                      <a:pPr algn="ctr"/>
                      <a:r>
                        <a:rPr lang="en-US" sz="2400" dirty="0"/>
                        <a:t>Continuous</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t>Categorical</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t>ANOVA</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5482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Continuous</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Continuous</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t>Regression</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38319088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4</a:t>
            </a:fld>
            <a:endParaRPr lang="en-US" dirty="0"/>
          </a:p>
        </p:txBody>
      </p:sp>
      <p:sp>
        <p:nvSpPr>
          <p:cNvPr id="3" name="Title 2"/>
          <p:cNvSpPr>
            <a:spLocks noGrp="1"/>
          </p:cNvSpPr>
          <p:nvPr>
            <p:ph type="title"/>
          </p:nvPr>
        </p:nvSpPr>
        <p:spPr/>
        <p:txBody>
          <a:bodyPr/>
          <a:lstStyle/>
          <a:p>
            <a:r>
              <a:rPr lang="en-US" dirty="0"/>
              <a:t>ANOVA Introduction</a:t>
            </a:r>
          </a:p>
        </p:txBody>
      </p:sp>
      <p:sp>
        <p:nvSpPr>
          <p:cNvPr id="5" name="TextBox 4"/>
          <p:cNvSpPr txBox="1"/>
          <p:nvPr/>
        </p:nvSpPr>
        <p:spPr>
          <a:xfrm>
            <a:off x="331218" y="1091258"/>
            <a:ext cx="13393488" cy="5324535"/>
          </a:xfrm>
          <a:prstGeom prst="rect">
            <a:avLst/>
          </a:prstGeom>
          <a:noFill/>
        </p:spPr>
        <p:txBody>
          <a:bodyPr wrap="square" rtlCol="0">
            <a:spAutoFit/>
          </a:bodyPr>
          <a:lstStyle/>
          <a:p>
            <a:pPr>
              <a:spcAft>
                <a:spcPts val="1200"/>
              </a:spcAft>
            </a:pPr>
            <a:r>
              <a:rPr lang="en-US" sz="2800" dirty="0"/>
              <a:t>Analysis of Variance is a statistical procedure that can be used to test if significant differences exists in the means of different populations.</a:t>
            </a:r>
          </a:p>
          <a:p>
            <a:pPr>
              <a:spcAft>
                <a:spcPts val="1200"/>
              </a:spcAft>
            </a:pPr>
            <a:r>
              <a:rPr lang="en-US" sz="2800" dirty="0"/>
              <a:t>Consider three populations with means µ</a:t>
            </a:r>
            <a:r>
              <a:rPr lang="en-US" sz="2800" baseline="-25000" dirty="0"/>
              <a:t>1</a:t>
            </a:r>
            <a:r>
              <a:rPr lang="en-US" sz="2800" dirty="0"/>
              <a:t>, µ</a:t>
            </a:r>
            <a:r>
              <a:rPr lang="en-US" sz="2800" baseline="-25000" dirty="0"/>
              <a:t>2</a:t>
            </a:r>
            <a:r>
              <a:rPr lang="en-US" sz="2800" dirty="0"/>
              <a:t>, µ</a:t>
            </a:r>
            <a:r>
              <a:rPr lang="en-US" sz="2800" baseline="-25000" dirty="0"/>
              <a:t>3 </a:t>
            </a:r>
            <a:r>
              <a:rPr lang="en-US" sz="2800" dirty="0"/>
              <a:t>respectively. Using sample results we can set up the following NULL and ALTERNATE hypotheses.</a:t>
            </a:r>
          </a:p>
          <a:p>
            <a:pPr>
              <a:spcAft>
                <a:spcPts val="1200"/>
              </a:spcAft>
            </a:pPr>
            <a:r>
              <a:rPr lang="en-US" sz="2800" u="sng" dirty="0"/>
              <a:t>Test</a:t>
            </a:r>
            <a:r>
              <a:rPr lang="en-US" sz="2800" dirty="0"/>
              <a:t>: </a:t>
            </a:r>
          </a:p>
          <a:p>
            <a:pPr>
              <a:spcAft>
                <a:spcPts val="1200"/>
              </a:spcAft>
            </a:pPr>
            <a:r>
              <a:rPr lang="en-US" sz="2800" dirty="0"/>
              <a:t>If µ</a:t>
            </a:r>
            <a:r>
              <a:rPr lang="en-US" sz="2800" baseline="-25000" dirty="0"/>
              <a:t>1</a:t>
            </a:r>
            <a:r>
              <a:rPr lang="en-US" sz="2800" dirty="0"/>
              <a:t>, µ</a:t>
            </a:r>
            <a:r>
              <a:rPr lang="en-US" sz="2800" baseline="-25000" dirty="0"/>
              <a:t>2</a:t>
            </a:r>
            <a:r>
              <a:rPr lang="en-US" sz="2800" dirty="0"/>
              <a:t>, µ</a:t>
            </a:r>
            <a:r>
              <a:rPr lang="en-US" sz="2800" baseline="-25000" dirty="0"/>
              <a:t>3</a:t>
            </a:r>
            <a:r>
              <a:rPr lang="en-US" sz="2800" dirty="0"/>
              <a:t> are means three populations then</a:t>
            </a:r>
          </a:p>
          <a:p>
            <a:pPr>
              <a:spcAft>
                <a:spcPts val="1200"/>
              </a:spcAft>
            </a:pPr>
            <a:r>
              <a:rPr lang="en-US" sz="2800" dirty="0"/>
              <a:t>	H</a:t>
            </a:r>
            <a:r>
              <a:rPr lang="en-US" sz="2800" baseline="-25000" dirty="0"/>
              <a:t>0</a:t>
            </a:r>
            <a:r>
              <a:rPr lang="en-US" sz="2800" dirty="0"/>
              <a:t> : µ</a:t>
            </a:r>
            <a:r>
              <a:rPr lang="en-US" sz="2800" baseline="-25000" dirty="0"/>
              <a:t>1</a:t>
            </a:r>
            <a:r>
              <a:rPr lang="en-US" sz="2800" dirty="0"/>
              <a:t> = µ</a:t>
            </a:r>
            <a:r>
              <a:rPr lang="en-US" sz="2800" baseline="-25000" dirty="0"/>
              <a:t>2</a:t>
            </a:r>
            <a:r>
              <a:rPr lang="en-US" sz="2800" dirty="0"/>
              <a:t> =µ</a:t>
            </a:r>
            <a:r>
              <a:rPr lang="en-US" sz="2800" baseline="-25000" dirty="0"/>
              <a:t>3</a:t>
            </a:r>
            <a:r>
              <a:rPr lang="en-US" sz="2800" dirty="0"/>
              <a:t> </a:t>
            </a:r>
          </a:p>
          <a:p>
            <a:pPr>
              <a:spcAft>
                <a:spcPts val="1200"/>
              </a:spcAft>
            </a:pPr>
            <a:r>
              <a:rPr lang="en-US" sz="2800" dirty="0"/>
              <a:t>	H</a:t>
            </a:r>
            <a:r>
              <a:rPr lang="en-US" sz="2800" baseline="-25000" dirty="0"/>
              <a:t>a</a:t>
            </a:r>
            <a:r>
              <a:rPr lang="en-US" sz="2800" dirty="0"/>
              <a:t> : µ</a:t>
            </a:r>
            <a:r>
              <a:rPr lang="en-US" sz="2800" baseline="-25000" dirty="0"/>
              <a:t>1</a:t>
            </a:r>
            <a:r>
              <a:rPr lang="en-US" sz="2800" dirty="0"/>
              <a:t> ≠ µ</a:t>
            </a:r>
            <a:r>
              <a:rPr lang="en-US" sz="2800" baseline="-25000" dirty="0"/>
              <a:t>2</a:t>
            </a:r>
            <a:r>
              <a:rPr lang="en-US" sz="2800" dirty="0"/>
              <a:t> ≠ µ</a:t>
            </a:r>
            <a:r>
              <a:rPr lang="en-US" sz="2800" baseline="-25000" dirty="0"/>
              <a:t>3</a:t>
            </a:r>
            <a:r>
              <a:rPr lang="en-US" sz="2800" dirty="0"/>
              <a:t> </a:t>
            </a:r>
          </a:p>
          <a:p>
            <a:pPr>
              <a:spcAft>
                <a:spcPts val="600"/>
              </a:spcAft>
            </a:pPr>
            <a:r>
              <a:rPr lang="en-US" sz="2800" dirty="0"/>
              <a:t> ANOVA is used to determine whether the observed differences in the sample means are large enough to reject the NULL hypothesis.</a:t>
            </a:r>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5</a:t>
            </a:fld>
            <a:endParaRPr lang="en-US" dirty="0"/>
          </a:p>
        </p:txBody>
      </p:sp>
      <p:sp>
        <p:nvSpPr>
          <p:cNvPr id="3" name="Title 2"/>
          <p:cNvSpPr>
            <a:spLocks noGrp="1"/>
          </p:cNvSpPr>
          <p:nvPr>
            <p:ph type="title"/>
          </p:nvPr>
        </p:nvSpPr>
        <p:spPr/>
        <p:txBody>
          <a:bodyPr/>
          <a:lstStyle/>
          <a:p>
            <a:r>
              <a:rPr lang="en-US" dirty="0"/>
              <a:t>ANOVA Assumptions</a:t>
            </a:r>
          </a:p>
        </p:txBody>
      </p:sp>
      <p:sp>
        <p:nvSpPr>
          <p:cNvPr id="4" name="Rectangle 3"/>
          <p:cNvSpPr/>
          <p:nvPr/>
        </p:nvSpPr>
        <p:spPr>
          <a:xfrm>
            <a:off x="619251" y="1163266"/>
            <a:ext cx="13571412" cy="1846659"/>
          </a:xfrm>
          <a:prstGeom prst="rect">
            <a:avLst/>
          </a:prstGeom>
        </p:spPr>
        <p:txBody>
          <a:bodyPr wrap="square">
            <a:spAutoFit/>
          </a:bodyPr>
          <a:lstStyle/>
          <a:p>
            <a:pPr marL="463550" indent="-463550">
              <a:spcAft>
                <a:spcPts val="1800"/>
              </a:spcAft>
              <a:buFont typeface="+mj-lt"/>
              <a:buAutoNum type="arabicPeriod"/>
            </a:pPr>
            <a:r>
              <a:rPr lang="en-US" sz="2800" dirty="0"/>
              <a:t>For each population, the response variable is normally distributed</a:t>
            </a:r>
          </a:p>
          <a:p>
            <a:pPr marL="463550" indent="-463550">
              <a:spcAft>
                <a:spcPts val="1800"/>
              </a:spcAft>
              <a:buFont typeface="+mj-lt"/>
              <a:buAutoNum type="arabicPeriod"/>
            </a:pPr>
            <a:r>
              <a:rPr lang="en-US" sz="2800" dirty="0"/>
              <a:t>The variance </a:t>
            </a:r>
            <a:r>
              <a:rPr lang="en-US" sz="2800" dirty="0">
                <a:sym typeface="Symbol"/>
              </a:rPr>
              <a:t></a:t>
            </a:r>
            <a:r>
              <a:rPr lang="en-US" sz="2800" baseline="30000" dirty="0">
                <a:sym typeface="Symbol"/>
              </a:rPr>
              <a:t>2 </a:t>
            </a:r>
            <a:r>
              <a:rPr lang="en-US" sz="2800" dirty="0"/>
              <a:t>of response variable is same for all the distributions.</a:t>
            </a:r>
          </a:p>
          <a:p>
            <a:pPr marL="463550" indent="-463550">
              <a:spcAft>
                <a:spcPts val="1800"/>
              </a:spcAft>
              <a:buFont typeface="+mj-lt"/>
              <a:buAutoNum type="arabicPeriod"/>
            </a:pPr>
            <a:r>
              <a:rPr lang="en-US" sz="2800" dirty="0"/>
              <a:t>The observations are independent of each other.</a:t>
            </a:r>
          </a:p>
        </p:txBody>
      </p:sp>
    </p:spTree>
    <p:extLst>
      <p:ext uri="{BB962C8B-B14F-4D97-AF65-F5344CB8AC3E}">
        <p14:creationId xmlns:p14="http://schemas.microsoft.com/office/powerpoint/2010/main" val="185566719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6</a:t>
            </a:fld>
            <a:endParaRPr lang="en-US" dirty="0"/>
          </a:p>
        </p:txBody>
      </p:sp>
      <p:sp>
        <p:nvSpPr>
          <p:cNvPr id="3" name="Title 2"/>
          <p:cNvSpPr>
            <a:spLocks noGrp="1"/>
          </p:cNvSpPr>
          <p:nvPr>
            <p:ph type="title"/>
          </p:nvPr>
        </p:nvSpPr>
        <p:spPr/>
        <p:txBody>
          <a:bodyPr/>
          <a:lstStyle/>
          <a:p>
            <a:r>
              <a:rPr lang="en-US" dirty="0" err="1" smtClean="0"/>
              <a:t>Anova</a:t>
            </a:r>
            <a:r>
              <a:rPr lang="en-US" dirty="0" smtClean="0"/>
              <a:t> Variance – Example 1</a:t>
            </a:r>
            <a:endParaRPr lang="en-US" dirty="0"/>
          </a:p>
        </p:txBody>
      </p:sp>
      <p:pic>
        <p:nvPicPr>
          <p:cNvPr id="25602" name="Picture 2"/>
          <p:cNvPicPr>
            <a:picLocks noChangeAspect="1" noChangeArrowheads="1"/>
          </p:cNvPicPr>
          <p:nvPr/>
        </p:nvPicPr>
        <p:blipFill>
          <a:blip r:embed="rId2"/>
          <a:srcRect/>
          <a:stretch>
            <a:fillRect/>
          </a:stretch>
        </p:blipFill>
        <p:spPr bwMode="auto">
          <a:xfrm>
            <a:off x="2347442" y="1379290"/>
            <a:ext cx="8286808" cy="5844381"/>
          </a:xfrm>
          <a:prstGeom prst="rect">
            <a:avLst/>
          </a:prstGeom>
          <a:noFill/>
          <a:ln w="9525">
            <a:noFill/>
            <a:miter lim="800000"/>
            <a:headEnd/>
            <a:tailEnd/>
          </a:ln>
          <a:effectLst/>
        </p:spPr>
      </p:pic>
      <p:sp>
        <p:nvSpPr>
          <p:cNvPr id="4" name="TextBox 3"/>
          <p:cNvSpPr txBox="1"/>
          <p:nvPr/>
        </p:nvSpPr>
        <p:spPr>
          <a:xfrm>
            <a:off x="3458342" y="7571978"/>
            <a:ext cx="7489614" cy="492443"/>
          </a:xfrm>
          <a:prstGeom prst="rect">
            <a:avLst/>
          </a:prstGeom>
          <a:noFill/>
        </p:spPr>
        <p:txBody>
          <a:bodyPr wrap="none" rtlCol="0">
            <a:spAutoFit/>
          </a:bodyPr>
          <a:lstStyle/>
          <a:p>
            <a:r>
              <a:rPr lang="en-US" dirty="0" smtClean="0"/>
              <a:t>Numbers – reaction time of people after the drink</a:t>
            </a:r>
            <a:endParaRPr lang="en-US" dirty="0"/>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7</a:t>
            </a:fld>
            <a:endParaRPr lang="en-US" dirty="0"/>
          </a:p>
        </p:txBody>
      </p:sp>
      <p:sp>
        <p:nvSpPr>
          <p:cNvPr id="3" name="Title 2"/>
          <p:cNvSpPr>
            <a:spLocks noGrp="1"/>
          </p:cNvSpPr>
          <p:nvPr>
            <p:ph type="title"/>
          </p:nvPr>
        </p:nvSpPr>
        <p:spPr/>
        <p:txBody>
          <a:bodyPr/>
          <a:lstStyle/>
          <a:p>
            <a:r>
              <a:rPr lang="en-US" dirty="0" err="1" smtClean="0"/>
              <a:t>Anova</a:t>
            </a:r>
            <a:r>
              <a:rPr lang="en-US" dirty="0" smtClean="0"/>
              <a:t> Variance – Example  1</a:t>
            </a:r>
            <a:endParaRPr lang="en-US" dirty="0"/>
          </a:p>
        </p:txBody>
      </p:sp>
      <p:pic>
        <p:nvPicPr>
          <p:cNvPr id="27650" name="Picture 2"/>
          <p:cNvPicPr>
            <a:picLocks noChangeAspect="1" noChangeArrowheads="1"/>
          </p:cNvPicPr>
          <p:nvPr/>
        </p:nvPicPr>
        <p:blipFill>
          <a:blip r:embed="rId2"/>
          <a:srcRect/>
          <a:stretch>
            <a:fillRect/>
          </a:stretch>
        </p:blipFill>
        <p:spPr bwMode="auto">
          <a:xfrm>
            <a:off x="3315466" y="2043892"/>
            <a:ext cx="7786742" cy="5392319"/>
          </a:xfrm>
          <a:prstGeom prst="rect">
            <a:avLst/>
          </a:prstGeom>
          <a:noFill/>
          <a:ln w="9525">
            <a:noFill/>
            <a:miter lim="800000"/>
            <a:headEnd/>
            <a:tailEnd/>
          </a:ln>
          <a:effectLst/>
        </p:spPr>
      </p:pic>
    </p:spTree>
    <p:extLst>
      <p:ext uri="{BB962C8B-B14F-4D97-AF65-F5344CB8AC3E}">
        <p14:creationId xmlns:p14="http://schemas.microsoft.com/office/powerpoint/2010/main" val="1931364291"/>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8</a:t>
            </a:fld>
            <a:endParaRPr lang="en-US" dirty="0"/>
          </a:p>
        </p:txBody>
      </p:sp>
      <p:sp>
        <p:nvSpPr>
          <p:cNvPr id="3" name="Title 2"/>
          <p:cNvSpPr>
            <a:spLocks noGrp="1"/>
          </p:cNvSpPr>
          <p:nvPr>
            <p:ph type="title"/>
          </p:nvPr>
        </p:nvSpPr>
        <p:spPr/>
        <p:txBody>
          <a:bodyPr/>
          <a:lstStyle/>
          <a:p>
            <a:r>
              <a:rPr lang="en-US" dirty="0" err="1" smtClean="0"/>
              <a:t>Anova</a:t>
            </a:r>
            <a:r>
              <a:rPr lang="en-US" dirty="0" smtClean="0"/>
              <a:t> Variance – Example  1</a:t>
            </a:r>
            <a:endParaRPr lang="en-US" dirty="0"/>
          </a:p>
        </p:txBody>
      </p:sp>
      <p:pic>
        <p:nvPicPr>
          <p:cNvPr id="28674" name="Picture 2"/>
          <p:cNvPicPr>
            <a:picLocks noChangeAspect="1" noChangeArrowheads="1"/>
          </p:cNvPicPr>
          <p:nvPr/>
        </p:nvPicPr>
        <p:blipFill>
          <a:blip r:embed="rId2"/>
          <a:srcRect/>
          <a:stretch>
            <a:fillRect/>
          </a:stretch>
        </p:blipFill>
        <p:spPr bwMode="auto">
          <a:xfrm>
            <a:off x="3386904" y="2186768"/>
            <a:ext cx="6904867" cy="4926716"/>
          </a:xfrm>
          <a:prstGeom prst="rect">
            <a:avLst/>
          </a:prstGeom>
          <a:noFill/>
          <a:ln w="9525">
            <a:noFill/>
            <a:miter lim="800000"/>
            <a:headEnd/>
            <a:tailEnd/>
          </a:ln>
          <a:effectLst/>
        </p:spPr>
      </p:pic>
    </p:spTree>
    <p:extLst>
      <p:ext uri="{BB962C8B-B14F-4D97-AF65-F5344CB8AC3E}">
        <p14:creationId xmlns:p14="http://schemas.microsoft.com/office/powerpoint/2010/main" val="3253249341"/>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9</a:t>
            </a:fld>
            <a:endParaRPr lang="en-US" dirty="0"/>
          </a:p>
        </p:txBody>
      </p:sp>
      <p:sp>
        <p:nvSpPr>
          <p:cNvPr id="3" name="Title 2"/>
          <p:cNvSpPr>
            <a:spLocks noGrp="1"/>
          </p:cNvSpPr>
          <p:nvPr>
            <p:ph type="title"/>
          </p:nvPr>
        </p:nvSpPr>
        <p:spPr/>
        <p:txBody>
          <a:bodyPr/>
          <a:lstStyle/>
          <a:p>
            <a:r>
              <a:rPr lang="en-US" dirty="0" err="1" smtClean="0"/>
              <a:t>Anova</a:t>
            </a:r>
            <a:r>
              <a:rPr lang="en-US" dirty="0" smtClean="0"/>
              <a:t> Variance – Example  1</a:t>
            </a:r>
            <a:endParaRPr lang="en-US" dirty="0"/>
          </a:p>
        </p:txBody>
      </p:sp>
      <p:pic>
        <p:nvPicPr>
          <p:cNvPr id="29698" name="Picture 2"/>
          <p:cNvPicPr>
            <a:picLocks noChangeAspect="1" noChangeArrowheads="1"/>
          </p:cNvPicPr>
          <p:nvPr/>
        </p:nvPicPr>
        <p:blipFill>
          <a:blip r:embed="rId2"/>
          <a:srcRect/>
          <a:stretch>
            <a:fillRect/>
          </a:stretch>
        </p:blipFill>
        <p:spPr bwMode="auto">
          <a:xfrm>
            <a:off x="979290" y="1523306"/>
            <a:ext cx="6807130" cy="5181280"/>
          </a:xfrm>
          <a:prstGeom prst="rect">
            <a:avLst/>
          </a:prstGeom>
          <a:noFill/>
          <a:ln w="9525">
            <a:noFill/>
            <a:miter lim="800000"/>
            <a:headEnd/>
            <a:tailEnd/>
          </a:ln>
          <a:effectLst/>
        </p:spPr>
      </p:pic>
      <p:sp>
        <p:nvSpPr>
          <p:cNvPr id="5" name="TextBox 4"/>
          <p:cNvSpPr txBox="1"/>
          <p:nvPr/>
        </p:nvSpPr>
        <p:spPr>
          <a:xfrm>
            <a:off x="8324106" y="2699098"/>
            <a:ext cx="4896544" cy="2308324"/>
          </a:xfrm>
          <a:prstGeom prst="rect">
            <a:avLst/>
          </a:prstGeom>
          <a:noFill/>
        </p:spPr>
        <p:txBody>
          <a:bodyPr wrap="square" rtlCol="0">
            <a:spAutoFit/>
          </a:bodyPr>
          <a:lstStyle/>
          <a:p>
            <a:r>
              <a:rPr lang="en-US" sz="2400" dirty="0" smtClean="0"/>
              <a:t>Variance within the group is less</a:t>
            </a:r>
          </a:p>
          <a:p>
            <a:r>
              <a:rPr lang="en-US" sz="2400" dirty="0" smtClean="0"/>
              <a:t>Variance across the group is more.</a:t>
            </a:r>
          </a:p>
          <a:p>
            <a:endParaRPr lang="en-US" sz="2400" dirty="0"/>
          </a:p>
          <a:p>
            <a:r>
              <a:rPr lang="en-US" sz="2400" dirty="0" smtClean="0"/>
              <a:t>Inference is : variation within the group is because of the people and not because of the drink</a:t>
            </a:r>
            <a:endParaRPr lang="en-US" sz="2400" dirty="0"/>
          </a:p>
        </p:txBody>
      </p:sp>
    </p:spTree>
    <p:extLst>
      <p:ext uri="{BB962C8B-B14F-4D97-AF65-F5344CB8AC3E}">
        <p14:creationId xmlns:p14="http://schemas.microsoft.com/office/powerpoint/2010/main" val="693725959"/>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3">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6013</TotalTime>
  <Words>1340</Words>
  <Application>Microsoft Office PowerPoint</Application>
  <PresentationFormat>Custom</PresentationFormat>
  <Paragraphs>295</Paragraphs>
  <Slides>25</Slides>
  <Notes>15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Office Theme</vt:lpstr>
      <vt:lpstr>Equation</vt:lpstr>
      <vt:lpstr>ANOVA      </vt:lpstr>
      <vt:lpstr>ANOVA Introduction</vt:lpstr>
      <vt:lpstr>When Anova</vt:lpstr>
      <vt:lpstr>ANOVA Introduction</vt:lpstr>
      <vt:lpstr>ANOVA Assumptions</vt:lpstr>
      <vt:lpstr>Anova Variance – Example 1</vt:lpstr>
      <vt:lpstr>Anova Variance – Example  1</vt:lpstr>
      <vt:lpstr>Anova Variance – Example  1</vt:lpstr>
      <vt:lpstr>Anova Variance – Example  1</vt:lpstr>
      <vt:lpstr>Anova Variance – Example 2</vt:lpstr>
      <vt:lpstr>Anova Variance – Example 2</vt:lpstr>
      <vt:lpstr>ANOVA Conceptual Overview</vt:lpstr>
      <vt:lpstr>ANOVA Conceptual Overview</vt:lpstr>
      <vt:lpstr>ANOVA Conceptual Overview</vt:lpstr>
      <vt:lpstr>Anova F value</vt:lpstr>
      <vt:lpstr>ANOVA F value : low or high</vt:lpstr>
      <vt:lpstr>Calculate degree of freedom</vt:lpstr>
      <vt:lpstr>Sum of Squares in ANOVA</vt:lpstr>
      <vt:lpstr>ANOVA Terminology</vt:lpstr>
      <vt:lpstr>ANOVA Table</vt:lpstr>
      <vt:lpstr>One Way ANOVA</vt:lpstr>
      <vt:lpstr>ANOVA</vt:lpstr>
      <vt:lpstr>Two Way ANOVA</vt:lpstr>
      <vt:lpstr>Two Way ANOVA</vt:lpstr>
      <vt:lpstr>Thank You</vt:lpstr>
    </vt:vector>
  </TitlesOfParts>
  <Company>Cognizant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Admin</cp:lastModifiedBy>
  <cp:revision>499</cp:revision>
  <dcterms:created xsi:type="dcterms:W3CDTF">2014-08-20T12:25:06Z</dcterms:created>
  <dcterms:modified xsi:type="dcterms:W3CDTF">2019-03-21T00:36:32Z</dcterms:modified>
</cp:coreProperties>
</file>