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700" autoAdjust="0"/>
  </p:normalViewPr>
  <p:slideViewPr>
    <p:cSldViewPr snapToObjects="1">
      <p:cViewPr>
        <p:scale>
          <a:sx n="66" d="100"/>
          <a:sy n="66" d="100"/>
        </p:scale>
        <p:origin x="-79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58223" y="53310"/>
            <a:ext cx="3129489" cy="47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Mecánica de Fluidos</a:t>
            </a:r>
            <a:endParaRPr lang="es-ES" sz="1600" dirty="0"/>
          </a:p>
        </p:txBody>
      </p:sp>
      <p:sp>
        <p:nvSpPr>
          <p:cNvPr id="70" name="69 Rectángulo"/>
          <p:cNvSpPr/>
          <p:nvPr/>
        </p:nvSpPr>
        <p:spPr>
          <a:xfrm>
            <a:off x="598658" y="820318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Calor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00894" y="1682696"/>
            <a:ext cx="1075647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Es la forma de energía transferida de un cuerpo a otro debido a una diferencia de temperatura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6275083" y="1917802"/>
            <a:ext cx="936104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Primera Ley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4131743" y="3481267"/>
            <a:ext cx="1183603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Ley de Charles</a:t>
            </a:r>
          </a:p>
          <a:p>
            <a:pPr algn="just"/>
            <a:r>
              <a:rPr lang="es-ES" sz="900" dirty="0" smtClean="0"/>
              <a:t>- Ley de </a:t>
            </a:r>
            <a:r>
              <a:rPr lang="es-ES" sz="900" dirty="0" err="1" smtClean="0"/>
              <a:t>Boyle</a:t>
            </a:r>
            <a:endParaRPr lang="es-ES" sz="900" dirty="0" smtClean="0"/>
          </a:p>
          <a:p>
            <a:pPr algn="just"/>
            <a:r>
              <a:rPr lang="es-ES" sz="900" dirty="0" smtClean="0"/>
              <a:t>- Ley de Avogadro</a:t>
            </a:r>
          </a:p>
          <a:p>
            <a:pPr algn="just"/>
            <a:r>
              <a:rPr lang="es-ES" sz="900" dirty="0" smtClean="0"/>
              <a:t>- Ley de Gay-Lussac</a:t>
            </a:r>
          </a:p>
          <a:p>
            <a:pPr algn="just"/>
            <a:r>
              <a:rPr lang="es-ES" sz="900" dirty="0" smtClean="0"/>
              <a:t>- Ecuación de estado</a:t>
            </a:r>
            <a:endParaRPr lang="es-ES" sz="9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6173857" y="4635799"/>
            <a:ext cx="1125855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4160616" y="4878174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P: Presión</a:t>
            </a:r>
          </a:p>
          <a:p>
            <a:pPr algn="ctr"/>
            <a:r>
              <a:rPr lang="es-ES" sz="900" dirty="0" smtClean="0"/>
              <a:t>V: Volumen</a:t>
            </a:r>
          </a:p>
          <a:p>
            <a:pPr algn="ctr"/>
            <a:r>
              <a:rPr lang="es-ES" sz="900" dirty="0" smtClean="0"/>
              <a:t>T: Temperatura</a:t>
            </a:r>
          </a:p>
          <a:p>
            <a:pPr algn="ctr"/>
            <a:endParaRPr lang="es-ES" sz="900" dirty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sp>
        <p:nvSpPr>
          <p:cNvPr id="114" name="113 Rectángulo"/>
          <p:cNvSpPr/>
          <p:nvPr/>
        </p:nvSpPr>
        <p:spPr>
          <a:xfrm>
            <a:off x="2311139" y="815927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Temperatura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115" name="114 Rectángulo"/>
          <p:cNvSpPr/>
          <p:nvPr/>
        </p:nvSpPr>
        <p:spPr>
          <a:xfrm>
            <a:off x="6372429" y="820318"/>
            <a:ext cx="2101719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Leyes de la Termodinámica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116" name="115 Rectángulo"/>
          <p:cNvSpPr/>
          <p:nvPr/>
        </p:nvSpPr>
        <p:spPr>
          <a:xfrm>
            <a:off x="4147603" y="820318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Gas Ideal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2330123" y="1836584"/>
            <a:ext cx="1075647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Es una medida de la energía cinética de las moléculas de una sustancia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49" name="148 CuadroTexto"/>
          <p:cNvSpPr txBox="1"/>
          <p:nvPr/>
        </p:nvSpPr>
        <p:spPr>
          <a:xfrm>
            <a:off x="3905683" y="1633125"/>
            <a:ext cx="1563959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- Conjunto de partículas en movimiento aleatorio constante</a:t>
            </a:r>
          </a:p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- No se ejercen fuerzas intermoleculares</a:t>
            </a:r>
          </a:p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- Chocan entre sí y con los paredes del recipiente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7712066" y="1840858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Segunda Ley y Entropía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7588316" y="3434085"/>
            <a:ext cx="11836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La dirección del flujo de calor en los procesos naturales</a:t>
            </a:r>
          </a:p>
          <a:p>
            <a:pPr algn="just"/>
            <a:r>
              <a:rPr lang="es-ES" sz="900" dirty="0" smtClean="0"/>
              <a:t>- Máquinas térmicas</a:t>
            </a:r>
            <a:endParaRPr lang="es-ES" sz="900" dirty="0" smtClean="0"/>
          </a:p>
        </p:txBody>
      </p:sp>
      <p:sp>
        <p:nvSpPr>
          <p:cNvPr id="182" name="181 CuadroTexto"/>
          <p:cNvSpPr txBox="1"/>
          <p:nvPr/>
        </p:nvSpPr>
        <p:spPr>
          <a:xfrm>
            <a:off x="546916" y="3410087"/>
            <a:ext cx="118360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Conducción en sólidos</a:t>
            </a:r>
          </a:p>
          <a:p>
            <a:pPr algn="just"/>
            <a:r>
              <a:rPr lang="es-ES" sz="900" dirty="0" smtClean="0"/>
              <a:t>- Convección en líquidos y gases</a:t>
            </a:r>
          </a:p>
          <a:p>
            <a:pPr algn="just"/>
            <a:r>
              <a:rPr lang="es-ES" sz="900" dirty="0" smtClean="0"/>
              <a:t>- Radiación en el vacío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259397" y="3548586"/>
            <a:ext cx="11836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Centígrada o Celsius </a:t>
            </a:r>
            <a:r>
              <a:rPr lang="es-ES" sz="900" dirty="0" err="1" smtClean="0"/>
              <a:t>ºC</a:t>
            </a:r>
            <a:endParaRPr lang="es-ES" sz="900" dirty="0" smtClean="0"/>
          </a:p>
          <a:p>
            <a:pPr algn="just"/>
            <a:r>
              <a:rPr lang="es-ES" sz="900" dirty="0" smtClean="0"/>
              <a:t>- Absoluta o Kelvin </a:t>
            </a:r>
            <a:r>
              <a:rPr lang="es-ES" sz="900" dirty="0" err="1" smtClean="0"/>
              <a:t>ºK</a:t>
            </a:r>
            <a:endParaRPr lang="es-ES" sz="900" dirty="0" smtClean="0"/>
          </a:p>
          <a:p>
            <a:pPr algn="just"/>
            <a:r>
              <a:rPr lang="es-ES" sz="900" dirty="0" smtClean="0"/>
              <a:t>- </a:t>
            </a:r>
            <a:r>
              <a:rPr lang="es-ES" sz="900" dirty="0" err="1" smtClean="0"/>
              <a:t>Farenheit</a:t>
            </a:r>
            <a:r>
              <a:rPr lang="es-ES" sz="900" dirty="0" smtClean="0"/>
              <a:t> </a:t>
            </a:r>
            <a:r>
              <a:rPr lang="es-ES" sz="900" dirty="0" err="1" smtClean="0"/>
              <a:t>ºF</a:t>
            </a:r>
            <a:endParaRPr lang="es-ES" sz="900" dirty="0" smtClean="0"/>
          </a:p>
        </p:txBody>
      </p:sp>
      <p:sp>
        <p:nvSpPr>
          <p:cNvPr id="184" name="183 CuadroTexto"/>
          <p:cNvSpPr txBox="1"/>
          <p:nvPr/>
        </p:nvSpPr>
        <p:spPr>
          <a:xfrm>
            <a:off x="6151333" y="3226337"/>
            <a:ext cx="1183603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Conservación de la energía</a:t>
            </a:r>
          </a:p>
          <a:p>
            <a:pPr algn="just"/>
            <a:r>
              <a:rPr lang="es-ES" sz="900" dirty="0" smtClean="0"/>
              <a:t>- El calor que absorbe el sistema Q</a:t>
            </a:r>
          </a:p>
          <a:p>
            <a:pPr algn="just"/>
            <a:r>
              <a:rPr lang="es-ES" sz="900" dirty="0" smtClean="0"/>
              <a:t>- El trabajo realizado por sistema W</a:t>
            </a:r>
          </a:p>
          <a:p>
            <a:pPr algn="just"/>
            <a:r>
              <a:rPr lang="es-ES" sz="900" dirty="0" smtClean="0"/>
              <a:t>- La energ</a:t>
            </a:r>
            <a:r>
              <a:rPr lang="es-ES" sz="900" dirty="0" smtClean="0"/>
              <a:t>ía interna</a:t>
            </a:r>
            <a:endParaRPr lang="es-ES" sz="900" dirty="0" smtClean="0"/>
          </a:p>
        </p:txBody>
      </p:sp>
      <p:pic>
        <p:nvPicPr>
          <p:cNvPr id="185" name="18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66" y="4653170"/>
            <a:ext cx="936104" cy="148675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46" y="5515073"/>
            <a:ext cx="917854" cy="140692"/>
          </a:xfrm>
          <a:prstGeom prst="rect">
            <a:avLst/>
          </a:prstGeom>
        </p:spPr>
      </p:pic>
      <p:sp>
        <p:nvSpPr>
          <p:cNvPr id="187" name="186 CuadroTexto"/>
          <p:cNvSpPr txBox="1"/>
          <p:nvPr/>
        </p:nvSpPr>
        <p:spPr>
          <a:xfrm>
            <a:off x="575788" y="5016673"/>
            <a:ext cx="112585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Cambio de temperatura</a:t>
            </a:r>
          </a:p>
          <a:p>
            <a:pPr algn="just"/>
            <a:r>
              <a:rPr lang="es-ES" sz="900" dirty="0" smtClean="0"/>
              <a:t>- Cambio de estado</a:t>
            </a:r>
          </a:p>
          <a:p>
            <a:pPr algn="just"/>
            <a:r>
              <a:rPr lang="es-ES" sz="900" dirty="0" smtClean="0"/>
              <a:t>- Dilatación Térmica</a:t>
            </a:r>
          </a:p>
        </p:txBody>
      </p:sp>
      <p:cxnSp>
        <p:nvCxnSpPr>
          <p:cNvPr id="28" name="27 Conector angular"/>
          <p:cNvCxnSpPr>
            <a:stCxn id="4" idx="2"/>
            <a:endCxn id="70" idx="0"/>
          </p:cNvCxnSpPr>
          <p:nvPr/>
        </p:nvCxnSpPr>
        <p:spPr>
          <a:xfrm rot="5400000">
            <a:off x="2683777" y="-1018874"/>
            <a:ext cx="294133" cy="33842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4" idx="2"/>
            <a:endCxn id="114" idx="0"/>
          </p:cNvCxnSpPr>
          <p:nvPr/>
        </p:nvCxnSpPr>
        <p:spPr>
          <a:xfrm rot="5400000">
            <a:off x="3542213" y="-164828"/>
            <a:ext cx="289742" cy="16717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angular"/>
          <p:cNvCxnSpPr>
            <a:stCxn id="4" idx="2"/>
            <a:endCxn id="115" idx="0"/>
          </p:cNvCxnSpPr>
          <p:nvPr/>
        </p:nvCxnSpPr>
        <p:spPr>
          <a:xfrm rot="16200000" flipH="1">
            <a:off x="5826062" y="-776910"/>
            <a:ext cx="294133" cy="29003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angular"/>
          <p:cNvCxnSpPr>
            <a:stCxn id="4" idx="2"/>
            <a:endCxn id="116" idx="0"/>
          </p:cNvCxnSpPr>
          <p:nvPr/>
        </p:nvCxnSpPr>
        <p:spPr>
          <a:xfrm rot="16200000" flipH="1">
            <a:off x="4458249" y="590903"/>
            <a:ext cx="294133" cy="1646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angular"/>
          <p:cNvCxnSpPr>
            <a:stCxn id="70" idx="2"/>
            <a:endCxn id="80" idx="0"/>
          </p:cNvCxnSpPr>
          <p:nvPr/>
        </p:nvCxnSpPr>
        <p:spPr>
          <a:xfrm rot="5400000">
            <a:off x="853723" y="1397701"/>
            <a:ext cx="5699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angular"/>
          <p:cNvCxnSpPr>
            <a:stCxn id="114" idx="2"/>
            <a:endCxn id="148" idx="0"/>
          </p:cNvCxnSpPr>
          <p:nvPr/>
        </p:nvCxnSpPr>
        <p:spPr>
          <a:xfrm rot="16200000" flipH="1">
            <a:off x="2495439" y="1464075"/>
            <a:ext cx="728269" cy="16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angular"/>
          <p:cNvCxnSpPr>
            <a:stCxn id="116" idx="2"/>
            <a:endCxn id="149" idx="0"/>
          </p:cNvCxnSpPr>
          <p:nvPr/>
        </p:nvCxnSpPr>
        <p:spPr>
          <a:xfrm rot="5400000">
            <a:off x="4427454" y="1372915"/>
            <a:ext cx="520419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angular"/>
          <p:cNvCxnSpPr>
            <a:stCxn id="115" idx="2"/>
            <a:endCxn id="81" idx="0"/>
          </p:cNvCxnSpPr>
          <p:nvPr/>
        </p:nvCxnSpPr>
        <p:spPr>
          <a:xfrm rot="5400000">
            <a:off x="6680664" y="1175177"/>
            <a:ext cx="805096" cy="6801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angular"/>
          <p:cNvCxnSpPr>
            <a:stCxn id="115" idx="2"/>
            <a:endCxn id="150" idx="0"/>
          </p:cNvCxnSpPr>
          <p:nvPr/>
        </p:nvCxnSpPr>
        <p:spPr>
          <a:xfrm rot="16200000" flipH="1">
            <a:off x="7437627" y="1098367"/>
            <a:ext cx="728152" cy="7568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245 Conector angular"/>
          <p:cNvCxnSpPr>
            <a:stCxn id="80" idx="2"/>
            <a:endCxn id="182" idx="0"/>
          </p:cNvCxnSpPr>
          <p:nvPr/>
        </p:nvCxnSpPr>
        <p:spPr>
          <a:xfrm rot="5400000">
            <a:off x="859798" y="3131167"/>
            <a:ext cx="55784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angular"/>
          <p:cNvCxnSpPr>
            <a:stCxn id="148" idx="2"/>
            <a:endCxn id="183" idx="0"/>
          </p:cNvCxnSpPr>
          <p:nvPr/>
        </p:nvCxnSpPr>
        <p:spPr>
          <a:xfrm rot="5400000">
            <a:off x="2434459" y="3115098"/>
            <a:ext cx="850228" cy="16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angular"/>
          <p:cNvCxnSpPr>
            <a:stCxn id="149" idx="2"/>
            <a:endCxn id="97" idx="0"/>
          </p:cNvCxnSpPr>
          <p:nvPr/>
        </p:nvCxnSpPr>
        <p:spPr>
          <a:xfrm rot="16200000" flipH="1">
            <a:off x="4366309" y="3124030"/>
            <a:ext cx="678591" cy="358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251 Conector angular"/>
          <p:cNvCxnSpPr>
            <a:stCxn id="81" idx="2"/>
            <a:endCxn id="184" idx="0"/>
          </p:cNvCxnSpPr>
          <p:nvPr/>
        </p:nvCxnSpPr>
        <p:spPr>
          <a:xfrm rot="5400000">
            <a:off x="6211978" y="2695180"/>
            <a:ext cx="1062314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253 Conector angular"/>
          <p:cNvCxnSpPr>
            <a:stCxn id="150" idx="2"/>
            <a:endCxn id="173" idx="0"/>
          </p:cNvCxnSpPr>
          <p:nvPr/>
        </p:nvCxnSpPr>
        <p:spPr>
          <a:xfrm rot="5400000">
            <a:off x="7583560" y="2837526"/>
            <a:ext cx="119311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82" idx="2"/>
            <a:endCxn id="187" idx="0"/>
          </p:cNvCxnSpPr>
          <p:nvPr/>
        </p:nvCxnSpPr>
        <p:spPr>
          <a:xfrm rot="5400000">
            <a:off x="797089" y="4675044"/>
            <a:ext cx="683256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97" idx="2"/>
            <a:endCxn id="155" idx="0"/>
          </p:cNvCxnSpPr>
          <p:nvPr/>
        </p:nvCxnSpPr>
        <p:spPr>
          <a:xfrm rot="5400000">
            <a:off x="4417507" y="4572135"/>
            <a:ext cx="61207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4" idx="2"/>
            <a:endCxn id="154" idx="0"/>
          </p:cNvCxnSpPr>
          <p:nvPr/>
        </p:nvCxnSpPr>
        <p:spPr>
          <a:xfrm rot="5400000">
            <a:off x="6566144" y="4458807"/>
            <a:ext cx="347633" cy="63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699539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propaga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7027244" y="1277107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dividen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4248486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 leyes asociadas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4201363" y="4509266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 variables de estado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7" name="116 Rectángulo"/>
          <p:cNvSpPr/>
          <p:nvPr/>
        </p:nvSpPr>
        <p:spPr>
          <a:xfrm>
            <a:off x="2420490" y="128240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definición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3" name="162 Rectángulo"/>
          <p:cNvSpPr/>
          <p:nvPr/>
        </p:nvSpPr>
        <p:spPr>
          <a:xfrm>
            <a:off x="4255493" y="1302641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aracterísticas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fundamentales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0" name="169 Rectángulo"/>
          <p:cNvSpPr/>
          <p:nvPr/>
        </p:nvSpPr>
        <p:spPr>
          <a:xfrm>
            <a:off x="7712066" y="2482334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relacionada con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174 Rectángulo"/>
          <p:cNvSpPr/>
          <p:nvPr/>
        </p:nvSpPr>
        <p:spPr>
          <a:xfrm>
            <a:off x="2412021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escalas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9" name="188 Rectángulo"/>
          <p:cNvSpPr/>
          <p:nvPr/>
        </p:nvSpPr>
        <p:spPr>
          <a:xfrm>
            <a:off x="647811" y="4509266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efectos sobre la materia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742674" y="128240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definición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7" name="146 Rectángulo"/>
          <p:cNvSpPr/>
          <p:nvPr/>
        </p:nvSpPr>
        <p:spPr>
          <a:xfrm>
            <a:off x="6220955" y="2482334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relacionada con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203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DISPONILBE</cp:lastModifiedBy>
  <cp:revision>41</cp:revision>
  <dcterms:created xsi:type="dcterms:W3CDTF">2015-05-14T14:12:36Z</dcterms:created>
  <dcterms:modified xsi:type="dcterms:W3CDTF">2016-01-25T22:55:43Z</dcterms:modified>
</cp:coreProperties>
</file>