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700" autoAdjust="0"/>
  </p:normalViewPr>
  <p:slideViewPr>
    <p:cSldViewPr snapToObjects="1">
      <p:cViewPr>
        <p:scale>
          <a:sx n="86" d="100"/>
          <a:sy n="86" d="100"/>
        </p:scale>
        <p:origin x="918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© Editorial Planeta Colombiana S.A., 2015.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58223" y="53310"/>
            <a:ext cx="3129489" cy="472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Termodinámica</a:t>
            </a:r>
          </a:p>
        </p:txBody>
      </p:sp>
      <p:sp>
        <p:nvSpPr>
          <p:cNvPr id="70" name="69 Rectángulo"/>
          <p:cNvSpPr/>
          <p:nvPr/>
        </p:nvSpPr>
        <p:spPr>
          <a:xfrm>
            <a:off x="598658" y="820318"/>
            <a:ext cx="108012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>
                <a:solidFill>
                  <a:schemeClr val="tx1"/>
                </a:solidFill>
              </a:rPr>
              <a:t>Calor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600894" y="1682696"/>
            <a:ext cx="1075647" cy="11695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es la forma de transferencia de energía de un cuerpo de mayor temperatura a uno con menor temperatura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6275083" y="1917802"/>
            <a:ext cx="936104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primera ley</a:t>
            </a:r>
          </a:p>
        </p:txBody>
      </p:sp>
      <p:sp>
        <p:nvSpPr>
          <p:cNvPr id="97" name="96 CuadroTexto"/>
          <p:cNvSpPr txBox="1"/>
          <p:nvPr/>
        </p:nvSpPr>
        <p:spPr>
          <a:xfrm>
            <a:off x="4005373" y="3481267"/>
            <a:ext cx="1589384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ley de Charles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ley de </a:t>
            </a:r>
            <a:r>
              <a:rPr lang="es-ES" sz="900" dirty="0" err="1"/>
              <a:t>Boyle</a:t>
            </a:r>
            <a:endParaRPr lang="es-E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ley de Avogadro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ley de Gay-Lussac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ecuación de estado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6173857" y="4635799"/>
            <a:ext cx="1125855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4160616" y="4878174"/>
            <a:ext cx="1125855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P: Presión</a:t>
            </a:r>
          </a:p>
          <a:p>
            <a:pPr algn="ctr"/>
            <a:r>
              <a:rPr lang="es-ES" sz="900" dirty="0"/>
              <a:t>V: Volumen</a:t>
            </a:r>
          </a:p>
          <a:p>
            <a:pPr algn="ctr"/>
            <a:r>
              <a:rPr lang="es-ES" sz="900" dirty="0"/>
              <a:t>T: Temperatura</a:t>
            </a:r>
          </a:p>
          <a:p>
            <a:pPr algn="ctr"/>
            <a:endParaRPr lang="es-ES" sz="900" dirty="0"/>
          </a:p>
          <a:p>
            <a:pPr algn="ctr"/>
            <a:endParaRPr lang="es-ES" sz="900" dirty="0"/>
          </a:p>
          <a:p>
            <a:pPr algn="ctr"/>
            <a:endParaRPr lang="es-ES" sz="900" dirty="0"/>
          </a:p>
        </p:txBody>
      </p:sp>
      <p:sp>
        <p:nvSpPr>
          <p:cNvPr id="114" name="113 Rectángulo"/>
          <p:cNvSpPr/>
          <p:nvPr/>
        </p:nvSpPr>
        <p:spPr>
          <a:xfrm>
            <a:off x="2311139" y="815927"/>
            <a:ext cx="108012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>
                <a:solidFill>
                  <a:schemeClr val="tx1"/>
                </a:solidFill>
              </a:rPr>
              <a:t>Temperatura</a:t>
            </a:r>
          </a:p>
        </p:txBody>
      </p:sp>
      <p:sp>
        <p:nvSpPr>
          <p:cNvPr id="115" name="114 Rectángulo"/>
          <p:cNvSpPr/>
          <p:nvPr/>
        </p:nvSpPr>
        <p:spPr>
          <a:xfrm>
            <a:off x="6372429" y="820318"/>
            <a:ext cx="2101719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>
                <a:solidFill>
                  <a:schemeClr val="tx1"/>
                </a:solidFill>
              </a:rPr>
              <a:t>Leyes de la </a:t>
            </a:r>
            <a:r>
              <a:rPr lang="es-ES" sz="1300" b="1" dirty="0"/>
              <a:t>t</a:t>
            </a:r>
            <a:r>
              <a:rPr lang="es-ES" sz="1300" b="1" dirty="0">
                <a:solidFill>
                  <a:schemeClr val="tx1"/>
                </a:solidFill>
              </a:rPr>
              <a:t>ermodinámica</a:t>
            </a:r>
          </a:p>
        </p:txBody>
      </p:sp>
      <p:sp>
        <p:nvSpPr>
          <p:cNvPr id="116" name="115 Rectángulo"/>
          <p:cNvSpPr/>
          <p:nvPr/>
        </p:nvSpPr>
        <p:spPr>
          <a:xfrm>
            <a:off x="4147603" y="820318"/>
            <a:ext cx="108012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>
                <a:solidFill>
                  <a:schemeClr val="tx1"/>
                </a:solidFill>
              </a:rPr>
              <a:t>Gas ideal</a:t>
            </a:r>
          </a:p>
        </p:txBody>
      </p:sp>
      <p:sp>
        <p:nvSpPr>
          <p:cNvPr id="148" name="147 CuadroTexto"/>
          <p:cNvSpPr txBox="1"/>
          <p:nvPr/>
        </p:nvSpPr>
        <p:spPr>
          <a:xfrm>
            <a:off x="2330123" y="1836584"/>
            <a:ext cx="1075647" cy="861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es una medida de la energía cinética de las moléculas de una sustancia</a:t>
            </a:r>
          </a:p>
        </p:txBody>
      </p:sp>
      <p:sp>
        <p:nvSpPr>
          <p:cNvPr id="149" name="148 CuadroTexto"/>
          <p:cNvSpPr txBox="1"/>
          <p:nvPr/>
        </p:nvSpPr>
        <p:spPr>
          <a:xfrm>
            <a:off x="3830529" y="1633125"/>
            <a:ext cx="1764228" cy="11695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conjunto de partículas en movimiento aleatorio constante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no se ejercen fuerzas intermoleculares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chocan entre sí y con los paredes del recipiente</a:t>
            </a:r>
          </a:p>
        </p:txBody>
      </p:sp>
      <p:sp>
        <p:nvSpPr>
          <p:cNvPr id="150" name="149 CuadroTexto"/>
          <p:cNvSpPr txBox="1"/>
          <p:nvPr/>
        </p:nvSpPr>
        <p:spPr>
          <a:xfrm>
            <a:off x="7712066" y="1840858"/>
            <a:ext cx="936104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segunda ley y entropía</a:t>
            </a:r>
          </a:p>
        </p:txBody>
      </p:sp>
      <p:sp>
        <p:nvSpPr>
          <p:cNvPr id="173" name="172 CuadroTexto"/>
          <p:cNvSpPr txBox="1"/>
          <p:nvPr/>
        </p:nvSpPr>
        <p:spPr>
          <a:xfrm>
            <a:off x="7588316" y="3434085"/>
            <a:ext cx="130428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la dirección del flujo de calor en los procesos naturales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máquinas térmicas</a:t>
            </a:r>
          </a:p>
        </p:txBody>
      </p:sp>
      <p:sp>
        <p:nvSpPr>
          <p:cNvPr id="182" name="181 CuadroTexto"/>
          <p:cNvSpPr txBox="1"/>
          <p:nvPr/>
        </p:nvSpPr>
        <p:spPr>
          <a:xfrm>
            <a:off x="546916" y="3410087"/>
            <a:ext cx="118360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conducción en sólidos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convección en líquidos y gases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radiación en el vacío</a:t>
            </a:r>
          </a:p>
        </p:txBody>
      </p:sp>
      <p:sp>
        <p:nvSpPr>
          <p:cNvPr id="183" name="182 CuadroTexto"/>
          <p:cNvSpPr txBox="1"/>
          <p:nvPr/>
        </p:nvSpPr>
        <p:spPr>
          <a:xfrm>
            <a:off x="2183851" y="3548586"/>
            <a:ext cx="1368190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900" dirty="0"/>
              <a:t>- centígrada o Celsius </a:t>
            </a:r>
            <a:r>
              <a:rPr lang="es-ES" sz="900" dirty="0" err="1"/>
              <a:t>ºC</a:t>
            </a:r>
            <a:endParaRPr lang="es-ES" sz="900" dirty="0"/>
          </a:p>
          <a:p>
            <a:pPr algn="just"/>
            <a:r>
              <a:rPr lang="es-ES" sz="900" dirty="0"/>
              <a:t>- absoluta o Kelvin </a:t>
            </a:r>
            <a:r>
              <a:rPr lang="es-ES" sz="900" dirty="0" err="1"/>
              <a:t>ºK</a:t>
            </a:r>
            <a:endParaRPr lang="es-ES" sz="900" dirty="0"/>
          </a:p>
          <a:p>
            <a:pPr algn="just"/>
            <a:r>
              <a:rPr lang="es-ES" sz="900" dirty="0"/>
              <a:t>- </a:t>
            </a:r>
            <a:r>
              <a:rPr lang="es-ES" sz="900" dirty="0" err="1"/>
              <a:t>Farenheit</a:t>
            </a:r>
            <a:r>
              <a:rPr lang="es-ES" sz="900" dirty="0"/>
              <a:t> </a:t>
            </a:r>
            <a:r>
              <a:rPr lang="es-ES" sz="900" dirty="0" err="1"/>
              <a:t>ºF</a:t>
            </a:r>
            <a:endParaRPr lang="es-ES" sz="900" dirty="0"/>
          </a:p>
        </p:txBody>
      </p:sp>
      <p:sp>
        <p:nvSpPr>
          <p:cNvPr id="184" name="183 CuadroTexto"/>
          <p:cNvSpPr txBox="1"/>
          <p:nvPr/>
        </p:nvSpPr>
        <p:spPr>
          <a:xfrm>
            <a:off x="5973021" y="3066719"/>
            <a:ext cx="1540227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conservación de la energía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el calor que absorbe el sistema 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el trabajo realizado por sistema 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la energía interna</a:t>
            </a:r>
          </a:p>
        </p:txBody>
      </p:sp>
      <p:pic>
        <p:nvPicPr>
          <p:cNvPr id="185" name="18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33" y="4703619"/>
            <a:ext cx="936104" cy="148675"/>
          </a:xfrm>
          <a:prstGeom prst="rect">
            <a:avLst/>
          </a:prstGeom>
        </p:spPr>
      </p:pic>
      <p:pic>
        <p:nvPicPr>
          <p:cNvPr id="26" name="2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246" y="5515073"/>
            <a:ext cx="917854" cy="140692"/>
          </a:xfrm>
          <a:prstGeom prst="rect">
            <a:avLst/>
          </a:prstGeom>
        </p:spPr>
      </p:pic>
      <p:sp>
        <p:nvSpPr>
          <p:cNvPr id="187" name="186 CuadroTexto"/>
          <p:cNvSpPr txBox="1"/>
          <p:nvPr/>
        </p:nvSpPr>
        <p:spPr>
          <a:xfrm>
            <a:off x="413886" y="5293673"/>
            <a:ext cx="1512210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cambio de temperatura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/>
              <a:t>cambio de estado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/>
              <a:t>dilatación térmica</a:t>
            </a:r>
          </a:p>
        </p:txBody>
      </p:sp>
      <p:cxnSp>
        <p:nvCxnSpPr>
          <p:cNvPr id="28" name="27 Conector angular"/>
          <p:cNvCxnSpPr>
            <a:stCxn id="4" idx="2"/>
            <a:endCxn id="70" idx="0"/>
          </p:cNvCxnSpPr>
          <p:nvPr/>
        </p:nvCxnSpPr>
        <p:spPr>
          <a:xfrm rot="5400000">
            <a:off x="2683777" y="-1018874"/>
            <a:ext cx="294133" cy="33842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4" idx="2"/>
            <a:endCxn id="114" idx="0"/>
          </p:cNvCxnSpPr>
          <p:nvPr/>
        </p:nvCxnSpPr>
        <p:spPr>
          <a:xfrm rot="5400000">
            <a:off x="3542213" y="-164828"/>
            <a:ext cx="289742" cy="16717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224 Conector angular"/>
          <p:cNvCxnSpPr>
            <a:stCxn id="4" idx="2"/>
            <a:endCxn id="115" idx="0"/>
          </p:cNvCxnSpPr>
          <p:nvPr/>
        </p:nvCxnSpPr>
        <p:spPr>
          <a:xfrm rot="16200000" flipH="1">
            <a:off x="5826062" y="-776910"/>
            <a:ext cx="294133" cy="29003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angular"/>
          <p:cNvCxnSpPr>
            <a:stCxn id="4" idx="2"/>
            <a:endCxn id="116" idx="0"/>
          </p:cNvCxnSpPr>
          <p:nvPr/>
        </p:nvCxnSpPr>
        <p:spPr>
          <a:xfrm rot="16200000" flipH="1">
            <a:off x="4458249" y="590903"/>
            <a:ext cx="294133" cy="16469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angular"/>
          <p:cNvCxnSpPr>
            <a:stCxn id="70" idx="2"/>
            <a:endCxn id="80" idx="0"/>
          </p:cNvCxnSpPr>
          <p:nvPr/>
        </p:nvCxnSpPr>
        <p:spPr>
          <a:xfrm rot="5400000">
            <a:off x="853723" y="1397701"/>
            <a:ext cx="569990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angular"/>
          <p:cNvCxnSpPr>
            <a:stCxn id="114" idx="2"/>
            <a:endCxn id="148" idx="0"/>
          </p:cNvCxnSpPr>
          <p:nvPr/>
        </p:nvCxnSpPr>
        <p:spPr>
          <a:xfrm rot="16200000" flipH="1">
            <a:off x="2495439" y="1464075"/>
            <a:ext cx="728269" cy="167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angular"/>
          <p:cNvCxnSpPr>
            <a:stCxn id="116" idx="2"/>
            <a:endCxn id="149" idx="0"/>
          </p:cNvCxnSpPr>
          <p:nvPr/>
        </p:nvCxnSpPr>
        <p:spPr>
          <a:xfrm rot="16200000" flipH="1">
            <a:off x="4439944" y="1360425"/>
            <a:ext cx="520419" cy="249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239 Conector angular"/>
          <p:cNvCxnSpPr>
            <a:stCxn id="115" idx="2"/>
            <a:endCxn id="81" idx="0"/>
          </p:cNvCxnSpPr>
          <p:nvPr/>
        </p:nvCxnSpPr>
        <p:spPr>
          <a:xfrm rot="5400000">
            <a:off x="6680664" y="1175177"/>
            <a:ext cx="805096" cy="68015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243 Conector angular"/>
          <p:cNvCxnSpPr>
            <a:stCxn id="115" idx="2"/>
            <a:endCxn id="150" idx="0"/>
          </p:cNvCxnSpPr>
          <p:nvPr/>
        </p:nvCxnSpPr>
        <p:spPr>
          <a:xfrm rot="16200000" flipH="1">
            <a:off x="7437627" y="1098367"/>
            <a:ext cx="728152" cy="7568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245 Conector angular"/>
          <p:cNvCxnSpPr>
            <a:stCxn id="80" idx="2"/>
            <a:endCxn id="182" idx="0"/>
          </p:cNvCxnSpPr>
          <p:nvPr/>
        </p:nvCxnSpPr>
        <p:spPr>
          <a:xfrm rot="5400000">
            <a:off x="859798" y="3131167"/>
            <a:ext cx="557840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angular"/>
          <p:cNvCxnSpPr>
            <a:stCxn id="148" idx="2"/>
            <a:endCxn id="183" idx="0"/>
          </p:cNvCxnSpPr>
          <p:nvPr/>
        </p:nvCxnSpPr>
        <p:spPr>
          <a:xfrm rot="5400000">
            <a:off x="2442833" y="3123472"/>
            <a:ext cx="850228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249 Conector angular"/>
          <p:cNvCxnSpPr>
            <a:stCxn id="149" idx="2"/>
            <a:endCxn id="97" idx="0"/>
          </p:cNvCxnSpPr>
          <p:nvPr/>
        </p:nvCxnSpPr>
        <p:spPr>
          <a:xfrm rot="16200000" flipH="1">
            <a:off x="4417059" y="3098260"/>
            <a:ext cx="678591" cy="87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251 Conector angular"/>
          <p:cNvCxnSpPr>
            <a:stCxn id="81" idx="2"/>
            <a:endCxn id="184" idx="0"/>
          </p:cNvCxnSpPr>
          <p:nvPr/>
        </p:nvCxnSpPr>
        <p:spPr>
          <a:xfrm rot="5400000">
            <a:off x="6291787" y="2615371"/>
            <a:ext cx="902696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253 Conector angular"/>
          <p:cNvCxnSpPr>
            <a:stCxn id="150" idx="2"/>
            <a:endCxn id="173" idx="0"/>
          </p:cNvCxnSpPr>
          <p:nvPr/>
        </p:nvCxnSpPr>
        <p:spPr>
          <a:xfrm rot="16200000" flipH="1">
            <a:off x="7613730" y="2807356"/>
            <a:ext cx="1193117" cy="6034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182" idx="2"/>
            <a:endCxn id="187" idx="0"/>
          </p:cNvCxnSpPr>
          <p:nvPr/>
        </p:nvCxnSpPr>
        <p:spPr>
          <a:xfrm rot="16200000" flipH="1">
            <a:off x="674226" y="4797908"/>
            <a:ext cx="960256" cy="3127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angular"/>
          <p:cNvCxnSpPr>
            <a:stCxn id="97" idx="2"/>
            <a:endCxn id="155" idx="0"/>
          </p:cNvCxnSpPr>
          <p:nvPr/>
        </p:nvCxnSpPr>
        <p:spPr>
          <a:xfrm rot="5400000">
            <a:off x="4455767" y="4533875"/>
            <a:ext cx="612077" cy="765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184" idx="2"/>
            <a:endCxn id="154" idx="0"/>
          </p:cNvCxnSpPr>
          <p:nvPr/>
        </p:nvCxnSpPr>
        <p:spPr>
          <a:xfrm rot="5400000">
            <a:off x="6486335" y="4378998"/>
            <a:ext cx="507250" cy="6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Rectángulo"/>
          <p:cNvSpPr/>
          <p:nvPr/>
        </p:nvSpPr>
        <p:spPr>
          <a:xfrm>
            <a:off x="699539" y="3020958"/>
            <a:ext cx="878355" cy="36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se propaga por</a:t>
            </a:r>
          </a:p>
        </p:txBody>
      </p:sp>
      <p:sp>
        <p:nvSpPr>
          <p:cNvPr id="78" name="77 Rectángulo"/>
          <p:cNvSpPr/>
          <p:nvPr/>
        </p:nvSpPr>
        <p:spPr>
          <a:xfrm>
            <a:off x="7027246" y="1440748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se dividen en</a:t>
            </a:r>
          </a:p>
        </p:txBody>
      </p:sp>
      <p:sp>
        <p:nvSpPr>
          <p:cNvPr id="84" name="83 Rectángulo"/>
          <p:cNvSpPr/>
          <p:nvPr/>
        </p:nvSpPr>
        <p:spPr>
          <a:xfrm>
            <a:off x="4248486" y="3020958"/>
            <a:ext cx="878355" cy="36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s</a:t>
            </a:r>
            <a:r>
              <a:rPr lang="es-ES" sz="900" dirty="0" smtClean="0">
                <a:solidFill>
                  <a:schemeClr val="tx1"/>
                </a:solidFill>
              </a:rPr>
              <a:t>e </a:t>
            </a:r>
            <a:r>
              <a:rPr lang="es-ES" sz="900" dirty="0">
                <a:solidFill>
                  <a:schemeClr val="tx1"/>
                </a:solidFill>
              </a:rPr>
              <a:t>rigen por</a:t>
            </a:r>
          </a:p>
        </p:txBody>
      </p:sp>
      <p:sp>
        <p:nvSpPr>
          <p:cNvPr id="106" name="105 Rectángulo"/>
          <p:cNvSpPr/>
          <p:nvPr/>
        </p:nvSpPr>
        <p:spPr>
          <a:xfrm>
            <a:off x="4201363" y="4509266"/>
            <a:ext cx="104436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smtClean="0">
                <a:solidFill>
                  <a:schemeClr val="tx1"/>
                </a:solidFill>
              </a:rPr>
              <a:t>cuyas</a:t>
            </a:r>
            <a:r>
              <a:rPr lang="es-ES" sz="900" smtClean="0">
                <a:solidFill>
                  <a:schemeClr val="tx1"/>
                </a:solidFill>
              </a:rPr>
              <a:t> </a:t>
            </a:r>
            <a:r>
              <a:rPr lang="es-ES" sz="900" dirty="0">
                <a:solidFill>
                  <a:schemeClr val="tx1"/>
                </a:solidFill>
              </a:rPr>
              <a:t>variables de estado son</a:t>
            </a:r>
          </a:p>
        </p:txBody>
      </p:sp>
      <p:sp>
        <p:nvSpPr>
          <p:cNvPr id="117" name="116 Rectángulo"/>
          <p:cNvSpPr/>
          <p:nvPr/>
        </p:nvSpPr>
        <p:spPr>
          <a:xfrm>
            <a:off x="2420490" y="1282402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definición</a:t>
            </a:r>
          </a:p>
        </p:txBody>
      </p:sp>
      <p:sp>
        <p:nvSpPr>
          <p:cNvPr id="163" name="162 Rectángulo"/>
          <p:cNvSpPr/>
          <p:nvPr/>
        </p:nvSpPr>
        <p:spPr>
          <a:xfrm>
            <a:off x="4255493" y="1302641"/>
            <a:ext cx="9361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características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fundamentales</a:t>
            </a:r>
          </a:p>
        </p:txBody>
      </p:sp>
      <p:sp>
        <p:nvSpPr>
          <p:cNvPr id="170" name="169 Rectángulo"/>
          <p:cNvSpPr/>
          <p:nvPr/>
        </p:nvSpPr>
        <p:spPr>
          <a:xfrm>
            <a:off x="7712066" y="2482334"/>
            <a:ext cx="9361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relacionada con</a:t>
            </a:r>
          </a:p>
        </p:txBody>
      </p:sp>
      <p:sp>
        <p:nvSpPr>
          <p:cNvPr id="175" name="174 Rectángulo"/>
          <p:cNvSpPr/>
          <p:nvPr/>
        </p:nvSpPr>
        <p:spPr>
          <a:xfrm>
            <a:off x="2412021" y="3020958"/>
            <a:ext cx="878355" cy="36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sus escalas son</a:t>
            </a:r>
          </a:p>
        </p:txBody>
      </p:sp>
      <p:sp>
        <p:nvSpPr>
          <p:cNvPr id="189" name="188 Rectángulo"/>
          <p:cNvSpPr/>
          <p:nvPr/>
        </p:nvSpPr>
        <p:spPr>
          <a:xfrm>
            <a:off x="647811" y="4509266"/>
            <a:ext cx="1044360" cy="64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on efectos sobre </a:t>
            </a:r>
          </a:p>
          <a:p>
            <a:pPr algn="ctr"/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materia</a:t>
            </a:r>
          </a:p>
          <a:p>
            <a:pPr algn="ctr"/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7" name="76 Rectángulo"/>
          <p:cNvSpPr/>
          <p:nvPr/>
        </p:nvSpPr>
        <p:spPr>
          <a:xfrm>
            <a:off x="742674" y="1282402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definición</a:t>
            </a:r>
          </a:p>
        </p:txBody>
      </p:sp>
      <p:sp>
        <p:nvSpPr>
          <p:cNvPr id="147" name="146 Rectángulo"/>
          <p:cNvSpPr/>
          <p:nvPr/>
        </p:nvSpPr>
        <p:spPr>
          <a:xfrm>
            <a:off x="6220955" y="2482334"/>
            <a:ext cx="9361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relacionada con</a:t>
            </a: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</TotalTime>
  <Words>188</Words>
  <Application>Microsoft Office PowerPoint</Application>
  <PresentationFormat>Carta (216 x 279 mm)</PresentationFormat>
  <Paragraphs>53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44</cp:revision>
  <dcterms:created xsi:type="dcterms:W3CDTF">2015-05-14T14:12:36Z</dcterms:created>
  <dcterms:modified xsi:type="dcterms:W3CDTF">2016-07-14T17:31:00Z</dcterms:modified>
</cp:coreProperties>
</file>