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yz Marcela Bernal Gómez" initials="LMBG" lastIdx="4" clrIdx="0">
    <p:extLst>
      <p:ext uri="{19B8F6BF-5375-455C-9EA6-DF929625EA0E}">
        <p15:presenceInfo xmlns:p15="http://schemas.microsoft.com/office/powerpoint/2012/main" userId="Lyz Marcela Bernal Góme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819" autoAdjust="0"/>
    <p:restoredTop sz="94660"/>
  </p:normalViewPr>
  <p:slideViewPr>
    <p:cSldViewPr snapToGrid="0">
      <p:cViewPr varScale="1">
        <p:scale>
          <a:sx n="74" d="100"/>
          <a:sy n="74" d="100"/>
        </p:scale>
        <p:origin x="89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5-10T16:30:39.167" idx="1">
    <p:pos x="1540" y="2884"/>
    <p:text>Eliminar "son" y "porpiedades"</p:text>
    <p:extLst mod="1">
      <p:ext uri="{C676402C-5697-4E1C-873F-D02D1690AC5C}">
        <p15:threadingInfo xmlns:p15="http://schemas.microsoft.com/office/powerpoint/2012/main" timeZoneBias="300"/>
      </p:ext>
    </p:extLst>
  </p:cm>
  <p:cm authorId="1" dt="2016-05-10T16:33:19.770" idx="4">
    <p:pos x="2864" y="320"/>
    <p:text>incluir artículo "la"</p:text>
    <p:extLst mod="1"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17/07/2016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86575" y="88872"/>
            <a:ext cx="3516312" cy="453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dirty="0" smtClean="0"/>
              <a:t>La termodinámica, la cinética y el equilibrio</a:t>
            </a:r>
            <a:endParaRPr lang="es-CO" sz="1600" dirty="0"/>
          </a:p>
        </p:txBody>
      </p:sp>
      <p:cxnSp>
        <p:nvCxnSpPr>
          <p:cNvPr id="139" name="Conector recto 138"/>
          <p:cNvCxnSpPr>
            <a:stCxn id="411" idx="2"/>
            <a:endCxn id="62" idx="0"/>
          </p:cNvCxnSpPr>
          <p:nvPr/>
        </p:nvCxnSpPr>
        <p:spPr>
          <a:xfrm flipH="1" flipV="1">
            <a:off x="937686" y="888228"/>
            <a:ext cx="1" cy="5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angular 161"/>
          <p:cNvCxnSpPr>
            <a:stCxn id="1729" idx="0"/>
            <a:endCxn id="751" idx="2"/>
          </p:cNvCxnSpPr>
          <p:nvPr/>
        </p:nvCxnSpPr>
        <p:spPr>
          <a:xfrm rot="5400000" flipH="1" flipV="1">
            <a:off x="7550238" y="4797791"/>
            <a:ext cx="540878" cy="79404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/>
          <p:cNvCxnSpPr>
            <a:stCxn id="893" idx="2"/>
            <a:endCxn id="1445" idx="0"/>
          </p:cNvCxnSpPr>
          <p:nvPr/>
        </p:nvCxnSpPr>
        <p:spPr>
          <a:xfrm>
            <a:off x="637827" y="4602737"/>
            <a:ext cx="0" cy="1864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ángulo 61"/>
          <p:cNvSpPr/>
          <p:nvPr/>
        </p:nvSpPr>
        <p:spPr>
          <a:xfrm>
            <a:off x="406601" y="888228"/>
            <a:ext cx="1062169" cy="49866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b="1" dirty="0" smtClean="0"/>
              <a:t>Termodinámica</a:t>
            </a:r>
            <a:endParaRPr lang="es-CO" sz="1050" b="1" dirty="0"/>
          </a:p>
        </p:txBody>
      </p:sp>
      <p:sp>
        <p:nvSpPr>
          <p:cNvPr id="103" name="Rectángulo 71"/>
          <p:cNvSpPr/>
          <p:nvPr/>
        </p:nvSpPr>
        <p:spPr>
          <a:xfrm>
            <a:off x="501073" y="1799882"/>
            <a:ext cx="873224" cy="501459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bg1"/>
                </a:solidFill>
              </a:rPr>
              <a:t>cambios energéticos</a:t>
            </a:r>
            <a:endParaRPr lang="es-CO" sz="900" dirty="0">
              <a:solidFill>
                <a:schemeClr val="bg1"/>
              </a:solidFill>
            </a:endParaRPr>
          </a:p>
        </p:txBody>
      </p:sp>
      <p:sp>
        <p:nvSpPr>
          <p:cNvPr id="106" name="Rectángulo 105"/>
          <p:cNvSpPr/>
          <p:nvPr/>
        </p:nvSpPr>
        <p:spPr>
          <a:xfrm>
            <a:off x="679442" y="2537357"/>
            <a:ext cx="46198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en los</a:t>
            </a:r>
          </a:p>
        </p:txBody>
      </p:sp>
      <p:sp>
        <p:nvSpPr>
          <p:cNvPr id="144" name="Rectángulo 143"/>
          <p:cNvSpPr/>
          <p:nvPr/>
        </p:nvSpPr>
        <p:spPr>
          <a:xfrm>
            <a:off x="2869355" y="2919443"/>
            <a:ext cx="934737" cy="46249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/>
              <a:t>térmico</a:t>
            </a:r>
            <a:endParaRPr lang="es-CO" sz="900" dirty="0"/>
          </a:p>
        </p:txBody>
      </p:sp>
      <p:cxnSp>
        <p:nvCxnSpPr>
          <p:cNvPr id="148" name="Conector angular 147"/>
          <p:cNvCxnSpPr>
            <a:stCxn id="106" idx="0"/>
            <a:endCxn id="103" idx="2"/>
          </p:cNvCxnSpPr>
          <p:nvPr/>
        </p:nvCxnSpPr>
        <p:spPr>
          <a:xfrm rot="5400000" flipH="1" flipV="1">
            <a:off x="806052" y="2405724"/>
            <a:ext cx="236016" cy="272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angular 148"/>
          <p:cNvCxnSpPr>
            <a:stCxn id="418" idx="0"/>
            <a:endCxn id="4" idx="2"/>
          </p:cNvCxnSpPr>
          <p:nvPr/>
        </p:nvCxnSpPr>
        <p:spPr>
          <a:xfrm rot="16200000" flipV="1">
            <a:off x="6020511" y="-733765"/>
            <a:ext cx="127461" cy="267902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1" name="Rectángulo 750"/>
          <p:cNvSpPr/>
          <p:nvPr/>
        </p:nvSpPr>
        <p:spPr>
          <a:xfrm>
            <a:off x="7600189" y="4555040"/>
            <a:ext cx="12350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900" dirty="0" smtClean="0"/>
              <a:t>puede presentarse en medio</a:t>
            </a:r>
            <a:endParaRPr lang="es-CO" sz="900" dirty="0"/>
          </a:p>
        </p:txBody>
      </p:sp>
      <p:sp>
        <p:nvSpPr>
          <p:cNvPr id="256" name="Rectángulo 255"/>
          <p:cNvSpPr/>
          <p:nvPr/>
        </p:nvSpPr>
        <p:spPr>
          <a:xfrm>
            <a:off x="7189553" y="2547694"/>
            <a:ext cx="47641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 smtClean="0"/>
              <a:t>en un </a:t>
            </a:r>
            <a:endParaRPr lang="es-CO" sz="900" dirty="0"/>
          </a:p>
        </p:txBody>
      </p:sp>
      <p:cxnSp>
        <p:nvCxnSpPr>
          <p:cNvPr id="554" name="Conector recto 553"/>
          <p:cNvCxnSpPr>
            <a:stCxn id="1032" idx="2"/>
            <a:endCxn id="792" idx="0"/>
          </p:cNvCxnSpPr>
          <p:nvPr/>
        </p:nvCxnSpPr>
        <p:spPr>
          <a:xfrm>
            <a:off x="2650477" y="4970538"/>
            <a:ext cx="0" cy="1816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Conector recto 557"/>
          <p:cNvCxnSpPr>
            <a:stCxn id="866" idx="2"/>
            <a:endCxn id="144" idx="0"/>
          </p:cNvCxnSpPr>
          <p:nvPr/>
        </p:nvCxnSpPr>
        <p:spPr>
          <a:xfrm flipH="1">
            <a:off x="3336724" y="2748661"/>
            <a:ext cx="7643" cy="1707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Conector recto 560"/>
          <p:cNvCxnSpPr>
            <a:stCxn id="106" idx="2"/>
            <a:endCxn id="768" idx="0"/>
          </p:cNvCxnSpPr>
          <p:nvPr/>
        </p:nvCxnSpPr>
        <p:spPr>
          <a:xfrm>
            <a:off x="910435" y="2768189"/>
            <a:ext cx="0" cy="848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8" name="Rectángulo 767"/>
          <p:cNvSpPr/>
          <p:nvPr/>
        </p:nvSpPr>
        <p:spPr>
          <a:xfrm>
            <a:off x="422588" y="2853083"/>
            <a:ext cx="975693" cy="416042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/>
              <a:t>sistemas</a:t>
            </a:r>
            <a:endParaRPr lang="es-CO" sz="900" dirty="0"/>
          </a:p>
        </p:txBody>
      </p:sp>
      <p:cxnSp>
        <p:nvCxnSpPr>
          <p:cNvPr id="769" name="Conector recto 768"/>
          <p:cNvCxnSpPr>
            <a:stCxn id="846" idx="2"/>
            <a:endCxn id="103" idx="0"/>
          </p:cNvCxnSpPr>
          <p:nvPr/>
        </p:nvCxnSpPr>
        <p:spPr>
          <a:xfrm>
            <a:off x="937685" y="1705704"/>
            <a:ext cx="0" cy="941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Conector recto 769"/>
          <p:cNvCxnSpPr>
            <a:stCxn id="969" idx="2"/>
            <a:endCxn id="856" idx="0"/>
          </p:cNvCxnSpPr>
          <p:nvPr/>
        </p:nvCxnSpPr>
        <p:spPr>
          <a:xfrm>
            <a:off x="7423657" y="1773897"/>
            <a:ext cx="3840" cy="2067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4" name="Rectángulo 773"/>
          <p:cNvSpPr/>
          <p:nvPr/>
        </p:nvSpPr>
        <p:spPr>
          <a:xfrm>
            <a:off x="4150053" y="2845258"/>
            <a:ext cx="1203626" cy="31993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900" dirty="0" smtClean="0"/>
              <a:t>reacciones químicas</a:t>
            </a:r>
          </a:p>
        </p:txBody>
      </p:sp>
      <p:cxnSp>
        <p:nvCxnSpPr>
          <p:cNvPr id="776" name="Conector angular 775"/>
          <p:cNvCxnSpPr>
            <a:stCxn id="1592" idx="2"/>
            <a:endCxn id="751" idx="0"/>
          </p:cNvCxnSpPr>
          <p:nvPr/>
        </p:nvCxnSpPr>
        <p:spPr>
          <a:xfrm rot="16200000" flipH="1">
            <a:off x="7684175" y="4021517"/>
            <a:ext cx="279572" cy="787474"/>
          </a:xfrm>
          <a:prstGeom prst="bentConnector3">
            <a:avLst>
              <a:gd name="adj1" fmla="val 4575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" name="Conector angular 776"/>
          <p:cNvCxnSpPr>
            <a:stCxn id="1548" idx="0"/>
            <a:endCxn id="949" idx="2"/>
          </p:cNvCxnSpPr>
          <p:nvPr/>
        </p:nvCxnSpPr>
        <p:spPr>
          <a:xfrm rot="5400000" flipH="1" flipV="1">
            <a:off x="1639952" y="4538766"/>
            <a:ext cx="256176" cy="202625"/>
          </a:xfrm>
          <a:prstGeom prst="bentConnector3">
            <a:avLst>
              <a:gd name="adj1" fmla="val 5463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2" name="Rectángulo 781"/>
          <p:cNvSpPr/>
          <p:nvPr/>
        </p:nvSpPr>
        <p:spPr>
          <a:xfrm>
            <a:off x="4201875" y="3380541"/>
            <a:ext cx="109998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teniendo en cuenta</a:t>
            </a:r>
          </a:p>
        </p:txBody>
      </p:sp>
      <p:sp>
        <p:nvSpPr>
          <p:cNvPr id="783" name="Rectángulo 782"/>
          <p:cNvSpPr/>
          <p:nvPr/>
        </p:nvSpPr>
        <p:spPr>
          <a:xfrm>
            <a:off x="4418315" y="4515186"/>
            <a:ext cx="63511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mediante</a:t>
            </a:r>
          </a:p>
        </p:txBody>
      </p:sp>
      <p:cxnSp>
        <p:nvCxnSpPr>
          <p:cNvPr id="785" name="Conector recto 784"/>
          <p:cNvCxnSpPr>
            <a:stCxn id="144" idx="2"/>
            <a:endCxn id="905" idx="0"/>
          </p:cNvCxnSpPr>
          <p:nvPr/>
        </p:nvCxnSpPr>
        <p:spPr>
          <a:xfrm>
            <a:off x="3336724" y="3381939"/>
            <a:ext cx="7643" cy="1240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" name="Conector recto 789"/>
          <p:cNvCxnSpPr>
            <a:stCxn id="856" idx="2"/>
            <a:endCxn id="256" idx="0"/>
          </p:cNvCxnSpPr>
          <p:nvPr/>
        </p:nvCxnSpPr>
        <p:spPr>
          <a:xfrm>
            <a:off x="7427497" y="2451925"/>
            <a:ext cx="262" cy="957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1" name="Conector recto 790"/>
          <p:cNvCxnSpPr>
            <a:stCxn id="1488" idx="2"/>
            <a:endCxn id="949" idx="0"/>
          </p:cNvCxnSpPr>
          <p:nvPr/>
        </p:nvCxnSpPr>
        <p:spPr>
          <a:xfrm flipH="1">
            <a:off x="1869353" y="3905542"/>
            <a:ext cx="11102" cy="113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2" name="Rectángulo 791"/>
          <p:cNvSpPr/>
          <p:nvPr/>
        </p:nvSpPr>
        <p:spPr>
          <a:xfrm>
            <a:off x="2205614" y="5152187"/>
            <a:ext cx="889725" cy="4710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900" strike="sngStrike" dirty="0" smtClean="0"/>
              <a:t>propiedades</a:t>
            </a:r>
            <a:endParaRPr lang="es-CO" sz="900" strike="sngStrike" dirty="0"/>
          </a:p>
        </p:txBody>
      </p:sp>
      <p:sp>
        <p:nvSpPr>
          <p:cNvPr id="793" name="Rectángulo 792"/>
          <p:cNvSpPr/>
          <p:nvPr/>
        </p:nvSpPr>
        <p:spPr>
          <a:xfrm>
            <a:off x="1164480" y="5181669"/>
            <a:ext cx="1003631" cy="413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/>
              <a:t>variables termodinámicas</a:t>
            </a:r>
            <a:endParaRPr lang="es-CO" sz="900" dirty="0"/>
          </a:p>
        </p:txBody>
      </p:sp>
      <p:sp>
        <p:nvSpPr>
          <p:cNvPr id="796" name="Rectángulo 795"/>
          <p:cNvSpPr/>
          <p:nvPr/>
        </p:nvSpPr>
        <p:spPr>
          <a:xfrm>
            <a:off x="199995" y="5129221"/>
            <a:ext cx="884876" cy="5901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/>
              <a:t>abiertos</a:t>
            </a:r>
            <a:endParaRPr lang="es-CO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/>
              <a:t>cerrados</a:t>
            </a:r>
            <a:endParaRPr lang="es-CO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/>
              <a:t>aislados</a:t>
            </a:r>
            <a:endParaRPr lang="es-CO" sz="900" dirty="0"/>
          </a:p>
        </p:txBody>
      </p:sp>
      <p:cxnSp>
        <p:nvCxnSpPr>
          <p:cNvPr id="797" name="Conector recto 796"/>
          <p:cNvCxnSpPr>
            <a:stCxn id="1025" idx="2"/>
            <a:endCxn id="1012" idx="0"/>
          </p:cNvCxnSpPr>
          <p:nvPr/>
        </p:nvCxnSpPr>
        <p:spPr>
          <a:xfrm flipH="1">
            <a:off x="4744731" y="2294237"/>
            <a:ext cx="4982" cy="1528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Rectángulo 410"/>
          <p:cNvSpPr/>
          <p:nvPr/>
        </p:nvSpPr>
        <p:spPr>
          <a:xfrm>
            <a:off x="804477" y="657966"/>
            <a:ext cx="2664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 smtClean="0"/>
              <a:t>la</a:t>
            </a:r>
            <a:endParaRPr lang="es-CO" sz="900" dirty="0"/>
          </a:p>
        </p:txBody>
      </p:sp>
      <p:cxnSp>
        <p:nvCxnSpPr>
          <p:cNvPr id="798" name="Conector angular 797"/>
          <p:cNvCxnSpPr>
            <a:stCxn id="411" idx="0"/>
            <a:endCxn id="4" idx="2"/>
          </p:cNvCxnSpPr>
          <p:nvPr/>
        </p:nvCxnSpPr>
        <p:spPr>
          <a:xfrm rot="5400000" flipH="1" flipV="1">
            <a:off x="2783233" y="-1303532"/>
            <a:ext cx="115952" cy="380704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Rectángulo 417"/>
          <p:cNvSpPr/>
          <p:nvPr/>
        </p:nvSpPr>
        <p:spPr>
          <a:xfrm>
            <a:off x="7288938" y="669475"/>
            <a:ext cx="26962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 smtClean="0"/>
              <a:t>el</a:t>
            </a:r>
            <a:endParaRPr lang="es-CO" sz="900" dirty="0"/>
          </a:p>
        </p:txBody>
      </p:sp>
      <p:sp>
        <p:nvSpPr>
          <p:cNvPr id="801" name="Rectángulo 800"/>
          <p:cNvSpPr/>
          <p:nvPr/>
        </p:nvSpPr>
        <p:spPr>
          <a:xfrm>
            <a:off x="4331402" y="854657"/>
            <a:ext cx="826658" cy="50279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b="1" dirty="0" smtClean="0"/>
              <a:t>Cinética</a:t>
            </a:r>
            <a:endParaRPr lang="es-CO" sz="1050" b="1" dirty="0"/>
          </a:p>
        </p:txBody>
      </p:sp>
      <p:sp>
        <p:nvSpPr>
          <p:cNvPr id="802" name="Rectángulo 801"/>
          <p:cNvSpPr/>
          <p:nvPr/>
        </p:nvSpPr>
        <p:spPr>
          <a:xfrm>
            <a:off x="6905190" y="995722"/>
            <a:ext cx="1037121" cy="4791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b="1" dirty="0" smtClean="0"/>
              <a:t>Equilibrio químico</a:t>
            </a:r>
            <a:endParaRPr lang="es-CO" sz="1050" b="1" dirty="0"/>
          </a:p>
        </p:txBody>
      </p:sp>
      <p:cxnSp>
        <p:nvCxnSpPr>
          <p:cNvPr id="809" name="Conector angular 808"/>
          <p:cNvCxnSpPr>
            <a:stCxn id="866" idx="0"/>
            <a:endCxn id="103" idx="2"/>
          </p:cNvCxnSpPr>
          <p:nvPr/>
        </p:nvCxnSpPr>
        <p:spPr>
          <a:xfrm rot="16200000" flipV="1">
            <a:off x="2032782" y="1206244"/>
            <a:ext cx="216488" cy="240668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0" name="Conector angular 809"/>
          <p:cNvCxnSpPr>
            <a:stCxn id="1687" idx="0"/>
            <a:endCxn id="1592" idx="2"/>
          </p:cNvCxnSpPr>
          <p:nvPr/>
        </p:nvCxnSpPr>
        <p:spPr>
          <a:xfrm rot="5400000" flipH="1" flipV="1">
            <a:off x="6622330" y="3721937"/>
            <a:ext cx="254363" cy="13614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Conector angular 820"/>
          <p:cNvCxnSpPr>
            <a:stCxn id="1032" idx="0"/>
            <a:endCxn id="949" idx="2"/>
          </p:cNvCxnSpPr>
          <p:nvPr/>
        </p:nvCxnSpPr>
        <p:spPr>
          <a:xfrm rot="16200000" flipV="1">
            <a:off x="2146057" y="4235286"/>
            <a:ext cx="227716" cy="78112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Conector angular 822"/>
          <p:cNvCxnSpPr>
            <a:stCxn id="1708" idx="0"/>
            <a:endCxn id="751" idx="2"/>
          </p:cNvCxnSpPr>
          <p:nvPr/>
        </p:nvCxnSpPr>
        <p:spPr>
          <a:xfrm rot="16200000" flipV="1">
            <a:off x="8161320" y="4980750"/>
            <a:ext cx="502072" cy="389315"/>
          </a:xfrm>
          <a:prstGeom prst="bentConnector3">
            <a:avLst>
              <a:gd name="adj1" fmla="val 4526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6" name="Rectángulo 845"/>
          <p:cNvSpPr/>
          <p:nvPr/>
        </p:nvSpPr>
        <p:spPr>
          <a:xfrm>
            <a:off x="673029" y="1474872"/>
            <a:ext cx="52931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estudia</a:t>
            </a:r>
          </a:p>
        </p:txBody>
      </p:sp>
      <p:cxnSp>
        <p:nvCxnSpPr>
          <p:cNvPr id="847" name="Conector recto 846"/>
          <p:cNvCxnSpPr>
            <a:stCxn id="62" idx="2"/>
            <a:endCxn id="846" idx="0"/>
          </p:cNvCxnSpPr>
          <p:nvPr/>
        </p:nvCxnSpPr>
        <p:spPr>
          <a:xfrm flipH="1">
            <a:off x="937685" y="1386888"/>
            <a:ext cx="1" cy="879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6" name="Rectángulo 71"/>
          <p:cNvSpPr/>
          <p:nvPr/>
        </p:nvSpPr>
        <p:spPr>
          <a:xfrm>
            <a:off x="7053735" y="1980694"/>
            <a:ext cx="747524" cy="471231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900" dirty="0" smtClean="0">
                <a:solidFill>
                  <a:schemeClr val="bg1"/>
                </a:solidFill>
              </a:rPr>
              <a:t>reactantes y productos</a:t>
            </a:r>
            <a:endParaRPr lang="es-CO" sz="900" dirty="0">
              <a:solidFill>
                <a:schemeClr val="bg1"/>
              </a:solidFill>
            </a:endParaRPr>
          </a:p>
        </p:txBody>
      </p:sp>
      <p:sp>
        <p:nvSpPr>
          <p:cNvPr id="866" name="Rectángulo 865"/>
          <p:cNvSpPr/>
          <p:nvPr/>
        </p:nvSpPr>
        <p:spPr>
          <a:xfrm>
            <a:off x="3086123" y="2517829"/>
            <a:ext cx="5164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de tipo</a:t>
            </a:r>
          </a:p>
        </p:txBody>
      </p:sp>
      <p:sp>
        <p:nvSpPr>
          <p:cNvPr id="888" name="Rectángulo 887"/>
          <p:cNvSpPr/>
          <p:nvPr/>
        </p:nvSpPr>
        <p:spPr>
          <a:xfrm>
            <a:off x="-49220" y="3544145"/>
            <a:ext cx="137409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se clasifican de acuerdo a</a:t>
            </a:r>
          </a:p>
        </p:txBody>
      </p:sp>
      <p:sp>
        <p:nvSpPr>
          <p:cNvPr id="891" name="Rectángulo 890"/>
          <p:cNvSpPr/>
          <p:nvPr/>
        </p:nvSpPr>
        <p:spPr>
          <a:xfrm>
            <a:off x="2799537" y="4601628"/>
            <a:ext cx="1089660" cy="4963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/>
              <a:t>calor específico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/>
              <a:t>capacidad calorífica</a:t>
            </a:r>
            <a:endParaRPr lang="es-CO" sz="900" dirty="0"/>
          </a:p>
        </p:txBody>
      </p:sp>
      <p:sp>
        <p:nvSpPr>
          <p:cNvPr id="892" name="Rectángulo 891"/>
          <p:cNvSpPr/>
          <p:nvPr/>
        </p:nvSpPr>
        <p:spPr>
          <a:xfrm>
            <a:off x="2943435" y="3815021"/>
            <a:ext cx="810260" cy="2934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/>
              <a:t>calorímetro</a:t>
            </a:r>
            <a:endParaRPr lang="es-CO" sz="900" dirty="0"/>
          </a:p>
        </p:txBody>
      </p:sp>
      <p:sp>
        <p:nvSpPr>
          <p:cNvPr id="893" name="Rectángulo 892"/>
          <p:cNvSpPr/>
          <p:nvPr/>
        </p:nvSpPr>
        <p:spPr>
          <a:xfrm>
            <a:off x="280149" y="3922516"/>
            <a:ext cx="715356" cy="680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/>
              <a:t>intercambio de</a:t>
            </a:r>
            <a:endParaRPr lang="es-CO" sz="900" dirty="0"/>
          </a:p>
          <a:p>
            <a:pPr algn="ctr"/>
            <a:r>
              <a:rPr lang="es-CO" sz="900" dirty="0" smtClean="0"/>
              <a:t>materia y energía</a:t>
            </a:r>
            <a:endParaRPr lang="es-CO" sz="900" dirty="0"/>
          </a:p>
        </p:txBody>
      </p:sp>
      <p:sp>
        <p:nvSpPr>
          <p:cNvPr id="901" name="Rectángulo 900"/>
          <p:cNvSpPr/>
          <p:nvPr/>
        </p:nvSpPr>
        <p:spPr>
          <a:xfrm>
            <a:off x="2798574" y="4210985"/>
            <a:ext cx="109998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 smtClean="0"/>
              <a:t>teniendo en cuenta</a:t>
            </a:r>
            <a:endParaRPr lang="es-CO" sz="900" dirty="0"/>
          </a:p>
        </p:txBody>
      </p:sp>
      <p:sp>
        <p:nvSpPr>
          <p:cNvPr id="905" name="Rectángulo 904"/>
          <p:cNvSpPr/>
          <p:nvPr/>
        </p:nvSpPr>
        <p:spPr>
          <a:xfrm>
            <a:off x="2632473" y="3506028"/>
            <a:ext cx="14237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se pueden determinar con</a:t>
            </a:r>
          </a:p>
        </p:txBody>
      </p:sp>
      <p:cxnSp>
        <p:nvCxnSpPr>
          <p:cNvPr id="908" name="Conector recto 907"/>
          <p:cNvCxnSpPr>
            <a:stCxn id="905" idx="2"/>
            <a:endCxn id="892" idx="0"/>
          </p:cNvCxnSpPr>
          <p:nvPr/>
        </p:nvCxnSpPr>
        <p:spPr>
          <a:xfrm>
            <a:off x="3344367" y="3736860"/>
            <a:ext cx="4198" cy="781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Conector recto 914"/>
          <p:cNvCxnSpPr>
            <a:stCxn id="901" idx="2"/>
            <a:endCxn id="891" idx="0"/>
          </p:cNvCxnSpPr>
          <p:nvPr/>
        </p:nvCxnSpPr>
        <p:spPr>
          <a:xfrm flipH="1">
            <a:off x="3344367" y="4441817"/>
            <a:ext cx="4198" cy="1598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Conector recto 915"/>
          <p:cNvCxnSpPr>
            <a:stCxn id="892" idx="2"/>
            <a:endCxn id="901" idx="0"/>
          </p:cNvCxnSpPr>
          <p:nvPr/>
        </p:nvCxnSpPr>
        <p:spPr>
          <a:xfrm>
            <a:off x="3348565" y="4108503"/>
            <a:ext cx="0" cy="1024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Conector recto 916"/>
          <p:cNvCxnSpPr>
            <a:stCxn id="4" idx="2"/>
            <a:endCxn id="801" idx="0"/>
          </p:cNvCxnSpPr>
          <p:nvPr/>
        </p:nvCxnSpPr>
        <p:spPr>
          <a:xfrm>
            <a:off x="4744731" y="542014"/>
            <a:ext cx="0" cy="3126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Conector recto 920"/>
          <p:cNvCxnSpPr>
            <a:stCxn id="1593" idx="2"/>
            <a:endCxn id="967" idx="0"/>
          </p:cNvCxnSpPr>
          <p:nvPr/>
        </p:nvCxnSpPr>
        <p:spPr>
          <a:xfrm>
            <a:off x="4735870" y="5362215"/>
            <a:ext cx="0" cy="890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" name="Conector recto 921"/>
          <p:cNvCxnSpPr>
            <a:stCxn id="967" idx="2"/>
            <a:endCxn id="1590" idx="0"/>
          </p:cNvCxnSpPr>
          <p:nvPr/>
        </p:nvCxnSpPr>
        <p:spPr>
          <a:xfrm>
            <a:off x="4735870" y="5682109"/>
            <a:ext cx="0" cy="2081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Conector angular 943"/>
          <p:cNvCxnSpPr>
            <a:stCxn id="888" idx="0"/>
            <a:endCxn id="768" idx="2"/>
          </p:cNvCxnSpPr>
          <p:nvPr/>
        </p:nvCxnSpPr>
        <p:spPr>
          <a:xfrm rot="5400000" flipH="1" flipV="1">
            <a:off x="636621" y="3270331"/>
            <a:ext cx="275020" cy="2726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Conector angular 944"/>
          <p:cNvCxnSpPr>
            <a:stCxn id="1488" idx="0"/>
            <a:endCxn id="768" idx="2"/>
          </p:cNvCxnSpPr>
          <p:nvPr/>
        </p:nvCxnSpPr>
        <p:spPr>
          <a:xfrm rot="16200000" flipV="1">
            <a:off x="1261903" y="2917658"/>
            <a:ext cx="267085" cy="97002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9" name="Rectángulo 948"/>
          <p:cNvSpPr/>
          <p:nvPr/>
        </p:nvSpPr>
        <p:spPr>
          <a:xfrm>
            <a:off x="1466450" y="4019442"/>
            <a:ext cx="805806" cy="492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/>
              <a:t>funciones de estado</a:t>
            </a:r>
            <a:endParaRPr lang="es-CO" sz="900" dirty="0"/>
          </a:p>
        </p:txBody>
      </p:sp>
      <p:sp>
        <p:nvSpPr>
          <p:cNvPr id="967" name="Rectángulo 966"/>
          <p:cNvSpPr/>
          <p:nvPr/>
        </p:nvSpPr>
        <p:spPr>
          <a:xfrm>
            <a:off x="4291722" y="5451277"/>
            <a:ext cx="8882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900" dirty="0" smtClean="0"/>
              <a:t>que relaciona</a:t>
            </a:r>
            <a:endParaRPr lang="es-CO" sz="900" dirty="0"/>
          </a:p>
        </p:txBody>
      </p:sp>
      <p:sp>
        <p:nvSpPr>
          <p:cNvPr id="969" name="Rectángulo 968"/>
          <p:cNvSpPr/>
          <p:nvPr/>
        </p:nvSpPr>
        <p:spPr>
          <a:xfrm>
            <a:off x="6697336" y="1543065"/>
            <a:ext cx="14526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relaciona concentración de</a:t>
            </a:r>
          </a:p>
        </p:txBody>
      </p:sp>
      <p:sp>
        <p:nvSpPr>
          <p:cNvPr id="1011" name="Rectángulo 1010"/>
          <p:cNvSpPr/>
          <p:nvPr/>
        </p:nvSpPr>
        <p:spPr>
          <a:xfrm>
            <a:off x="4402077" y="1507343"/>
            <a:ext cx="68530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900" dirty="0" smtClean="0"/>
              <a:t>describe</a:t>
            </a:r>
            <a:endParaRPr lang="es-CO" sz="900" dirty="0"/>
          </a:p>
        </p:txBody>
      </p:sp>
      <p:sp>
        <p:nvSpPr>
          <p:cNvPr id="1012" name="Rectángulo 1011"/>
          <p:cNvSpPr/>
          <p:nvPr/>
        </p:nvSpPr>
        <p:spPr>
          <a:xfrm>
            <a:off x="4483363" y="2447108"/>
            <a:ext cx="52273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900" dirty="0" smtClean="0"/>
              <a:t>de las</a:t>
            </a:r>
            <a:endParaRPr lang="es-CO" sz="900" dirty="0"/>
          </a:p>
        </p:txBody>
      </p:sp>
      <p:cxnSp>
        <p:nvCxnSpPr>
          <p:cNvPr id="1013" name="Conector recto 1012"/>
          <p:cNvCxnSpPr>
            <a:stCxn id="418" idx="2"/>
            <a:endCxn id="802" idx="0"/>
          </p:cNvCxnSpPr>
          <p:nvPr/>
        </p:nvCxnSpPr>
        <p:spPr>
          <a:xfrm>
            <a:off x="7423751" y="900307"/>
            <a:ext cx="0" cy="954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7" name="Conector recto 1016"/>
          <p:cNvCxnSpPr>
            <a:stCxn id="802" idx="2"/>
            <a:endCxn id="969" idx="0"/>
          </p:cNvCxnSpPr>
          <p:nvPr/>
        </p:nvCxnSpPr>
        <p:spPr>
          <a:xfrm flipH="1">
            <a:off x="7423657" y="1474872"/>
            <a:ext cx="94" cy="681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2" name="Conector recto 1021"/>
          <p:cNvCxnSpPr>
            <a:stCxn id="1548" idx="2"/>
            <a:endCxn id="793" idx="0"/>
          </p:cNvCxnSpPr>
          <p:nvPr/>
        </p:nvCxnSpPr>
        <p:spPr>
          <a:xfrm flipH="1">
            <a:off x="1666296" y="4998998"/>
            <a:ext cx="432" cy="1826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Rectángulo 1024"/>
          <p:cNvSpPr/>
          <p:nvPr/>
        </p:nvSpPr>
        <p:spPr>
          <a:xfrm>
            <a:off x="4341366" y="1865686"/>
            <a:ext cx="816694" cy="428551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bg1"/>
                </a:solidFill>
              </a:rPr>
              <a:t>velocidad</a:t>
            </a:r>
            <a:endParaRPr lang="es-CO" sz="900" dirty="0">
              <a:solidFill>
                <a:schemeClr val="bg1"/>
              </a:solidFill>
            </a:endParaRPr>
          </a:p>
        </p:txBody>
      </p:sp>
      <p:sp>
        <p:nvSpPr>
          <p:cNvPr id="1032" name="Rectángulo 1031"/>
          <p:cNvSpPr/>
          <p:nvPr/>
        </p:nvSpPr>
        <p:spPr>
          <a:xfrm>
            <a:off x="2461964" y="4739706"/>
            <a:ext cx="37702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strike="sngStrike" dirty="0"/>
              <a:t>son </a:t>
            </a:r>
          </a:p>
        </p:txBody>
      </p:sp>
      <p:sp>
        <p:nvSpPr>
          <p:cNvPr id="1036" name="Rectángulo 1035"/>
          <p:cNvSpPr/>
          <p:nvPr/>
        </p:nvSpPr>
        <p:spPr>
          <a:xfrm>
            <a:off x="1164480" y="5692017"/>
            <a:ext cx="99726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900" dirty="0"/>
              <a:t>que pueden ser</a:t>
            </a:r>
          </a:p>
        </p:txBody>
      </p:sp>
      <p:cxnSp>
        <p:nvCxnSpPr>
          <p:cNvPr id="1043" name="Conector recto 1042"/>
          <p:cNvCxnSpPr>
            <a:stCxn id="1011" idx="2"/>
            <a:endCxn id="1025" idx="0"/>
          </p:cNvCxnSpPr>
          <p:nvPr/>
        </p:nvCxnSpPr>
        <p:spPr>
          <a:xfrm>
            <a:off x="4744731" y="1738175"/>
            <a:ext cx="4982" cy="127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Conector recto 1046"/>
          <p:cNvCxnSpPr>
            <a:stCxn id="1012" idx="2"/>
            <a:endCxn id="774" idx="0"/>
          </p:cNvCxnSpPr>
          <p:nvPr/>
        </p:nvCxnSpPr>
        <p:spPr>
          <a:xfrm>
            <a:off x="4744731" y="2677940"/>
            <a:ext cx="7135" cy="1673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5" name="Conector recto 1134"/>
          <p:cNvCxnSpPr>
            <a:stCxn id="888" idx="2"/>
            <a:endCxn id="893" idx="0"/>
          </p:cNvCxnSpPr>
          <p:nvPr/>
        </p:nvCxnSpPr>
        <p:spPr>
          <a:xfrm>
            <a:off x="637827" y="3774977"/>
            <a:ext cx="0" cy="1475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0" name="Rectángulo 1169"/>
          <p:cNvSpPr/>
          <p:nvPr/>
        </p:nvSpPr>
        <p:spPr>
          <a:xfrm>
            <a:off x="6894900" y="2876976"/>
            <a:ext cx="1066214" cy="344971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/>
              <a:t>proceso dinámico</a:t>
            </a:r>
          </a:p>
        </p:txBody>
      </p:sp>
      <p:cxnSp>
        <p:nvCxnSpPr>
          <p:cNvPr id="1171" name="Conector recto 1170"/>
          <p:cNvCxnSpPr>
            <a:stCxn id="256" idx="2"/>
            <a:endCxn id="1170" idx="0"/>
          </p:cNvCxnSpPr>
          <p:nvPr/>
        </p:nvCxnSpPr>
        <p:spPr>
          <a:xfrm>
            <a:off x="7427759" y="2778526"/>
            <a:ext cx="248" cy="98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2" name="Conector recto 1171"/>
          <p:cNvCxnSpPr>
            <a:stCxn id="774" idx="2"/>
            <a:endCxn id="782" idx="0"/>
          </p:cNvCxnSpPr>
          <p:nvPr/>
        </p:nvCxnSpPr>
        <p:spPr>
          <a:xfrm>
            <a:off x="4751866" y="3165188"/>
            <a:ext cx="0" cy="2153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8" name="Conector recto 1177"/>
          <p:cNvCxnSpPr>
            <a:stCxn id="783" idx="2"/>
            <a:endCxn id="1593" idx="0"/>
          </p:cNvCxnSpPr>
          <p:nvPr/>
        </p:nvCxnSpPr>
        <p:spPr>
          <a:xfrm>
            <a:off x="4735870" y="4746018"/>
            <a:ext cx="0" cy="1056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2" name="Conector recto 1181"/>
          <p:cNvCxnSpPr>
            <a:stCxn id="782" idx="2"/>
            <a:endCxn id="1591" idx="0"/>
          </p:cNvCxnSpPr>
          <p:nvPr/>
        </p:nvCxnSpPr>
        <p:spPr>
          <a:xfrm flipH="1">
            <a:off x="4739062" y="3611373"/>
            <a:ext cx="12804" cy="1800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2" name="Conector recto 1281"/>
          <p:cNvCxnSpPr>
            <a:stCxn id="801" idx="2"/>
            <a:endCxn id="1011" idx="0"/>
          </p:cNvCxnSpPr>
          <p:nvPr/>
        </p:nvCxnSpPr>
        <p:spPr>
          <a:xfrm>
            <a:off x="4744731" y="1357450"/>
            <a:ext cx="0" cy="1498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5" name="Conector recto 1284"/>
          <p:cNvCxnSpPr>
            <a:stCxn id="1591" idx="2"/>
            <a:endCxn id="783" idx="0"/>
          </p:cNvCxnSpPr>
          <p:nvPr/>
        </p:nvCxnSpPr>
        <p:spPr>
          <a:xfrm flipH="1">
            <a:off x="4735870" y="4422606"/>
            <a:ext cx="3192" cy="925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5" name="Rectángulo 1444"/>
          <p:cNvSpPr/>
          <p:nvPr/>
        </p:nvSpPr>
        <p:spPr>
          <a:xfrm>
            <a:off x="414048" y="4789184"/>
            <a:ext cx="44755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como</a:t>
            </a:r>
          </a:p>
        </p:txBody>
      </p:sp>
      <p:sp>
        <p:nvSpPr>
          <p:cNvPr id="1488" name="Rectángulo 1487"/>
          <p:cNvSpPr/>
          <p:nvPr/>
        </p:nvSpPr>
        <p:spPr>
          <a:xfrm>
            <a:off x="1324874" y="3536210"/>
            <a:ext cx="11111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900" dirty="0"/>
              <a:t>su comportamiento</a:t>
            </a:r>
          </a:p>
          <a:p>
            <a:pPr algn="ctr"/>
            <a:r>
              <a:rPr lang="es-CO" sz="900" dirty="0"/>
              <a:t>se describe por</a:t>
            </a:r>
          </a:p>
        </p:txBody>
      </p:sp>
      <p:cxnSp>
        <p:nvCxnSpPr>
          <p:cNvPr id="1489" name="Conector recto 1488"/>
          <p:cNvCxnSpPr>
            <a:stCxn id="1445" idx="2"/>
            <a:endCxn id="796" idx="0"/>
          </p:cNvCxnSpPr>
          <p:nvPr/>
        </p:nvCxnSpPr>
        <p:spPr>
          <a:xfrm>
            <a:off x="637827" y="5020016"/>
            <a:ext cx="4606" cy="1092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8" name="Rectángulo 1547"/>
          <p:cNvSpPr/>
          <p:nvPr/>
        </p:nvSpPr>
        <p:spPr>
          <a:xfrm>
            <a:off x="1349173" y="4768166"/>
            <a:ext cx="63511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mediante</a:t>
            </a:r>
          </a:p>
        </p:txBody>
      </p:sp>
      <p:sp>
        <p:nvSpPr>
          <p:cNvPr id="1590" name="Rectángulo 1589"/>
          <p:cNvSpPr/>
          <p:nvPr/>
        </p:nvSpPr>
        <p:spPr>
          <a:xfrm>
            <a:off x="4083662" y="5890226"/>
            <a:ext cx="1304416" cy="8190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/>
              <a:t>concentración de reactantes</a:t>
            </a:r>
            <a:endParaRPr lang="es-CO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/>
              <a:t>constante de velocidad de reacción</a:t>
            </a:r>
            <a:endParaRPr lang="es-CO" sz="900" dirty="0"/>
          </a:p>
        </p:txBody>
      </p:sp>
      <p:sp>
        <p:nvSpPr>
          <p:cNvPr id="1591" name="Rectángulo 1590"/>
          <p:cNvSpPr/>
          <p:nvPr/>
        </p:nvSpPr>
        <p:spPr>
          <a:xfrm>
            <a:off x="4225600" y="3791454"/>
            <a:ext cx="1026924" cy="631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/>
              <a:t>modelo cinético molecular de la materia</a:t>
            </a:r>
            <a:endParaRPr lang="es-CO" sz="900" dirty="0"/>
          </a:p>
        </p:txBody>
      </p:sp>
      <p:sp>
        <p:nvSpPr>
          <p:cNvPr id="1592" name="Rectángulo 1591"/>
          <p:cNvSpPr/>
          <p:nvPr/>
        </p:nvSpPr>
        <p:spPr>
          <a:xfrm>
            <a:off x="6488198" y="3613740"/>
            <a:ext cx="1884051" cy="6617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/>
              <a:t>velocidad de la reacción directa</a:t>
            </a:r>
            <a:endParaRPr lang="es-CO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/>
              <a:t>velocidad de la reacción inversa</a:t>
            </a:r>
            <a:endParaRPr lang="es-CO" sz="900" dirty="0"/>
          </a:p>
        </p:txBody>
      </p:sp>
      <p:sp>
        <p:nvSpPr>
          <p:cNvPr id="1593" name="Rectángulo 1592"/>
          <p:cNvSpPr/>
          <p:nvPr/>
        </p:nvSpPr>
        <p:spPr>
          <a:xfrm>
            <a:off x="4258189" y="4851695"/>
            <a:ext cx="955362" cy="510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/>
              <a:t>ley de velocidad de reacción</a:t>
            </a:r>
            <a:endParaRPr lang="es-CO" sz="900" dirty="0"/>
          </a:p>
        </p:txBody>
      </p:sp>
      <p:sp>
        <p:nvSpPr>
          <p:cNvPr id="1678" name="Rectángulo 1677"/>
          <p:cNvSpPr/>
          <p:nvPr/>
        </p:nvSpPr>
        <p:spPr>
          <a:xfrm>
            <a:off x="6914527" y="3322340"/>
            <a:ext cx="10310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donde son iguales</a:t>
            </a:r>
          </a:p>
        </p:txBody>
      </p:sp>
      <p:cxnSp>
        <p:nvCxnSpPr>
          <p:cNvPr id="1679" name="Conector recto 1678"/>
          <p:cNvCxnSpPr>
            <a:stCxn id="1170" idx="2"/>
            <a:endCxn id="1678" idx="0"/>
          </p:cNvCxnSpPr>
          <p:nvPr/>
        </p:nvCxnSpPr>
        <p:spPr>
          <a:xfrm>
            <a:off x="7428007" y="3221947"/>
            <a:ext cx="2046" cy="1003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3" name="Conector recto 1682"/>
          <p:cNvCxnSpPr>
            <a:stCxn id="1678" idx="2"/>
            <a:endCxn id="1592" idx="0"/>
          </p:cNvCxnSpPr>
          <p:nvPr/>
        </p:nvCxnSpPr>
        <p:spPr>
          <a:xfrm>
            <a:off x="7430053" y="3553172"/>
            <a:ext cx="171" cy="605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7" name="Rectángulo 1686"/>
          <p:cNvSpPr/>
          <p:nvPr/>
        </p:nvSpPr>
        <p:spPr>
          <a:xfrm>
            <a:off x="5472320" y="4529831"/>
            <a:ext cx="11929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situación descrita por</a:t>
            </a:r>
          </a:p>
        </p:txBody>
      </p:sp>
      <p:sp>
        <p:nvSpPr>
          <p:cNvPr id="1708" name="Rectángulo 1707"/>
          <p:cNvSpPr/>
          <p:nvPr/>
        </p:nvSpPr>
        <p:spPr>
          <a:xfrm>
            <a:off x="8198103" y="5426444"/>
            <a:ext cx="817819" cy="406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900" dirty="0" smtClean="0"/>
              <a:t>heterogéneo</a:t>
            </a:r>
            <a:endParaRPr lang="es-CO" sz="900" dirty="0"/>
          </a:p>
        </p:txBody>
      </p:sp>
      <p:sp>
        <p:nvSpPr>
          <p:cNvPr id="1709" name="Rectángulo 1708"/>
          <p:cNvSpPr/>
          <p:nvPr/>
        </p:nvSpPr>
        <p:spPr>
          <a:xfrm>
            <a:off x="5639956" y="6267095"/>
            <a:ext cx="862931" cy="4140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900" dirty="0" smtClean="0"/>
              <a:t>temperatura</a:t>
            </a:r>
            <a:endParaRPr lang="es-CO" sz="900" dirty="0"/>
          </a:p>
        </p:txBody>
      </p:sp>
      <p:sp>
        <p:nvSpPr>
          <p:cNvPr id="1710" name="Rectángulo 1709"/>
          <p:cNvSpPr/>
          <p:nvPr/>
        </p:nvSpPr>
        <p:spPr>
          <a:xfrm>
            <a:off x="5624166" y="5068558"/>
            <a:ext cx="889261" cy="4406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/>
              <a:t>constante de equilibrio Kc</a:t>
            </a:r>
            <a:endParaRPr lang="es-CO" sz="900" dirty="0"/>
          </a:p>
        </p:txBody>
      </p:sp>
      <p:cxnSp>
        <p:nvCxnSpPr>
          <p:cNvPr id="1711" name="Conector recto 1710"/>
          <p:cNvCxnSpPr>
            <a:stCxn id="1687" idx="2"/>
            <a:endCxn id="1710" idx="0"/>
          </p:cNvCxnSpPr>
          <p:nvPr/>
        </p:nvCxnSpPr>
        <p:spPr>
          <a:xfrm flipH="1">
            <a:off x="6068797" y="4760663"/>
            <a:ext cx="1" cy="3078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6" name="Rectángulo 1715"/>
          <p:cNvSpPr/>
          <p:nvPr/>
        </p:nvSpPr>
        <p:spPr>
          <a:xfrm>
            <a:off x="5539644" y="5760992"/>
            <a:ext cx="105830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que depende de la</a:t>
            </a:r>
          </a:p>
        </p:txBody>
      </p:sp>
      <p:cxnSp>
        <p:nvCxnSpPr>
          <p:cNvPr id="1717" name="Conector recto 1716"/>
          <p:cNvCxnSpPr>
            <a:stCxn id="1710" idx="2"/>
            <a:endCxn id="1716" idx="0"/>
          </p:cNvCxnSpPr>
          <p:nvPr/>
        </p:nvCxnSpPr>
        <p:spPr>
          <a:xfrm flipH="1">
            <a:off x="6068796" y="5509170"/>
            <a:ext cx="1" cy="2518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0" name="Conector recto 1719"/>
          <p:cNvCxnSpPr>
            <a:stCxn id="1716" idx="2"/>
            <a:endCxn id="1709" idx="0"/>
          </p:cNvCxnSpPr>
          <p:nvPr/>
        </p:nvCxnSpPr>
        <p:spPr>
          <a:xfrm>
            <a:off x="6068796" y="5991824"/>
            <a:ext cx="2626" cy="275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9" name="Rectángulo 1728"/>
          <p:cNvSpPr/>
          <p:nvPr/>
        </p:nvSpPr>
        <p:spPr>
          <a:xfrm>
            <a:off x="7018404" y="5465250"/>
            <a:ext cx="810506" cy="367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900" dirty="0" smtClean="0"/>
              <a:t>homogéneo</a:t>
            </a:r>
            <a:endParaRPr lang="es-CO" sz="900" dirty="0"/>
          </a:p>
        </p:txBody>
      </p:sp>
      <p:cxnSp>
        <p:nvCxnSpPr>
          <p:cNvPr id="1785" name="Conector recto 1784"/>
          <p:cNvCxnSpPr>
            <a:stCxn id="793" idx="2"/>
            <a:endCxn id="1036" idx="0"/>
          </p:cNvCxnSpPr>
          <p:nvPr/>
        </p:nvCxnSpPr>
        <p:spPr>
          <a:xfrm flipH="1">
            <a:off x="1663115" y="5595458"/>
            <a:ext cx="3181" cy="965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9" name="Rectángulo 1788"/>
          <p:cNvSpPr/>
          <p:nvPr/>
        </p:nvSpPr>
        <p:spPr>
          <a:xfrm>
            <a:off x="1880455" y="6133618"/>
            <a:ext cx="692405" cy="4140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900" dirty="0" smtClean="0"/>
              <a:t>extensivas</a:t>
            </a:r>
            <a:endParaRPr lang="es-CO" sz="900" dirty="0"/>
          </a:p>
        </p:txBody>
      </p:sp>
      <p:sp>
        <p:nvSpPr>
          <p:cNvPr id="1790" name="Rectángulo 1789"/>
          <p:cNvSpPr/>
          <p:nvPr/>
        </p:nvSpPr>
        <p:spPr>
          <a:xfrm>
            <a:off x="707449" y="6129459"/>
            <a:ext cx="701268" cy="4140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900" dirty="0" smtClean="0"/>
              <a:t>intensivas</a:t>
            </a:r>
            <a:endParaRPr lang="es-CO" sz="900" dirty="0"/>
          </a:p>
        </p:txBody>
      </p:sp>
      <p:cxnSp>
        <p:nvCxnSpPr>
          <p:cNvPr id="1791" name="Conector angular 1790"/>
          <p:cNvCxnSpPr>
            <a:stCxn id="1789" idx="0"/>
            <a:endCxn id="1036" idx="2"/>
          </p:cNvCxnSpPr>
          <p:nvPr/>
        </p:nvCxnSpPr>
        <p:spPr>
          <a:xfrm rot="16200000" flipV="1">
            <a:off x="1839503" y="5746462"/>
            <a:ext cx="210769" cy="5635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4" name="Conector angular 1793"/>
          <p:cNvCxnSpPr>
            <a:stCxn id="1790" idx="0"/>
            <a:endCxn id="1036" idx="2"/>
          </p:cNvCxnSpPr>
          <p:nvPr/>
        </p:nvCxnSpPr>
        <p:spPr>
          <a:xfrm rot="5400000" flipH="1" flipV="1">
            <a:off x="1257294" y="5723638"/>
            <a:ext cx="206610" cy="60503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2228</TotalTime>
  <Words>139</Words>
  <Application>Microsoft Office PowerPoint</Application>
  <PresentationFormat>Carta (216 x 279 mm)</PresentationFormat>
  <Paragraphs>59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Lyz Marcela Bernal Gómez</cp:lastModifiedBy>
  <cp:revision>191</cp:revision>
  <dcterms:created xsi:type="dcterms:W3CDTF">2015-05-14T14:12:36Z</dcterms:created>
  <dcterms:modified xsi:type="dcterms:W3CDTF">2016-07-17T22:15:57Z</dcterms:modified>
</cp:coreProperties>
</file>