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>
        <p:scale>
          <a:sx n="73" d="100"/>
          <a:sy n="73" d="100"/>
        </p:scale>
        <p:origin x="114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26/07/2016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© Editorial Planeta Colombiana S.A., 2015.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543984" y="192867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/>
              <a:t>Movimiento armónico simple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302140" y="609681"/>
            <a:ext cx="1847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CO" sz="900" dirty="0"/>
          </a:p>
        </p:txBody>
      </p:sp>
      <p:sp>
        <p:nvSpPr>
          <p:cNvPr id="22" name="Rectángulo 21"/>
          <p:cNvSpPr/>
          <p:nvPr/>
        </p:nvSpPr>
        <p:spPr>
          <a:xfrm>
            <a:off x="3346403" y="1133003"/>
            <a:ext cx="1056282" cy="4392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/>
              <a:t>Dinámica</a:t>
            </a:r>
            <a:endParaRPr lang="es-CO" sz="1050" b="1" dirty="0"/>
          </a:p>
        </p:txBody>
      </p:sp>
      <p:cxnSp>
        <p:nvCxnSpPr>
          <p:cNvPr id="497" name="Conector recto 496"/>
          <p:cNvCxnSpPr>
            <a:stCxn id="236" idx="2"/>
            <a:endCxn id="2" idx="0"/>
          </p:cNvCxnSpPr>
          <p:nvPr/>
        </p:nvCxnSpPr>
        <p:spPr>
          <a:xfrm flipH="1">
            <a:off x="2621518" y="2734718"/>
            <a:ext cx="3591" cy="1862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>
            <a:stCxn id="168" idx="2"/>
            <a:endCxn id="492" idx="0"/>
          </p:cNvCxnSpPr>
          <p:nvPr/>
        </p:nvCxnSpPr>
        <p:spPr>
          <a:xfrm>
            <a:off x="5072344" y="3768856"/>
            <a:ext cx="0" cy="3104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Rectángulo 273"/>
              <p:cNvSpPr/>
              <p:nvPr/>
            </p:nvSpPr>
            <p:spPr>
              <a:xfrm>
                <a:off x="5916549" y="2506256"/>
                <a:ext cx="964812" cy="51239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rgbClr val="FF000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900" dirty="0">
                    <a:solidFill>
                      <a:schemeClr val="bg1"/>
                    </a:solidFill>
                  </a:rPr>
                  <a:t>posición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_tradnl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_tradnl" sz="9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func>
                        <m:funcPr>
                          <m:ctrlPr>
                            <a:rPr lang="es-CO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_tradnl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ES_tradnl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s-CO" sz="9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4" name="Rectángulo 2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549" y="2506256"/>
                <a:ext cx="964812" cy="51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Conector angular 162"/>
          <p:cNvCxnSpPr>
            <a:stCxn id="4" idx="2"/>
            <a:endCxn id="22" idx="0"/>
          </p:cNvCxnSpPr>
          <p:nvPr/>
        </p:nvCxnSpPr>
        <p:spPr>
          <a:xfrm rot="5400000">
            <a:off x="3844845" y="675708"/>
            <a:ext cx="486994" cy="4275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Rectángulo 71"/>
              <p:cNvSpPr/>
              <p:nvPr/>
            </p:nvSpPr>
            <p:spPr>
              <a:xfrm>
                <a:off x="4007789" y="4870768"/>
                <a:ext cx="1041607" cy="52891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900" dirty="0">
                    <a:solidFill>
                      <a:schemeClr val="tx1"/>
                    </a:solidFill>
                  </a:rPr>
                  <a:t>energía cinética</a:t>
                </a:r>
              </a:p>
              <a:p>
                <a:pPr algn="ctr"/>
                <a:r>
                  <a:rPr lang="es-CO" sz="900" dirty="0">
                    <a:solidFill>
                      <a:schemeClr val="tx1"/>
                    </a:solidFill>
                  </a:rPr>
                  <a:t>𝐸</a:t>
                </a:r>
                <a:r>
                  <a:rPr lang="es-CO" sz="1050" baseline="-25000" dirty="0">
                    <a:solidFill>
                      <a:schemeClr val="tx1"/>
                    </a:solidFill>
                  </a:rPr>
                  <a:t>𝑐 </a:t>
                </a:r>
                <a:r>
                  <a:rPr lang="es-CO" sz="9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sz="9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9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CO" sz="9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CO" sz="900" dirty="0">
                    <a:solidFill>
                      <a:schemeClr val="tx1"/>
                    </a:solidFill>
                  </a:rPr>
                  <a:t> 𝑚𝑣</a:t>
                </a:r>
                <a:r>
                  <a:rPr lang="es-CO" sz="900" baseline="30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mc:Choice>
        <mc:Fallback>
          <p:sp>
            <p:nvSpPr>
              <p:cNvPr id="134" name="Rectángulo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89" y="4870768"/>
                <a:ext cx="1041607" cy="5289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Rectángulo 71"/>
          <p:cNvSpPr/>
          <p:nvPr/>
        </p:nvSpPr>
        <p:spPr>
          <a:xfrm>
            <a:off x="1967600" y="3252928"/>
            <a:ext cx="1307835" cy="67124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>
                <a:solidFill>
                  <a:schemeClr val="tx1"/>
                </a:solidFill>
              </a:rPr>
              <a:t>una fuerza que intenta volver un objeto a su posición de equilibrio</a:t>
            </a:r>
            <a:endParaRPr lang="es-CO" sz="900" dirty="0">
              <a:solidFill>
                <a:schemeClr val="tx1"/>
              </a:solidFill>
            </a:endParaRPr>
          </a:p>
        </p:txBody>
      </p:sp>
      <p:sp>
        <p:nvSpPr>
          <p:cNvPr id="236" name="Rectángulo 235"/>
          <p:cNvSpPr/>
          <p:nvPr/>
        </p:nvSpPr>
        <p:spPr>
          <a:xfrm>
            <a:off x="2144105" y="2215974"/>
            <a:ext cx="962007" cy="518744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bg1"/>
                </a:solidFill>
              </a:rPr>
              <a:t>fuerza recuperadora</a:t>
            </a:r>
          </a:p>
        </p:txBody>
      </p:sp>
      <p:cxnSp>
        <p:nvCxnSpPr>
          <p:cNvPr id="94" name="Conector recto 93"/>
          <p:cNvCxnSpPr>
            <a:stCxn id="135" idx="2"/>
            <a:endCxn id="506" idx="0"/>
          </p:cNvCxnSpPr>
          <p:nvPr/>
        </p:nvCxnSpPr>
        <p:spPr>
          <a:xfrm flipH="1">
            <a:off x="2619757" y="3924177"/>
            <a:ext cx="1761" cy="2042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Rectángulo 142"/>
              <p:cNvSpPr/>
              <p:nvPr/>
            </p:nvSpPr>
            <p:spPr>
              <a:xfrm>
                <a:off x="5229000" y="5940912"/>
                <a:ext cx="1027420" cy="629357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900" dirty="0"/>
                  <a:t>elástica</a:t>
                </a:r>
              </a:p>
              <a:p>
                <a:pPr algn="ctr"/>
                <a:r>
                  <a:rPr lang="es-CO" sz="900" dirty="0"/>
                  <a:t>𝐸</a:t>
                </a:r>
                <a:r>
                  <a:rPr lang="es-CO" sz="900" baseline="-25000" dirty="0"/>
                  <a:t>𝑃𝑒 </a:t>
                </a:r>
                <a:r>
                  <a:rPr lang="es-CO" sz="900" dirty="0"/>
                  <a:t>=</a:t>
                </a:r>
                <a:r>
                  <a:rPr lang="es-CO" sz="9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sz="9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9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CO" sz="9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CO" sz="900" dirty="0"/>
                  <a:t> 𝑘𝑥</a:t>
                </a:r>
                <a:r>
                  <a:rPr lang="es-CO" sz="900" baseline="30000" dirty="0"/>
                  <a:t>2</a:t>
                </a:r>
              </a:p>
            </p:txBody>
          </p:sp>
        </mc:Choice>
        <mc:Fallback>
          <p:sp>
            <p:nvSpPr>
              <p:cNvPr id="143" name="Rectángulo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000" y="5940912"/>
                <a:ext cx="1027420" cy="629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Rectángulo 165"/>
          <p:cNvSpPr/>
          <p:nvPr/>
        </p:nvSpPr>
        <p:spPr>
          <a:xfrm>
            <a:off x="6766367" y="3270316"/>
            <a:ext cx="920569" cy="46223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bg1"/>
                </a:solidFill>
              </a:rPr>
              <a:t>velocidad</a:t>
            </a:r>
          </a:p>
          <a:p>
            <a:pPr algn="ctr"/>
            <a:r>
              <a:rPr lang="es-CO" sz="900" dirty="0">
                <a:solidFill>
                  <a:schemeClr val="bg1"/>
                </a:solidFill>
              </a:rPr>
              <a:t>𝑣 = 𝜔𝐴∙𝑠𝑒𝑛⁡𝜔𝑡</a:t>
            </a:r>
          </a:p>
        </p:txBody>
      </p:sp>
      <p:sp>
        <p:nvSpPr>
          <p:cNvPr id="168" name="Rectángulo 167"/>
          <p:cNvSpPr/>
          <p:nvPr/>
        </p:nvSpPr>
        <p:spPr>
          <a:xfrm>
            <a:off x="4720422" y="3384934"/>
            <a:ext cx="703844" cy="3839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𝐸=𝐸</a:t>
            </a:r>
            <a:r>
              <a:rPr lang="es-CO" sz="900" baseline="-25000" dirty="0"/>
              <a:t>𝑝</a:t>
            </a:r>
            <a:r>
              <a:rPr lang="es-CO" sz="900" dirty="0"/>
              <a:t>+𝐸</a:t>
            </a:r>
            <a:r>
              <a:rPr lang="es-CO" sz="900" baseline="-25000" dirty="0"/>
              <a:t>𝑐</a:t>
            </a:r>
          </a:p>
        </p:txBody>
      </p:sp>
      <p:cxnSp>
        <p:nvCxnSpPr>
          <p:cNvPr id="220" name="Conector recto 219"/>
          <p:cNvCxnSpPr>
            <a:stCxn id="211" idx="2"/>
            <a:endCxn id="224" idx="0"/>
          </p:cNvCxnSpPr>
          <p:nvPr/>
        </p:nvCxnSpPr>
        <p:spPr>
          <a:xfrm flipH="1">
            <a:off x="2016315" y="5355392"/>
            <a:ext cx="1" cy="275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recto 224"/>
          <p:cNvCxnSpPr>
            <a:stCxn id="232" idx="2"/>
            <a:endCxn id="483" idx="0"/>
          </p:cNvCxnSpPr>
          <p:nvPr/>
        </p:nvCxnSpPr>
        <p:spPr>
          <a:xfrm flipH="1">
            <a:off x="5072346" y="2761604"/>
            <a:ext cx="7190" cy="1984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ángulo 231"/>
          <p:cNvSpPr/>
          <p:nvPr/>
        </p:nvSpPr>
        <p:spPr>
          <a:xfrm>
            <a:off x="4634123" y="2133793"/>
            <a:ext cx="890825" cy="627811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bg1"/>
                </a:solidFill>
              </a:rPr>
              <a:t>energía mecánica</a:t>
            </a:r>
          </a:p>
        </p:txBody>
      </p:sp>
      <p:sp>
        <p:nvSpPr>
          <p:cNvPr id="234" name="Rectángulo 233"/>
          <p:cNvSpPr/>
          <p:nvPr/>
        </p:nvSpPr>
        <p:spPr>
          <a:xfrm>
            <a:off x="524929" y="1923180"/>
            <a:ext cx="1345096" cy="811538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900">
                <a:solidFill>
                  <a:schemeClr val="bg1"/>
                </a:solidFill>
              </a:rPr>
              <a:t>periodo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900">
                <a:solidFill>
                  <a:schemeClr val="bg1"/>
                </a:solidFill>
              </a:rPr>
              <a:t>elongación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900">
                <a:solidFill>
                  <a:schemeClr val="bg1"/>
                </a:solidFill>
              </a:rPr>
              <a:t>amplitud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900">
                <a:solidFill>
                  <a:schemeClr val="bg1"/>
                </a:solidFill>
              </a:rPr>
              <a:t>frecuencia</a:t>
            </a:r>
            <a:endParaRPr lang="es-CO" sz="900" dirty="0">
              <a:solidFill>
                <a:schemeClr val="bg1"/>
              </a:solidFill>
            </a:endParaRPr>
          </a:p>
        </p:txBody>
      </p:sp>
      <p:cxnSp>
        <p:nvCxnSpPr>
          <p:cNvPr id="254" name="Conector recto 253"/>
          <p:cNvCxnSpPr>
            <a:stCxn id="172" idx="2"/>
            <a:endCxn id="232" idx="0"/>
          </p:cNvCxnSpPr>
          <p:nvPr/>
        </p:nvCxnSpPr>
        <p:spPr>
          <a:xfrm flipH="1">
            <a:off x="5079536" y="2019025"/>
            <a:ext cx="39465" cy="1147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ector recto 291"/>
          <p:cNvCxnSpPr>
            <a:stCxn id="117" idx="2"/>
            <a:endCxn id="234" idx="0"/>
          </p:cNvCxnSpPr>
          <p:nvPr/>
        </p:nvCxnSpPr>
        <p:spPr>
          <a:xfrm>
            <a:off x="1197477" y="1568695"/>
            <a:ext cx="0" cy="3544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 recto 292"/>
          <p:cNvCxnSpPr>
            <a:stCxn id="167" idx="2"/>
            <a:endCxn id="179" idx="0"/>
          </p:cNvCxnSpPr>
          <p:nvPr/>
        </p:nvCxnSpPr>
        <p:spPr>
          <a:xfrm>
            <a:off x="6233963" y="5399678"/>
            <a:ext cx="4015" cy="157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ector recto 293"/>
          <p:cNvCxnSpPr>
            <a:stCxn id="483" idx="2"/>
            <a:endCxn id="168" idx="0"/>
          </p:cNvCxnSpPr>
          <p:nvPr/>
        </p:nvCxnSpPr>
        <p:spPr>
          <a:xfrm flipH="1">
            <a:off x="5072344" y="3190925"/>
            <a:ext cx="2" cy="1940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2477889" y="2920953"/>
            <a:ext cx="2872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es</a:t>
            </a:r>
          </a:p>
        </p:txBody>
      </p:sp>
      <p:cxnSp>
        <p:nvCxnSpPr>
          <p:cNvPr id="110" name="Conector recto 109"/>
          <p:cNvCxnSpPr>
            <a:stCxn id="60" idx="2"/>
            <a:endCxn id="236" idx="0"/>
          </p:cNvCxnSpPr>
          <p:nvPr/>
        </p:nvCxnSpPr>
        <p:spPr>
          <a:xfrm>
            <a:off x="2622538" y="2018112"/>
            <a:ext cx="2571" cy="1978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173"/>
          <p:cNvCxnSpPr>
            <a:stCxn id="2" idx="2"/>
            <a:endCxn id="135" idx="0"/>
          </p:cNvCxnSpPr>
          <p:nvPr/>
        </p:nvCxnSpPr>
        <p:spPr>
          <a:xfrm>
            <a:off x="2621518" y="3151785"/>
            <a:ext cx="0" cy="101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r 123"/>
          <p:cNvCxnSpPr>
            <a:stCxn id="175" idx="2"/>
            <a:endCxn id="274" idx="0"/>
          </p:cNvCxnSpPr>
          <p:nvPr/>
        </p:nvCxnSpPr>
        <p:spPr>
          <a:xfrm rot="5400000">
            <a:off x="6601770" y="1904916"/>
            <a:ext cx="398525" cy="8041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angular 102"/>
          <p:cNvCxnSpPr>
            <a:stCxn id="175" idx="2"/>
            <a:endCxn id="166" idx="0"/>
          </p:cNvCxnSpPr>
          <p:nvPr/>
        </p:nvCxnSpPr>
        <p:spPr>
          <a:xfrm rot="16200000" flipH="1">
            <a:off x="6633588" y="2677251"/>
            <a:ext cx="1162585" cy="235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ángulo 115"/>
          <p:cNvSpPr/>
          <p:nvPr/>
        </p:nvSpPr>
        <p:spPr>
          <a:xfrm>
            <a:off x="6748327" y="1148602"/>
            <a:ext cx="909564" cy="4156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 dirty="0"/>
              <a:t>Cinemática</a:t>
            </a:r>
          </a:p>
        </p:txBody>
      </p:sp>
      <p:sp>
        <p:nvSpPr>
          <p:cNvPr id="117" name="Rectángulo 116"/>
          <p:cNvSpPr/>
          <p:nvPr/>
        </p:nvSpPr>
        <p:spPr>
          <a:xfrm>
            <a:off x="669336" y="1129436"/>
            <a:ext cx="1056282" cy="4392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/>
              <a:t>Características</a:t>
            </a:r>
          </a:p>
        </p:txBody>
      </p:sp>
      <p:cxnSp>
        <p:nvCxnSpPr>
          <p:cNvPr id="118" name="Conector angular 117"/>
          <p:cNvCxnSpPr>
            <a:stCxn id="4" idx="2"/>
            <a:endCxn id="116" idx="0"/>
          </p:cNvCxnSpPr>
          <p:nvPr/>
        </p:nvCxnSpPr>
        <p:spPr>
          <a:xfrm rot="16200000" flipH="1">
            <a:off x="5501328" y="-553180"/>
            <a:ext cx="502593" cy="290096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angular 149"/>
          <p:cNvCxnSpPr>
            <a:stCxn id="4" idx="2"/>
            <a:endCxn id="117" idx="0"/>
          </p:cNvCxnSpPr>
          <p:nvPr/>
        </p:nvCxnSpPr>
        <p:spPr>
          <a:xfrm rot="5400000">
            <a:off x="2508096" y="-664609"/>
            <a:ext cx="483427" cy="31046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59"/>
          <p:cNvSpPr/>
          <p:nvPr/>
        </p:nvSpPr>
        <p:spPr>
          <a:xfrm>
            <a:off x="2209604" y="1787280"/>
            <a:ext cx="8258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se origina por</a:t>
            </a:r>
          </a:p>
        </p:txBody>
      </p:sp>
      <p:sp>
        <p:nvSpPr>
          <p:cNvPr id="172" name="Rectángulo 171"/>
          <p:cNvSpPr/>
          <p:nvPr/>
        </p:nvSpPr>
        <p:spPr>
          <a:xfrm>
            <a:off x="4571415" y="1788193"/>
            <a:ext cx="10951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en el se conserva la</a:t>
            </a:r>
          </a:p>
        </p:txBody>
      </p:sp>
      <p:sp>
        <p:nvSpPr>
          <p:cNvPr id="175" name="Rectángulo 174"/>
          <p:cNvSpPr/>
          <p:nvPr/>
        </p:nvSpPr>
        <p:spPr>
          <a:xfrm>
            <a:off x="6824640" y="1876899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definida por</a:t>
            </a:r>
          </a:p>
        </p:txBody>
      </p:sp>
      <p:cxnSp>
        <p:nvCxnSpPr>
          <p:cNvPr id="180" name="Conector recto 179"/>
          <p:cNvCxnSpPr>
            <a:stCxn id="116" idx="2"/>
            <a:endCxn id="175" idx="0"/>
          </p:cNvCxnSpPr>
          <p:nvPr/>
        </p:nvCxnSpPr>
        <p:spPr>
          <a:xfrm>
            <a:off x="7203109" y="1564232"/>
            <a:ext cx="0" cy="312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Rectángulo 482"/>
          <p:cNvSpPr/>
          <p:nvPr/>
        </p:nvSpPr>
        <p:spPr>
          <a:xfrm>
            <a:off x="4826124" y="2960093"/>
            <a:ext cx="4924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que es</a:t>
            </a:r>
          </a:p>
        </p:txBody>
      </p:sp>
      <p:sp>
        <p:nvSpPr>
          <p:cNvPr id="492" name="Rectángulo 491"/>
          <p:cNvSpPr/>
          <p:nvPr/>
        </p:nvSpPr>
        <p:spPr>
          <a:xfrm>
            <a:off x="4733950" y="4079258"/>
            <a:ext cx="6767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puede ser </a:t>
            </a:r>
          </a:p>
        </p:txBody>
      </p:sp>
      <p:sp>
        <p:nvSpPr>
          <p:cNvPr id="100" name="AutoShape 2" descr="about:../PLANETA/CN_11_04_CO/LEYSNELL.jpg"/>
          <p:cNvSpPr>
            <a:spLocks noChangeAspect="1" noChangeArrowheads="1"/>
          </p:cNvSpPr>
          <p:nvPr/>
        </p:nvSpPr>
        <p:spPr bwMode="auto">
          <a:xfrm>
            <a:off x="2317738" y="-22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" name="AutoShape 4" descr="about:../PLANETA/CN_11_04_CO/LEYSNELL.jpg"/>
          <p:cNvSpPr>
            <a:spLocks noChangeAspect="1" noChangeArrowheads="1"/>
          </p:cNvSpPr>
          <p:nvPr/>
        </p:nvSpPr>
        <p:spPr bwMode="auto">
          <a:xfrm>
            <a:off x="1412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cxnSp>
        <p:nvCxnSpPr>
          <p:cNvPr id="321" name="Conector angular 320"/>
          <p:cNvCxnSpPr>
            <a:stCxn id="175" idx="2"/>
            <a:endCxn id="141" idx="0"/>
          </p:cNvCxnSpPr>
          <p:nvPr/>
        </p:nvCxnSpPr>
        <p:spPr>
          <a:xfrm rot="16200000" flipH="1">
            <a:off x="7467425" y="1843415"/>
            <a:ext cx="373426" cy="9020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ector angular 332"/>
          <p:cNvCxnSpPr>
            <a:stCxn id="506" idx="2"/>
            <a:endCxn id="212" idx="0"/>
          </p:cNvCxnSpPr>
          <p:nvPr/>
        </p:nvCxnSpPr>
        <p:spPr>
          <a:xfrm rot="16200000" flipH="1">
            <a:off x="2639090" y="4339885"/>
            <a:ext cx="569218" cy="60788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ector angular 337"/>
          <p:cNvCxnSpPr>
            <a:stCxn id="506" idx="2"/>
            <a:endCxn id="211" idx="0"/>
          </p:cNvCxnSpPr>
          <p:nvPr/>
        </p:nvCxnSpPr>
        <p:spPr>
          <a:xfrm rot="5400000">
            <a:off x="2040121" y="4335415"/>
            <a:ext cx="555833" cy="6034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angular 88"/>
          <p:cNvCxnSpPr>
            <a:stCxn id="22" idx="2"/>
            <a:endCxn id="172" idx="0"/>
          </p:cNvCxnSpPr>
          <p:nvPr/>
        </p:nvCxnSpPr>
        <p:spPr>
          <a:xfrm rot="16200000" flipH="1">
            <a:off x="4388807" y="1057998"/>
            <a:ext cx="215931" cy="12444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r 95"/>
          <p:cNvCxnSpPr>
            <a:stCxn id="22" idx="2"/>
            <a:endCxn id="60" idx="0"/>
          </p:cNvCxnSpPr>
          <p:nvPr/>
        </p:nvCxnSpPr>
        <p:spPr>
          <a:xfrm rot="5400000">
            <a:off x="3141032" y="1053768"/>
            <a:ext cx="215018" cy="12520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Rectángulo 140"/>
              <p:cNvSpPr/>
              <p:nvPr/>
            </p:nvSpPr>
            <p:spPr>
              <a:xfrm>
                <a:off x="7481880" y="2481157"/>
                <a:ext cx="1246573" cy="56259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900" dirty="0">
                    <a:solidFill>
                      <a:schemeClr val="bg1"/>
                    </a:solidFill>
                  </a:rPr>
                  <a:t>aceleración</a:t>
                </a:r>
              </a:p>
              <a:p>
                <a:pPr algn="ctr"/>
                <a:r>
                  <a:rPr lang="es-CO" sz="900" dirty="0">
                    <a:solidFill>
                      <a:schemeClr val="bg1"/>
                    </a:solidFill>
                  </a:rPr>
                  <a:t>𝑎 = 𝜔</a:t>
                </a:r>
                <a:r>
                  <a:rPr lang="es-CO" sz="900" baseline="30000" dirty="0">
                    <a:solidFill>
                      <a:schemeClr val="bg1"/>
                    </a:solidFill>
                  </a:rPr>
                  <a:t>2</a:t>
                </a:r>
                <a:r>
                  <a:rPr lang="es-CO" sz="900" dirty="0">
                    <a:solidFill>
                      <a:schemeClr val="bg1"/>
                    </a:solidFill>
                  </a:rPr>
                  <a:t> 𝐴 𝑐𝑜𝑠⁡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O" sz="9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O" sz="9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s-CO" sz="900" dirty="0">
                                <a:solidFill>
                                  <a:schemeClr val="bg1"/>
                                </a:solidFill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s-CO" sz="900" dirty="0">
                                <a:solidFill>
                                  <a:schemeClr val="bg1"/>
                                </a:solidFill>
                              </a:rPr>
                              <m:t>𝜋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s-CO" sz="900" dirty="0">
                                <a:solidFill>
                                  <a:schemeClr val="bg1"/>
                                </a:solidFill>
                              </a:rPr>
                              <m:t>𝑇</m:t>
                            </m:r>
                          </m:den>
                        </m:f>
                        <m:r>
                          <a:rPr lang="es-CO" sz="9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9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s-CO" sz="9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s-CO" sz="9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1" name="Rectángulo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880" y="2481157"/>
                <a:ext cx="1246573" cy="5625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Conector angular 161"/>
          <p:cNvCxnSpPr>
            <a:stCxn id="492" idx="2"/>
            <a:endCxn id="134" idx="0"/>
          </p:cNvCxnSpPr>
          <p:nvPr/>
        </p:nvCxnSpPr>
        <p:spPr>
          <a:xfrm rot="5400000">
            <a:off x="4520130" y="4318554"/>
            <a:ext cx="560678" cy="5437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ángulo 71"/>
          <p:cNvSpPr/>
          <p:nvPr/>
        </p:nvSpPr>
        <p:spPr>
          <a:xfrm>
            <a:off x="5713159" y="4870768"/>
            <a:ext cx="1041607" cy="5289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>
                <a:solidFill>
                  <a:schemeClr val="tx1"/>
                </a:solidFill>
              </a:rPr>
              <a:t>energía potencial </a:t>
            </a:r>
            <a:endParaRPr lang="es-CO" sz="900" dirty="0">
              <a:solidFill>
                <a:schemeClr val="tx1"/>
              </a:solidFill>
            </a:endParaRPr>
          </a:p>
        </p:txBody>
      </p:sp>
      <p:cxnSp>
        <p:nvCxnSpPr>
          <p:cNvPr id="169" name="Conector angular 168"/>
          <p:cNvCxnSpPr>
            <a:stCxn id="492" idx="2"/>
            <a:endCxn id="167" idx="0"/>
          </p:cNvCxnSpPr>
          <p:nvPr/>
        </p:nvCxnSpPr>
        <p:spPr>
          <a:xfrm rot="16200000" flipH="1">
            <a:off x="5372814" y="4009619"/>
            <a:ext cx="560678" cy="11616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ángulo 178"/>
          <p:cNvSpPr/>
          <p:nvPr/>
        </p:nvSpPr>
        <p:spPr>
          <a:xfrm>
            <a:off x="5912408" y="5557498"/>
            <a:ext cx="6511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puede ser</a:t>
            </a:r>
          </a:p>
        </p:txBody>
      </p:sp>
      <p:cxnSp>
        <p:nvCxnSpPr>
          <p:cNvPr id="189" name="Conector angular 188"/>
          <p:cNvCxnSpPr>
            <a:stCxn id="179" idx="2"/>
            <a:endCxn id="143" idx="0"/>
          </p:cNvCxnSpPr>
          <p:nvPr/>
        </p:nvCxnSpPr>
        <p:spPr>
          <a:xfrm rot="5400000">
            <a:off x="5914053" y="5616987"/>
            <a:ext cx="152582" cy="4952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angular 192"/>
          <p:cNvCxnSpPr>
            <a:stCxn id="179" idx="2"/>
            <a:endCxn id="196" idx="0"/>
          </p:cNvCxnSpPr>
          <p:nvPr/>
        </p:nvCxnSpPr>
        <p:spPr>
          <a:xfrm rot="16200000" flipH="1">
            <a:off x="6499030" y="5527277"/>
            <a:ext cx="152583" cy="6746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ángulo 195"/>
          <p:cNvSpPr/>
          <p:nvPr/>
        </p:nvSpPr>
        <p:spPr>
          <a:xfrm>
            <a:off x="6398955" y="5940913"/>
            <a:ext cx="1027420" cy="62935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potencial</a:t>
            </a:r>
          </a:p>
          <a:p>
            <a:pPr algn="ctr"/>
            <a:r>
              <a:rPr lang="es-CO" sz="900" dirty="0"/>
              <a:t>𝐸</a:t>
            </a:r>
            <a:r>
              <a:rPr lang="es-CO" sz="900" baseline="-25000" dirty="0"/>
              <a:t>𝑃𝑔</a:t>
            </a:r>
            <a:r>
              <a:rPr lang="es-CO" sz="900" dirty="0"/>
              <a:t>=𝑚𝑔ℎ</a:t>
            </a:r>
          </a:p>
        </p:txBody>
      </p:sp>
      <p:sp>
        <p:nvSpPr>
          <p:cNvPr id="506" name="Rectángulo 505"/>
          <p:cNvSpPr/>
          <p:nvPr/>
        </p:nvSpPr>
        <p:spPr>
          <a:xfrm>
            <a:off x="1914275" y="4128387"/>
            <a:ext cx="14109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900" dirty="0"/>
              <a:t>se puede ver en dos casos</a:t>
            </a:r>
          </a:p>
        </p:txBody>
      </p:sp>
      <p:sp>
        <p:nvSpPr>
          <p:cNvPr id="211" name="Rectángulo 71"/>
          <p:cNvSpPr/>
          <p:nvPr/>
        </p:nvSpPr>
        <p:spPr>
          <a:xfrm>
            <a:off x="1412875" y="4915052"/>
            <a:ext cx="1206881" cy="4403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sistema masa-resorte</a:t>
            </a:r>
          </a:p>
        </p:txBody>
      </p:sp>
      <p:sp>
        <p:nvSpPr>
          <p:cNvPr id="212" name="Rectángulo 71"/>
          <p:cNvSpPr/>
          <p:nvPr/>
        </p:nvSpPr>
        <p:spPr>
          <a:xfrm>
            <a:off x="2893680" y="4928437"/>
            <a:ext cx="667924" cy="4135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>
                <a:solidFill>
                  <a:schemeClr val="tx1"/>
                </a:solidFill>
              </a:rPr>
              <a:t>péndulo</a:t>
            </a:r>
          </a:p>
        </p:txBody>
      </p:sp>
      <p:sp>
        <p:nvSpPr>
          <p:cNvPr id="224" name="Rectángulo 223"/>
          <p:cNvSpPr/>
          <p:nvPr/>
        </p:nvSpPr>
        <p:spPr>
          <a:xfrm>
            <a:off x="1692649" y="5630883"/>
            <a:ext cx="647332" cy="3894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𝐹 = −𝑘𝑥</a:t>
            </a:r>
          </a:p>
        </p:txBody>
      </p:sp>
      <p:sp>
        <p:nvSpPr>
          <p:cNvPr id="226" name="Rectángulo 225"/>
          <p:cNvSpPr/>
          <p:nvPr/>
        </p:nvSpPr>
        <p:spPr>
          <a:xfrm>
            <a:off x="2815630" y="5724088"/>
            <a:ext cx="824024" cy="3827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𝐹 = 𝑚𝑔 sin⁡𝜃</a:t>
            </a:r>
          </a:p>
        </p:txBody>
      </p:sp>
      <p:cxnSp>
        <p:nvCxnSpPr>
          <p:cNvPr id="228" name="Conector recto 227"/>
          <p:cNvCxnSpPr>
            <a:stCxn id="212" idx="2"/>
            <a:endCxn id="226" idx="0"/>
          </p:cNvCxnSpPr>
          <p:nvPr/>
        </p:nvCxnSpPr>
        <p:spPr>
          <a:xfrm>
            <a:off x="3227642" y="5342008"/>
            <a:ext cx="0" cy="382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8435</TotalTime>
  <Words>101</Words>
  <Application>Microsoft Office PowerPoint</Application>
  <PresentationFormat>Carta (216 x 279 mm)</PresentationFormat>
  <Paragraphs>37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PEQUETITA Garcia Rodriguez</cp:lastModifiedBy>
  <cp:revision>182</cp:revision>
  <dcterms:created xsi:type="dcterms:W3CDTF">2015-05-14T14:12:36Z</dcterms:created>
  <dcterms:modified xsi:type="dcterms:W3CDTF">2016-07-26T15:33:41Z</dcterms:modified>
</cp:coreProperties>
</file>