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77EF-4988-481A-B267-B322BC6631B5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0725-1135-4D16-9C5D-A4BE4317E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509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77EF-4988-481A-B267-B322BC6631B5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0725-1135-4D16-9C5D-A4BE4317E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914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77EF-4988-481A-B267-B322BC6631B5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0725-1135-4D16-9C5D-A4BE4317E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934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77EF-4988-481A-B267-B322BC6631B5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0725-1135-4D16-9C5D-A4BE4317E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884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77EF-4988-481A-B267-B322BC6631B5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0725-1135-4D16-9C5D-A4BE4317E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861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77EF-4988-481A-B267-B322BC6631B5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0725-1135-4D16-9C5D-A4BE4317E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419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77EF-4988-481A-B267-B322BC6631B5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0725-1135-4D16-9C5D-A4BE4317E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225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77EF-4988-481A-B267-B322BC6631B5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0725-1135-4D16-9C5D-A4BE4317E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52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77EF-4988-481A-B267-B322BC6631B5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0725-1135-4D16-9C5D-A4BE4317E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21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77EF-4988-481A-B267-B322BC6631B5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0725-1135-4D16-9C5D-A4BE4317E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10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77EF-4988-481A-B267-B322BC6631B5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0725-1135-4D16-9C5D-A4BE4317E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99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77EF-4988-481A-B267-B322BC6631B5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60725-1135-4D16-9C5D-A4BE4317ED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36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CuadroTexto"/>
          <p:cNvSpPr txBox="1"/>
          <p:nvPr/>
        </p:nvSpPr>
        <p:spPr>
          <a:xfrm>
            <a:off x="3707904" y="97143"/>
            <a:ext cx="172819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Trabajo y energía</a:t>
            </a:r>
            <a:endParaRPr lang="es-ES" sz="1600" dirty="0"/>
          </a:p>
        </p:txBody>
      </p:sp>
      <p:sp>
        <p:nvSpPr>
          <p:cNvPr id="3" name="7 Rectángulo"/>
          <p:cNvSpPr/>
          <p:nvPr/>
        </p:nvSpPr>
        <p:spPr>
          <a:xfrm>
            <a:off x="1940756" y="603205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solidFill>
                  <a:schemeClr val="tx1"/>
                </a:solidFill>
              </a:rPr>
              <a:t>Energía</a:t>
            </a:r>
          </a:p>
        </p:txBody>
      </p:sp>
      <p:sp>
        <p:nvSpPr>
          <p:cNvPr id="4" name="8 Rectángulo"/>
          <p:cNvSpPr/>
          <p:nvPr/>
        </p:nvSpPr>
        <p:spPr>
          <a:xfrm>
            <a:off x="5350950" y="603864"/>
            <a:ext cx="108000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Trabajo</a:t>
            </a:r>
          </a:p>
        </p:txBody>
      </p:sp>
      <p:sp>
        <p:nvSpPr>
          <p:cNvPr id="5" name="9 Rectángulo"/>
          <p:cNvSpPr/>
          <p:nvPr/>
        </p:nvSpPr>
        <p:spPr>
          <a:xfrm>
            <a:off x="6676550" y="603864"/>
            <a:ext cx="108000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Potencia</a:t>
            </a:r>
          </a:p>
        </p:txBody>
      </p:sp>
      <p:sp>
        <p:nvSpPr>
          <p:cNvPr id="6" name="10 Rectángulo"/>
          <p:cNvSpPr/>
          <p:nvPr/>
        </p:nvSpPr>
        <p:spPr>
          <a:xfrm>
            <a:off x="7968852" y="603205"/>
            <a:ext cx="108000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/>
              <a:t>Eficiencia</a:t>
            </a:r>
            <a:endParaRPr lang="es-ES" sz="1300" b="1" dirty="0"/>
          </a:p>
        </p:txBody>
      </p:sp>
      <p:sp>
        <p:nvSpPr>
          <p:cNvPr id="7" name="20 CuadroTexto"/>
          <p:cNvSpPr txBox="1"/>
          <p:nvPr/>
        </p:nvSpPr>
        <p:spPr>
          <a:xfrm>
            <a:off x="132816" y="1410491"/>
            <a:ext cx="936104" cy="101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c</a:t>
            </a:r>
            <a:r>
              <a:rPr lang="es-ES" sz="1000" dirty="0" smtClean="0">
                <a:solidFill>
                  <a:schemeClr val="bg1"/>
                </a:solidFill>
              </a:rPr>
              <a:t>apacidad de un cuerpo para transformarse o transformar a otros</a:t>
            </a:r>
          </a:p>
        </p:txBody>
      </p:sp>
      <p:sp>
        <p:nvSpPr>
          <p:cNvPr id="8" name="21 CuadroTexto"/>
          <p:cNvSpPr txBox="1"/>
          <p:nvPr/>
        </p:nvSpPr>
        <p:spPr>
          <a:xfrm>
            <a:off x="1154572" y="1717970"/>
            <a:ext cx="936104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p</a:t>
            </a:r>
            <a:r>
              <a:rPr lang="es-ES" sz="1000" dirty="0" smtClean="0">
                <a:solidFill>
                  <a:schemeClr val="bg1"/>
                </a:solidFill>
              </a:rPr>
              <a:t>rincipio de conservación</a:t>
            </a:r>
          </a:p>
        </p:txBody>
      </p:sp>
      <p:sp>
        <p:nvSpPr>
          <p:cNvPr id="9" name="25 CuadroTexto"/>
          <p:cNvSpPr txBox="1"/>
          <p:nvPr/>
        </p:nvSpPr>
        <p:spPr>
          <a:xfrm>
            <a:off x="2210232" y="1489720"/>
            <a:ext cx="1281648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800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t</a:t>
            </a:r>
            <a:r>
              <a:rPr lang="es-ES" sz="1000" dirty="0" smtClean="0">
                <a:solidFill>
                  <a:schemeClr val="bg1"/>
                </a:solidFill>
              </a:rPr>
              <a:t>érmica</a:t>
            </a:r>
          </a:p>
          <a:p>
            <a:pPr marL="108000" indent="-171450" algn="just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</a:rPr>
              <a:t>eléctrica</a:t>
            </a:r>
          </a:p>
          <a:p>
            <a:pPr marL="10800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e</a:t>
            </a:r>
            <a:r>
              <a:rPr lang="es-ES" sz="1000" dirty="0" smtClean="0">
                <a:solidFill>
                  <a:schemeClr val="bg1"/>
                </a:solidFill>
              </a:rPr>
              <a:t>lectromagnética</a:t>
            </a:r>
          </a:p>
          <a:p>
            <a:pPr marL="10800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q</a:t>
            </a:r>
            <a:r>
              <a:rPr lang="es-ES" sz="1000" dirty="0" smtClean="0">
                <a:solidFill>
                  <a:schemeClr val="bg1"/>
                </a:solidFill>
              </a:rPr>
              <a:t>uímica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n</a:t>
            </a:r>
            <a:r>
              <a:rPr lang="es-ES" sz="1000" dirty="0" smtClean="0">
                <a:solidFill>
                  <a:schemeClr val="bg1"/>
                </a:solidFill>
              </a:rPr>
              <a:t>uclear</a:t>
            </a:r>
          </a:p>
        </p:txBody>
      </p:sp>
      <p:sp>
        <p:nvSpPr>
          <p:cNvPr id="10" name="26 CuadroTexto"/>
          <p:cNvSpPr txBox="1"/>
          <p:nvPr/>
        </p:nvSpPr>
        <p:spPr>
          <a:xfrm>
            <a:off x="3551952" y="1718268"/>
            <a:ext cx="792088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f</a:t>
            </a:r>
            <a:r>
              <a:rPr lang="es-ES" sz="1000" dirty="0" smtClean="0">
                <a:solidFill>
                  <a:schemeClr val="bg1"/>
                </a:solidFill>
              </a:rPr>
              <a:t>uentes</a:t>
            </a:r>
          </a:p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renovables</a:t>
            </a:r>
          </a:p>
        </p:txBody>
      </p:sp>
      <p:sp>
        <p:nvSpPr>
          <p:cNvPr id="11" name="27 CuadroTexto"/>
          <p:cNvSpPr txBox="1"/>
          <p:nvPr/>
        </p:nvSpPr>
        <p:spPr>
          <a:xfrm>
            <a:off x="4478882" y="1718268"/>
            <a:ext cx="792088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f</a:t>
            </a:r>
            <a:r>
              <a:rPr lang="es-ES" sz="1000" dirty="0" smtClean="0">
                <a:solidFill>
                  <a:schemeClr val="bg1"/>
                </a:solidFill>
              </a:rPr>
              <a:t>uentes No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r</a:t>
            </a:r>
            <a:r>
              <a:rPr lang="es-ES" sz="1000" dirty="0" smtClean="0">
                <a:solidFill>
                  <a:schemeClr val="bg1"/>
                </a:solidFill>
              </a:rPr>
              <a:t>enovables</a:t>
            </a:r>
          </a:p>
        </p:txBody>
      </p:sp>
      <p:sp>
        <p:nvSpPr>
          <p:cNvPr id="12" name="28 CuadroTexto"/>
          <p:cNvSpPr txBox="1"/>
          <p:nvPr/>
        </p:nvSpPr>
        <p:spPr>
          <a:xfrm>
            <a:off x="5431386" y="1412775"/>
            <a:ext cx="936104" cy="101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energía necesaria  para desplazar un objeto aplicando fuerza</a:t>
            </a:r>
          </a:p>
        </p:txBody>
      </p:sp>
      <p:sp>
        <p:nvSpPr>
          <p:cNvPr id="13" name="29 CuadroTexto"/>
          <p:cNvSpPr txBox="1"/>
          <p:nvPr/>
        </p:nvSpPr>
        <p:spPr>
          <a:xfrm>
            <a:off x="6748498" y="1489719"/>
            <a:ext cx="936104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c</a:t>
            </a:r>
            <a:r>
              <a:rPr lang="es-ES" sz="1000" dirty="0" smtClean="0">
                <a:solidFill>
                  <a:schemeClr val="bg1"/>
                </a:solidFill>
              </a:rPr>
              <a:t>antidad de trabajo realizado en la unidad de tiempo</a:t>
            </a:r>
          </a:p>
        </p:txBody>
      </p:sp>
      <p:sp>
        <p:nvSpPr>
          <p:cNvPr id="14" name="30 CuadroTexto"/>
          <p:cNvSpPr txBox="1"/>
          <p:nvPr/>
        </p:nvSpPr>
        <p:spPr>
          <a:xfrm>
            <a:off x="8040800" y="1489720"/>
            <a:ext cx="936104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r</a:t>
            </a:r>
            <a:r>
              <a:rPr lang="es-ES" sz="1000" smtClean="0">
                <a:solidFill>
                  <a:schemeClr val="bg1"/>
                </a:solidFill>
              </a:rPr>
              <a:t>azón </a:t>
            </a:r>
            <a:r>
              <a:rPr lang="es-ES" sz="1000" dirty="0" smtClean="0">
                <a:solidFill>
                  <a:schemeClr val="bg1"/>
                </a:solidFill>
              </a:rPr>
              <a:t>entre trabajo útil y la energía suministrada a un sistema</a:t>
            </a:r>
          </a:p>
        </p:txBody>
      </p:sp>
      <p:sp>
        <p:nvSpPr>
          <p:cNvPr id="15" name="36 CuadroTexto"/>
          <p:cNvSpPr txBox="1"/>
          <p:nvPr/>
        </p:nvSpPr>
        <p:spPr>
          <a:xfrm>
            <a:off x="153564" y="3104994"/>
            <a:ext cx="864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Julios </a:t>
            </a:r>
            <a:r>
              <a:rPr lang="es-ES" sz="900" dirty="0" smtClean="0"/>
              <a:t>(J)</a:t>
            </a:r>
          </a:p>
          <a:p>
            <a:pPr algn="ctr"/>
            <a:r>
              <a:rPr lang="es-ES" sz="900" dirty="0" smtClean="0"/>
              <a:t>[J] = [N][m]</a:t>
            </a:r>
          </a:p>
        </p:txBody>
      </p:sp>
      <p:sp>
        <p:nvSpPr>
          <p:cNvPr id="16" name="37 CuadroTexto"/>
          <p:cNvSpPr txBox="1"/>
          <p:nvPr/>
        </p:nvSpPr>
        <p:spPr>
          <a:xfrm>
            <a:off x="1190576" y="2922660"/>
            <a:ext cx="8640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</a:t>
            </a:r>
            <a:r>
              <a:rPr lang="es-ES" sz="900" dirty="0" smtClean="0"/>
              <a:t>a energía no se crea ni se destruye, solo se transforma</a:t>
            </a:r>
          </a:p>
        </p:txBody>
      </p:sp>
      <p:sp>
        <p:nvSpPr>
          <p:cNvPr id="17" name="38 CuadroTexto"/>
          <p:cNvSpPr txBox="1"/>
          <p:nvPr/>
        </p:nvSpPr>
        <p:spPr>
          <a:xfrm>
            <a:off x="2480816" y="3153492"/>
            <a:ext cx="7920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nergía</a:t>
            </a:r>
          </a:p>
          <a:p>
            <a:pPr algn="ctr"/>
            <a:r>
              <a:rPr lang="es-ES" sz="900" dirty="0"/>
              <a:t>m</a:t>
            </a:r>
            <a:r>
              <a:rPr lang="es-ES" sz="900" dirty="0" smtClean="0"/>
              <a:t>ecánica</a:t>
            </a:r>
          </a:p>
        </p:txBody>
      </p:sp>
      <p:sp>
        <p:nvSpPr>
          <p:cNvPr id="18" name="39 CuadroTexto"/>
          <p:cNvSpPr txBox="1"/>
          <p:nvPr/>
        </p:nvSpPr>
        <p:spPr>
          <a:xfrm>
            <a:off x="3383198" y="2922661"/>
            <a:ext cx="1013516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hidroeléctrica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solar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mareomotriz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geotérmica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eólica</a:t>
            </a:r>
          </a:p>
        </p:txBody>
      </p:sp>
      <p:sp>
        <p:nvSpPr>
          <p:cNvPr id="19" name="41 CuadroTexto"/>
          <p:cNvSpPr txBox="1"/>
          <p:nvPr/>
        </p:nvSpPr>
        <p:spPr>
          <a:xfrm>
            <a:off x="4531849" y="2912001"/>
            <a:ext cx="897436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fósil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carbón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petróleo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gas natural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nuclear</a:t>
            </a:r>
          </a:p>
        </p:txBody>
      </p:sp>
      <p:sp>
        <p:nvSpPr>
          <p:cNvPr id="20" name="42 CuadroTexto"/>
          <p:cNvSpPr txBox="1"/>
          <p:nvPr/>
        </p:nvSpPr>
        <p:spPr>
          <a:xfrm>
            <a:off x="5469372" y="3153492"/>
            <a:ext cx="927556" cy="23083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>
              <a:solidFill>
                <a:srgbClr val="FF0000"/>
              </a:solidFill>
            </a:endParaRPr>
          </a:p>
        </p:txBody>
      </p:sp>
      <p:sp>
        <p:nvSpPr>
          <p:cNvPr id="21" name="44 CuadroTexto"/>
          <p:cNvSpPr txBox="1"/>
          <p:nvPr/>
        </p:nvSpPr>
        <p:spPr>
          <a:xfrm>
            <a:off x="6820506" y="3070908"/>
            <a:ext cx="79208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P = W/t</a:t>
            </a:r>
          </a:p>
        </p:txBody>
      </p:sp>
      <p:pic>
        <p:nvPicPr>
          <p:cNvPr id="22" name="4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48" y="3212976"/>
            <a:ext cx="868680" cy="91440"/>
          </a:xfrm>
          <a:prstGeom prst="rect">
            <a:avLst/>
          </a:prstGeom>
        </p:spPr>
      </p:pic>
      <p:sp>
        <p:nvSpPr>
          <p:cNvPr id="23" name="50 CuadroTexto"/>
          <p:cNvSpPr txBox="1"/>
          <p:nvPr/>
        </p:nvSpPr>
        <p:spPr>
          <a:xfrm>
            <a:off x="7880880" y="3070908"/>
            <a:ext cx="1212184" cy="24622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ym typeface="Symbol" panose="05050102010706020507" pitchFamily="18" charset="2"/>
              </a:rPr>
              <a:t>= W/E x 100 %</a:t>
            </a:r>
            <a:endParaRPr lang="es-ES" sz="1000" dirty="0" smtClean="0"/>
          </a:p>
        </p:txBody>
      </p:sp>
      <p:sp>
        <p:nvSpPr>
          <p:cNvPr id="24" name="53 CuadroTexto"/>
          <p:cNvSpPr txBox="1"/>
          <p:nvPr/>
        </p:nvSpPr>
        <p:spPr>
          <a:xfrm>
            <a:off x="1318954" y="4358667"/>
            <a:ext cx="79208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nergía</a:t>
            </a:r>
          </a:p>
          <a:p>
            <a:pPr algn="ctr"/>
            <a:r>
              <a:rPr lang="es-ES" sz="900" dirty="0" smtClean="0"/>
              <a:t>cinética</a:t>
            </a:r>
          </a:p>
        </p:txBody>
      </p:sp>
      <p:sp>
        <p:nvSpPr>
          <p:cNvPr id="25" name="54 CuadroTexto"/>
          <p:cNvSpPr txBox="1"/>
          <p:nvPr/>
        </p:nvSpPr>
        <p:spPr>
          <a:xfrm>
            <a:off x="2455012" y="4285851"/>
            <a:ext cx="792088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nergía</a:t>
            </a:r>
          </a:p>
          <a:p>
            <a:pPr algn="ctr"/>
            <a:r>
              <a:rPr lang="es-ES" sz="900" dirty="0" smtClean="0"/>
              <a:t>potencial gravitacional</a:t>
            </a:r>
          </a:p>
        </p:txBody>
      </p:sp>
      <p:sp>
        <p:nvSpPr>
          <p:cNvPr id="26" name="55 CuadroTexto"/>
          <p:cNvSpPr txBox="1"/>
          <p:nvPr/>
        </p:nvSpPr>
        <p:spPr>
          <a:xfrm>
            <a:off x="3551952" y="4289302"/>
            <a:ext cx="792088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nergía potencial elástica</a:t>
            </a:r>
          </a:p>
        </p:txBody>
      </p:sp>
      <p:sp>
        <p:nvSpPr>
          <p:cNvPr id="27" name="59 CuadroTexto"/>
          <p:cNvSpPr txBox="1"/>
          <p:nvPr/>
        </p:nvSpPr>
        <p:spPr>
          <a:xfrm>
            <a:off x="1271654" y="5508021"/>
            <a:ext cx="8640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la masa y la velocidad</a:t>
            </a:r>
          </a:p>
        </p:txBody>
      </p:sp>
      <p:sp>
        <p:nvSpPr>
          <p:cNvPr id="28" name="60 CuadroTexto"/>
          <p:cNvSpPr txBox="1"/>
          <p:nvPr/>
        </p:nvSpPr>
        <p:spPr>
          <a:xfrm>
            <a:off x="2447764" y="5445224"/>
            <a:ext cx="864096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</a:t>
            </a:r>
            <a:r>
              <a:rPr lang="es-ES" sz="900" dirty="0" smtClean="0"/>
              <a:t>a masa, </a:t>
            </a:r>
            <a:r>
              <a:rPr lang="es-ES" sz="900" dirty="0"/>
              <a:t>l</a:t>
            </a:r>
            <a:r>
              <a:rPr lang="es-ES" sz="900" dirty="0" smtClean="0"/>
              <a:t>a altura y la gravedad</a:t>
            </a:r>
          </a:p>
        </p:txBody>
      </p:sp>
      <p:sp>
        <p:nvSpPr>
          <p:cNvPr id="29" name="61 CuadroTexto"/>
          <p:cNvSpPr txBox="1"/>
          <p:nvPr/>
        </p:nvSpPr>
        <p:spPr>
          <a:xfrm>
            <a:off x="3515948" y="5445223"/>
            <a:ext cx="864096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cuerpos elásticos y deformables</a:t>
            </a:r>
          </a:p>
        </p:txBody>
      </p:sp>
      <p:sp>
        <p:nvSpPr>
          <p:cNvPr id="30" name="62 CuadroTexto"/>
          <p:cNvSpPr txBox="1"/>
          <p:nvPr/>
        </p:nvSpPr>
        <p:spPr>
          <a:xfrm>
            <a:off x="5482510" y="4427917"/>
            <a:ext cx="927556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Julios </a:t>
            </a:r>
            <a:r>
              <a:rPr lang="es-ES" sz="900" dirty="0" smtClean="0"/>
              <a:t>(J)</a:t>
            </a:r>
          </a:p>
        </p:txBody>
      </p:sp>
      <p:sp>
        <p:nvSpPr>
          <p:cNvPr id="31" name="63 CuadroTexto"/>
          <p:cNvSpPr txBox="1"/>
          <p:nvPr/>
        </p:nvSpPr>
        <p:spPr>
          <a:xfrm>
            <a:off x="6747903" y="4220167"/>
            <a:ext cx="927556" cy="36933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Watts (W)</a:t>
            </a:r>
          </a:p>
          <a:p>
            <a:pPr algn="ctr"/>
            <a:r>
              <a:rPr lang="es-ES" sz="900" dirty="0" smtClean="0"/>
              <a:t>[W] = [J] [s]</a:t>
            </a:r>
            <a:r>
              <a:rPr lang="es-ES" sz="900" baseline="30000" dirty="0" smtClean="0"/>
              <a:t>-1</a:t>
            </a:r>
          </a:p>
        </p:txBody>
      </p:sp>
      <p:cxnSp>
        <p:nvCxnSpPr>
          <p:cNvPr id="32" name="67 Conector angular"/>
          <p:cNvCxnSpPr>
            <a:stCxn id="2" idx="2"/>
            <a:endCxn id="3" idx="0"/>
          </p:cNvCxnSpPr>
          <p:nvPr/>
        </p:nvCxnSpPr>
        <p:spPr>
          <a:xfrm rot="5400000">
            <a:off x="3442654" y="-526141"/>
            <a:ext cx="167508" cy="20911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69 Conector angular"/>
          <p:cNvCxnSpPr>
            <a:stCxn id="2" idx="2"/>
            <a:endCxn id="4" idx="0"/>
          </p:cNvCxnSpPr>
          <p:nvPr/>
        </p:nvCxnSpPr>
        <p:spPr>
          <a:xfrm rot="16200000" flipH="1">
            <a:off x="5147392" y="-139695"/>
            <a:ext cx="168167" cy="13189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71 Conector angular"/>
          <p:cNvCxnSpPr>
            <a:stCxn id="2" idx="2"/>
            <a:endCxn id="5" idx="0"/>
          </p:cNvCxnSpPr>
          <p:nvPr/>
        </p:nvCxnSpPr>
        <p:spPr>
          <a:xfrm rot="16200000" flipH="1">
            <a:off x="5810192" y="-802495"/>
            <a:ext cx="168167" cy="2644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73 Conector angular"/>
          <p:cNvCxnSpPr>
            <a:stCxn id="2" idx="2"/>
            <a:endCxn id="6" idx="0"/>
          </p:cNvCxnSpPr>
          <p:nvPr/>
        </p:nvCxnSpPr>
        <p:spPr>
          <a:xfrm rot="16200000" flipH="1">
            <a:off x="6456672" y="-1448975"/>
            <a:ext cx="167508" cy="39368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79 Conector angular"/>
          <p:cNvCxnSpPr>
            <a:stCxn id="3" idx="2"/>
            <a:endCxn id="76" idx="0"/>
          </p:cNvCxnSpPr>
          <p:nvPr/>
        </p:nvCxnSpPr>
        <p:spPr>
          <a:xfrm rot="5400000">
            <a:off x="1455465" y="30468"/>
            <a:ext cx="160227" cy="18904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92 Conector angular"/>
          <p:cNvCxnSpPr>
            <a:stCxn id="76" idx="2"/>
            <a:endCxn id="7" idx="0"/>
          </p:cNvCxnSpPr>
          <p:nvPr/>
        </p:nvCxnSpPr>
        <p:spPr>
          <a:xfrm rot="16200000" flipH="1">
            <a:off x="526281" y="1335903"/>
            <a:ext cx="138647" cy="10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8 Conector angular"/>
          <p:cNvCxnSpPr>
            <a:stCxn id="7" idx="2"/>
            <a:endCxn id="15" idx="0"/>
          </p:cNvCxnSpPr>
          <p:nvPr/>
        </p:nvCxnSpPr>
        <p:spPr>
          <a:xfrm rot="5400000">
            <a:off x="253820" y="2757946"/>
            <a:ext cx="678840" cy="152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00 Conector angular"/>
          <p:cNvCxnSpPr>
            <a:stCxn id="77" idx="2"/>
            <a:endCxn id="8" idx="0"/>
          </p:cNvCxnSpPr>
          <p:nvPr/>
        </p:nvCxnSpPr>
        <p:spPr>
          <a:xfrm>
            <a:off x="1622624" y="1274128"/>
            <a:ext cx="0" cy="44384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05 Conector angular"/>
          <p:cNvCxnSpPr>
            <a:stCxn id="8" idx="2"/>
            <a:endCxn id="16" idx="0"/>
          </p:cNvCxnSpPr>
          <p:nvPr/>
        </p:nvCxnSpPr>
        <p:spPr>
          <a:xfrm>
            <a:off x="1622624" y="2118080"/>
            <a:ext cx="0" cy="80458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07 Conector angular"/>
          <p:cNvCxnSpPr>
            <a:stCxn id="3" idx="2"/>
            <a:endCxn id="77" idx="0"/>
          </p:cNvCxnSpPr>
          <p:nvPr/>
        </p:nvCxnSpPr>
        <p:spPr>
          <a:xfrm rot="5400000">
            <a:off x="1970465" y="547752"/>
            <a:ext cx="162511" cy="8581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09 Conector angular"/>
          <p:cNvCxnSpPr>
            <a:stCxn id="3" idx="2"/>
            <a:endCxn id="78" idx="0"/>
          </p:cNvCxnSpPr>
          <p:nvPr/>
        </p:nvCxnSpPr>
        <p:spPr>
          <a:xfrm rot="16200000" flipH="1">
            <a:off x="2600201" y="776208"/>
            <a:ext cx="160227" cy="3989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113 Conector angular"/>
          <p:cNvCxnSpPr>
            <a:stCxn id="78" idx="2"/>
            <a:endCxn id="9" idx="0"/>
          </p:cNvCxnSpPr>
          <p:nvPr/>
        </p:nvCxnSpPr>
        <p:spPr>
          <a:xfrm rot="5400000">
            <a:off x="2756496" y="1366404"/>
            <a:ext cx="217876" cy="287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15 Conector angular"/>
          <p:cNvCxnSpPr>
            <a:stCxn id="9" idx="2"/>
            <a:endCxn id="17" idx="0"/>
          </p:cNvCxnSpPr>
          <p:nvPr/>
        </p:nvCxnSpPr>
        <p:spPr>
          <a:xfrm rot="16200000" flipH="1">
            <a:off x="2462959" y="2739591"/>
            <a:ext cx="801998" cy="258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17 Conector angular"/>
          <p:cNvCxnSpPr>
            <a:stCxn id="17" idx="2"/>
            <a:endCxn id="25" idx="0"/>
          </p:cNvCxnSpPr>
          <p:nvPr/>
        </p:nvCxnSpPr>
        <p:spPr>
          <a:xfrm rot="5400000">
            <a:off x="2482445" y="3891435"/>
            <a:ext cx="763027" cy="258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9 Conector angular"/>
          <p:cNvCxnSpPr>
            <a:stCxn id="25" idx="2"/>
            <a:endCxn id="28" idx="0"/>
          </p:cNvCxnSpPr>
          <p:nvPr/>
        </p:nvCxnSpPr>
        <p:spPr>
          <a:xfrm rot="16200000" flipH="1">
            <a:off x="2539663" y="5105075"/>
            <a:ext cx="651542" cy="287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21 Conector angular"/>
          <p:cNvCxnSpPr>
            <a:stCxn id="79" idx="2"/>
            <a:endCxn id="10" idx="0"/>
          </p:cNvCxnSpPr>
          <p:nvPr/>
        </p:nvCxnSpPr>
        <p:spPr>
          <a:xfrm rot="5400000">
            <a:off x="3955358" y="1232618"/>
            <a:ext cx="478289" cy="49301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23 Conector angular"/>
          <p:cNvCxnSpPr>
            <a:stCxn id="79" idx="2"/>
            <a:endCxn id="11" idx="0"/>
          </p:cNvCxnSpPr>
          <p:nvPr/>
        </p:nvCxnSpPr>
        <p:spPr>
          <a:xfrm rot="16200000" flipH="1">
            <a:off x="4418822" y="1262163"/>
            <a:ext cx="478289" cy="4339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29 Conector angular"/>
          <p:cNvCxnSpPr>
            <a:stCxn id="4" idx="2"/>
            <a:endCxn id="12" idx="0"/>
          </p:cNvCxnSpPr>
          <p:nvPr/>
        </p:nvCxnSpPr>
        <p:spPr>
          <a:xfrm rot="16200000" flipH="1">
            <a:off x="5636933" y="1150269"/>
            <a:ext cx="516523" cy="84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31 Conector angular"/>
          <p:cNvCxnSpPr>
            <a:stCxn id="12" idx="2"/>
            <a:endCxn id="20" idx="0"/>
          </p:cNvCxnSpPr>
          <p:nvPr/>
        </p:nvCxnSpPr>
        <p:spPr>
          <a:xfrm rot="16200000" flipH="1">
            <a:off x="5553767" y="2774109"/>
            <a:ext cx="725054" cy="3371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33 Conector angular"/>
          <p:cNvCxnSpPr>
            <a:stCxn id="20" idx="2"/>
            <a:endCxn id="30" idx="0"/>
          </p:cNvCxnSpPr>
          <p:nvPr/>
        </p:nvCxnSpPr>
        <p:spPr>
          <a:xfrm rot="16200000" flipH="1">
            <a:off x="5417923" y="3899551"/>
            <a:ext cx="1043593" cy="131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35 Conector angular"/>
          <p:cNvCxnSpPr>
            <a:stCxn id="5" idx="2"/>
            <a:endCxn id="13" idx="0"/>
          </p:cNvCxnSpPr>
          <p:nvPr/>
        </p:nvCxnSpPr>
        <p:spPr>
          <a:xfrm rot="5400000">
            <a:off x="6919817" y="1192985"/>
            <a:ext cx="593467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37 Conector angular"/>
          <p:cNvCxnSpPr>
            <a:stCxn id="13" idx="2"/>
            <a:endCxn id="21" idx="0"/>
          </p:cNvCxnSpPr>
          <p:nvPr/>
        </p:nvCxnSpPr>
        <p:spPr>
          <a:xfrm rot="5400000">
            <a:off x="6856843" y="2711200"/>
            <a:ext cx="719415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39 Conector angular"/>
          <p:cNvCxnSpPr>
            <a:stCxn id="21" idx="2"/>
            <a:endCxn id="31" idx="0"/>
          </p:cNvCxnSpPr>
          <p:nvPr/>
        </p:nvCxnSpPr>
        <p:spPr>
          <a:xfrm rot="5400000">
            <a:off x="6762597" y="3766214"/>
            <a:ext cx="903038" cy="48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41 Conector angular"/>
          <p:cNvCxnSpPr>
            <a:stCxn id="6" idx="2"/>
            <a:endCxn id="14" idx="0"/>
          </p:cNvCxnSpPr>
          <p:nvPr/>
        </p:nvCxnSpPr>
        <p:spPr>
          <a:xfrm rot="5400000">
            <a:off x="8211789" y="1192656"/>
            <a:ext cx="594127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43 Conector angular"/>
          <p:cNvCxnSpPr>
            <a:stCxn id="14" idx="2"/>
            <a:endCxn id="23" idx="0"/>
          </p:cNvCxnSpPr>
          <p:nvPr/>
        </p:nvCxnSpPr>
        <p:spPr>
          <a:xfrm rot="5400000">
            <a:off x="8138205" y="2700261"/>
            <a:ext cx="719414" cy="218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45 Conector angular"/>
          <p:cNvCxnSpPr>
            <a:stCxn id="17" idx="2"/>
            <a:endCxn id="24" idx="0"/>
          </p:cNvCxnSpPr>
          <p:nvPr/>
        </p:nvCxnSpPr>
        <p:spPr>
          <a:xfrm rot="5400000">
            <a:off x="1878008" y="3359814"/>
            <a:ext cx="835843" cy="11618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47 Conector angular"/>
          <p:cNvCxnSpPr>
            <a:stCxn id="17" idx="2"/>
            <a:endCxn id="26" idx="0"/>
          </p:cNvCxnSpPr>
          <p:nvPr/>
        </p:nvCxnSpPr>
        <p:spPr>
          <a:xfrm rot="16200000" flipH="1">
            <a:off x="3029189" y="3370495"/>
            <a:ext cx="766478" cy="1071136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49 Conector angular"/>
          <p:cNvCxnSpPr>
            <a:stCxn id="24" idx="2"/>
            <a:endCxn id="27" idx="0"/>
          </p:cNvCxnSpPr>
          <p:nvPr/>
        </p:nvCxnSpPr>
        <p:spPr>
          <a:xfrm rot="5400000">
            <a:off x="1319339" y="5112362"/>
            <a:ext cx="780022" cy="112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51 Conector angular"/>
          <p:cNvCxnSpPr>
            <a:stCxn id="26" idx="2"/>
            <a:endCxn id="29" idx="0"/>
          </p:cNvCxnSpPr>
          <p:nvPr/>
        </p:nvCxnSpPr>
        <p:spPr>
          <a:xfrm rot="5400000">
            <a:off x="3623951" y="5121178"/>
            <a:ext cx="648090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53 Conector angular"/>
          <p:cNvCxnSpPr>
            <a:stCxn id="3" idx="2"/>
            <a:endCxn id="79" idx="0"/>
          </p:cNvCxnSpPr>
          <p:nvPr/>
        </p:nvCxnSpPr>
        <p:spPr>
          <a:xfrm rot="16200000" flipH="1">
            <a:off x="3387108" y="-10700"/>
            <a:ext cx="147607" cy="19601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56 Rectángulo"/>
          <p:cNvSpPr/>
          <p:nvPr/>
        </p:nvSpPr>
        <p:spPr>
          <a:xfrm>
            <a:off x="1294246" y="4954543"/>
            <a:ext cx="8415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depende de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3" name="57 Rectángulo"/>
          <p:cNvSpPr/>
          <p:nvPr/>
        </p:nvSpPr>
        <p:spPr>
          <a:xfrm>
            <a:off x="2459060" y="4977172"/>
            <a:ext cx="8415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depende de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4" name="58 Rectángulo"/>
          <p:cNvSpPr/>
          <p:nvPr/>
        </p:nvSpPr>
        <p:spPr>
          <a:xfrm>
            <a:off x="3472177" y="4977403"/>
            <a:ext cx="95163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presenta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5" name="47 Rectángulo"/>
          <p:cNvSpPr/>
          <p:nvPr/>
        </p:nvSpPr>
        <p:spPr>
          <a:xfrm>
            <a:off x="2408808" y="3861048"/>
            <a:ext cx="9361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está compuesta por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6" name="48 Rectángulo"/>
          <p:cNvSpPr/>
          <p:nvPr/>
        </p:nvSpPr>
        <p:spPr>
          <a:xfrm>
            <a:off x="5537106" y="386104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mide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7" name="49 Rectángulo"/>
          <p:cNvSpPr/>
          <p:nvPr/>
        </p:nvSpPr>
        <p:spPr>
          <a:xfrm>
            <a:off x="6820506" y="386104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mide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8" name="22 Rectángulo"/>
          <p:cNvSpPr/>
          <p:nvPr/>
        </p:nvSpPr>
        <p:spPr>
          <a:xfrm>
            <a:off x="186616" y="2583372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mide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9" name="23 Rectángulo"/>
          <p:cNvSpPr/>
          <p:nvPr/>
        </p:nvSpPr>
        <p:spPr>
          <a:xfrm>
            <a:off x="2480816" y="2495710"/>
            <a:ext cx="795040" cy="357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aso de mayor interés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0" name="24 Rectángulo"/>
          <p:cNvSpPr/>
          <p:nvPr/>
        </p:nvSpPr>
        <p:spPr>
          <a:xfrm>
            <a:off x="1223628" y="25649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que enuncia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1" name="31 Rectángulo"/>
          <p:cNvSpPr/>
          <p:nvPr/>
        </p:nvSpPr>
        <p:spPr>
          <a:xfrm>
            <a:off x="3558302" y="2459623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riginan la energía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2" name="32 Rectángulo"/>
          <p:cNvSpPr/>
          <p:nvPr/>
        </p:nvSpPr>
        <p:spPr>
          <a:xfrm>
            <a:off x="4467729" y="246640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33 Rectángulo"/>
          <p:cNvSpPr/>
          <p:nvPr/>
        </p:nvSpPr>
        <p:spPr>
          <a:xfrm>
            <a:off x="5503394" y="25649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4" name="34 Rectángulo"/>
          <p:cNvSpPr/>
          <p:nvPr/>
        </p:nvSpPr>
        <p:spPr>
          <a:xfrm>
            <a:off x="6820506" y="256657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35 Rectángulo"/>
          <p:cNvSpPr/>
          <p:nvPr/>
        </p:nvSpPr>
        <p:spPr>
          <a:xfrm>
            <a:off x="8112808" y="256657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6" name="13 Rectángulo"/>
          <p:cNvSpPr/>
          <p:nvPr/>
        </p:nvSpPr>
        <p:spPr>
          <a:xfrm>
            <a:off x="194296" y="105582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7" name="14 Rectángulo"/>
          <p:cNvSpPr/>
          <p:nvPr/>
        </p:nvSpPr>
        <p:spPr>
          <a:xfrm>
            <a:off x="1226580" y="10581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umple el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8" name="15 Rectángulo"/>
          <p:cNvSpPr/>
          <p:nvPr/>
        </p:nvSpPr>
        <p:spPr>
          <a:xfrm>
            <a:off x="2483768" y="105582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divide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9" name="16 Rectángulo"/>
          <p:cNvSpPr/>
          <p:nvPr/>
        </p:nvSpPr>
        <p:spPr>
          <a:xfrm>
            <a:off x="3993272" y="1043200"/>
            <a:ext cx="895470" cy="19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obtiene de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0" name="17 Rectángulo"/>
          <p:cNvSpPr/>
          <p:nvPr/>
        </p:nvSpPr>
        <p:spPr>
          <a:xfrm>
            <a:off x="5494906" y="106460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1" name="18 Rectángulo"/>
          <p:cNvSpPr/>
          <p:nvPr/>
        </p:nvSpPr>
        <p:spPr>
          <a:xfrm>
            <a:off x="6820506" y="106460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2" name="19 Rectángulo"/>
          <p:cNvSpPr/>
          <p:nvPr/>
        </p:nvSpPr>
        <p:spPr>
          <a:xfrm>
            <a:off x="8112808" y="106460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83" name="Conector angular 82"/>
          <p:cNvCxnSpPr/>
          <p:nvPr/>
        </p:nvCxnSpPr>
        <p:spPr>
          <a:xfrm rot="5400000">
            <a:off x="4726488" y="2280035"/>
            <a:ext cx="348022" cy="111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r 83"/>
          <p:cNvCxnSpPr>
            <a:stCxn id="72" idx="2"/>
            <a:endCxn id="19" idx="0"/>
          </p:cNvCxnSpPr>
          <p:nvPr/>
        </p:nvCxnSpPr>
        <p:spPr>
          <a:xfrm rot="16200000" flipH="1">
            <a:off x="4807382" y="2738815"/>
            <a:ext cx="229577" cy="116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/>
          <p:cNvCxnSpPr>
            <a:stCxn id="10" idx="2"/>
            <a:endCxn id="71" idx="0"/>
          </p:cNvCxnSpPr>
          <p:nvPr/>
        </p:nvCxnSpPr>
        <p:spPr>
          <a:xfrm rot="16200000" flipH="1">
            <a:off x="3780549" y="2285825"/>
            <a:ext cx="341245" cy="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71" idx="2"/>
            <a:endCxn id="18" idx="0"/>
          </p:cNvCxnSpPr>
          <p:nvPr/>
        </p:nvCxnSpPr>
        <p:spPr>
          <a:xfrm rot="5400000">
            <a:off x="3798644" y="2766959"/>
            <a:ext cx="247014" cy="64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363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207</Words>
  <Application>Microsoft Office PowerPoint</Application>
  <PresentationFormat>Panorámica</PresentationFormat>
  <Paragraphs>68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GARCIA</dc:creator>
  <cp:lastModifiedBy>user</cp:lastModifiedBy>
  <cp:revision>1</cp:revision>
  <dcterms:created xsi:type="dcterms:W3CDTF">2016-06-01T16:36:30Z</dcterms:created>
  <dcterms:modified xsi:type="dcterms:W3CDTF">2016-06-01T16:38:11Z</dcterms:modified>
</cp:coreProperties>
</file>