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materia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978752" y="1247102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</a:t>
            </a:r>
            <a:r>
              <a:rPr lang="es-ES" sz="1300" b="1" dirty="0" smtClean="0"/>
              <a:t>ropiedades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5307671" y="1239002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M</a:t>
            </a:r>
            <a:r>
              <a:rPr lang="es-ES" sz="1300" b="1" dirty="0" smtClean="0"/>
              <a:t>ezclas</a:t>
            </a:r>
            <a:endParaRPr lang="es-ES" sz="1300" b="1" dirty="0"/>
          </a:p>
        </p:txBody>
      </p:sp>
      <p:sp>
        <p:nvSpPr>
          <p:cNvPr id="44" name="Rectángulo 43"/>
          <p:cNvSpPr/>
          <p:nvPr/>
        </p:nvSpPr>
        <p:spPr>
          <a:xfrm>
            <a:off x="1661741" y="2322249"/>
            <a:ext cx="91255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n</a:t>
            </a:r>
            <a:r>
              <a:rPr lang="pl-PL" sz="1000" dirty="0" smtClean="0">
                <a:solidFill>
                  <a:schemeClr val="bg1"/>
                </a:solidFill>
              </a:rPr>
              <a:t>o cuantificables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77" name="Conector angular 30"/>
          <p:cNvCxnSpPr>
            <a:stCxn id="4" idx="2"/>
            <a:endCxn id="165" idx="0"/>
          </p:cNvCxnSpPr>
          <p:nvPr/>
        </p:nvCxnSpPr>
        <p:spPr>
          <a:xfrm rot="5400000">
            <a:off x="3025862" y="-866162"/>
            <a:ext cx="195784" cy="32419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/>
          <p:nvPr/>
        </p:nvCxnSpPr>
        <p:spPr>
          <a:xfrm>
            <a:off x="4740955" y="755477"/>
            <a:ext cx="2264015" cy="111075"/>
          </a:xfrm>
          <a:prstGeom prst="bentConnector3">
            <a:avLst>
              <a:gd name="adj1" fmla="val 9996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2710681" y="1200733"/>
            <a:ext cx="1038475" cy="841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_tradnl" sz="1300" b="1" dirty="0"/>
              <a:t>S</a:t>
            </a:r>
            <a:r>
              <a:rPr lang="es-ES_tradnl" sz="1300" b="1" dirty="0" smtClean="0"/>
              <a:t>ólida</a:t>
            </a:r>
            <a:endParaRPr lang="es-ES_tradnl" sz="1300" b="1" dirty="0"/>
          </a:p>
          <a:p>
            <a:pPr marL="285750" indent="-285750">
              <a:buFont typeface="Arial"/>
              <a:buChar char="•"/>
            </a:pPr>
            <a:r>
              <a:rPr lang="es-ES_tradnl" sz="1300" b="1" dirty="0"/>
              <a:t>L</a:t>
            </a:r>
            <a:r>
              <a:rPr lang="es-ES_tradnl" sz="1300" b="1" dirty="0" smtClean="0"/>
              <a:t>íquida</a:t>
            </a:r>
            <a:endParaRPr lang="es-ES_tradnl" sz="1300" b="1" dirty="0"/>
          </a:p>
          <a:p>
            <a:pPr marL="285750" indent="-285750">
              <a:buFont typeface="Arial"/>
              <a:buChar char="•"/>
            </a:pPr>
            <a:r>
              <a:rPr lang="es-ES_tradnl" sz="1300" b="1" dirty="0"/>
              <a:t>G</a:t>
            </a:r>
            <a:r>
              <a:rPr lang="es-ES_tradnl" sz="1300" b="1" dirty="0" smtClean="0"/>
              <a:t>as</a:t>
            </a:r>
            <a:endParaRPr lang="es-ES_tradnl" sz="1300" b="1" dirty="0"/>
          </a:p>
          <a:p>
            <a:pPr marL="285750" indent="-285750">
              <a:buFont typeface="Arial"/>
              <a:buChar char="•"/>
            </a:pPr>
            <a:r>
              <a:rPr lang="es-ES_tradnl" sz="1300" b="1" dirty="0"/>
              <a:t>P</a:t>
            </a:r>
            <a:r>
              <a:rPr lang="es-ES_tradnl" sz="1300" b="1" dirty="0" smtClean="0"/>
              <a:t>lasma</a:t>
            </a:r>
            <a:endParaRPr lang="es-ES_tradnl" sz="1300" b="1" dirty="0"/>
          </a:p>
        </p:txBody>
      </p:sp>
      <p:sp>
        <p:nvSpPr>
          <p:cNvPr id="126" name="Rectángulo 43"/>
          <p:cNvSpPr/>
          <p:nvPr/>
        </p:nvSpPr>
        <p:spPr>
          <a:xfrm>
            <a:off x="625070" y="2310487"/>
            <a:ext cx="9236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uantificables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>
            <a:stCxn id="114" idx="2"/>
            <a:endCxn id="126" idx="0"/>
          </p:cNvCxnSpPr>
          <p:nvPr/>
        </p:nvCxnSpPr>
        <p:spPr>
          <a:xfrm rot="5400000">
            <a:off x="1172832" y="1988505"/>
            <a:ext cx="236028" cy="40793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CuadroTexto 18"/>
          <p:cNvSpPr txBox="1"/>
          <p:nvPr/>
        </p:nvSpPr>
        <p:spPr>
          <a:xfrm>
            <a:off x="390450" y="283836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sp>
        <p:nvSpPr>
          <p:cNvPr id="147" name="Rectángulo 71"/>
          <p:cNvSpPr/>
          <p:nvPr/>
        </p:nvSpPr>
        <p:spPr>
          <a:xfrm>
            <a:off x="1759904" y="3398533"/>
            <a:ext cx="726009" cy="6320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c</a:t>
            </a:r>
            <a:r>
              <a:rPr lang="es-ES_tradnl" sz="900" dirty="0" smtClean="0">
                <a:solidFill>
                  <a:schemeClr val="tx1"/>
                </a:solidFill>
              </a:rPr>
              <a:t>olor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o</a:t>
            </a:r>
            <a:r>
              <a:rPr lang="es-ES_tradnl" sz="900" dirty="0" smtClean="0">
                <a:solidFill>
                  <a:schemeClr val="tx1"/>
                </a:solidFill>
              </a:rPr>
              <a:t>lor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s</a:t>
            </a:r>
            <a:r>
              <a:rPr lang="es-ES_tradnl" sz="900" dirty="0" smtClean="0">
                <a:solidFill>
                  <a:schemeClr val="tx1"/>
                </a:solidFill>
              </a:rPr>
              <a:t>abor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1" name="Conector angular 30"/>
          <p:cNvCxnSpPr>
            <a:stCxn id="90" idx="2"/>
            <a:endCxn id="128" idx="0"/>
          </p:cNvCxnSpPr>
          <p:nvPr/>
        </p:nvCxnSpPr>
        <p:spPr>
          <a:xfrm>
            <a:off x="3229919" y="2041769"/>
            <a:ext cx="4899" cy="1390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ángulo 43"/>
          <p:cNvSpPr/>
          <p:nvPr/>
        </p:nvSpPr>
        <p:spPr>
          <a:xfrm>
            <a:off x="3855704" y="2290960"/>
            <a:ext cx="991621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eterogéneas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3653631" y="284978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 </a:t>
            </a:r>
            <a:r>
              <a:rPr lang="en-US" sz="900" dirty="0" err="1" smtClean="0"/>
              <a:t>las</a:t>
            </a:r>
            <a:r>
              <a:rPr lang="en-US" sz="900" dirty="0" smtClean="0"/>
              <a:t> </a:t>
            </a:r>
            <a:r>
              <a:rPr lang="en-US" sz="900" dirty="0" err="1" smtClean="0"/>
              <a:t>que</a:t>
            </a:r>
            <a:endParaRPr lang="es-ES" sz="900" dirty="0"/>
          </a:p>
        </p:txBody>
      </p:sp>
      <p:cxnSp>
        <p:nvCxnSpPr>
          <p:cNvPr id="189" name="Conector angular 30"/>
          <p:cNvCxnSpPr>
            <a:stCxn id="8" idx="2"/>
            <a:endCxn id="193" idx="0"/>
          </p:cNvCxnSpPr>
          <p:nvPr/>
        </p:nvCxnSpPr>
        <p:spPr>
          <a:xfrm rot="5400000">
            <a:off x="5382970" y="1234453"/>
            <a:ext cx="109692" cy="103593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157" idx="2"/>
            <a:endCxn id="195" idx="0"/>
          </p:cNvCxnSpPr>
          <p:nvPr/>
        </p:nvCxnSpPr>
        <p:spPr>
          <a:xfrm>
            <a:off x="8149530" y="1689010"/>
            <a:ext cx="4276" cy="17247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angular 44"/>
          <p:cNvCxnSpPr>
            <a:endCxn id="570" idx="0"/>
          </p:cNvCxnSpPr>
          <p:nvPr/>
        </p:nvCxnSpPr>
        <p:spPr>
          <a:xfrm>
            <a:off x="5875974" y="1762385"/>
            <a:ext cx="701653" cy="568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CuadroTexto 18"/>
          <p:cNvSpPr txBox="1"/>
          <p:nvPr/>
        </p:nvSpPr>
        <p:spPr>
          <a:xfrm>
            <a:off x="4304071" y="1807266"/>
            <a:ext cx="1231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que</a:t>
            </a:r>
            <a:r>
              <a:rPr lang="en-US" sz="900" dirty="0" smtClean="0"/>
              <a:t> se </a:t>
            </a:r>
            <a:r>
              <a:rPr lang="en-US" sz="900" dirty="0" err="1" smtClean="0"/>
              <a:t>clasifican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sp>
        <p:nvSpPr>
          <p:cNvPr id="194" name="Rectángulo 43"/>
          <p:cNvSpPr/>
          <p:nvPr/>
        </p:nvSpPr>
        <p:spPr>
          <a:xfrm>
            <a:off x="4886405" y="2289499"/>
            <a:ext cx="87885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omogéneas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5" name="CuadroTexto 18"/>
          <p:cNvSpPr txBox="1"/>
          <p:nvPr/>
        </p:nvSpPr>
        <p:spPr>
          <a:xfrm>
            <a:off x="7456684" y="186148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sp>
        <p:nvSpPr>
          <p:cNvPr id="196" name="Rectángulo 43"/>
          <p:cNvSpPr/>
          <p:nvPr/>
        </p:nvSpPr>
        <p:spPr>
          <a:xfrm>
            <a:off x="6120231" y="2287986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écnicas de separación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97" name="Conector angular 44"/>
          <p:cNvCxnSpPr>
            <a:stCxn id="193" idx="2"/>
            <a:endCxn id="194" idx="0"/>
          </p:cNvCxnSpPr>
          <p:nvPr/>
        </p:nvCxnSpPr>
        <p:spPr>
          <a:xfrm rot="16200000" flipH="1">
            <a:off x="4997140" y="1960806"/>
            <a:ext cx="251401" cy="40598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Conector angular 44"/>
          <p:cNvCxnSpPr>
            <a:stCxn id="570" idx="2"/>
            <a:endCxn id="196" idx="0"/>
          </p:cNvCxnSpPr>
          <p:nvPr/>
        </p:nvCxnSpPr>
        <p:spPr>
          <a:xfrm>
            <a:off x="6577627" y="2050079"/>
            <a:ext cx="6261" cy="2379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Conector angular 44"/>
          <p:cNvCxnSpPr>
            <a:stCxn id="130" idx="2"/>
            <a:endCxn id="110" idx="0"/>
          </p:cNvCxnSpPr>
          <p:nvPr/>
        </p:nvCxnSpPr>
        <p:spPr>
          <a:xfrm>
            <a:off x="1087572" y="3069195"/>
            <a:ext cx="3431" cy="3175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Conector angular 44"/>
          <p:cNvCxnSpPr>
            <a:stCxn id="126" idx="2"/>
            <a:endCxn id="130" idx="0"/>
          </p:cNvCxnSpPr>
          <p:nvPr/>
        </p:nvCxnSpPr>
        <p:spPr>
          <a:xfrm>
            <a:off x="1086877" y="2707784"/>
            <a:ext cx="695" cy="13057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>
            <a:stCxn id="154" idx="2"/>
            <a:endCxn id="156" idx="0"/>
          </p:cNvCxnSpPr>
          <p:nvPr/>
        </p:nvCxnSpPr>
        <p:spPr>
          <a:xfrm flipH="1">
            <a:off x="4350753" y="2688257"/>
            <a:ext cx="762" cy="1615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Conector angular 44"/>
          <p:cNvCxnSpPr>
            <a:stCxn id="173" idx="2"/>
            <a:endCxn id="90" idx="0"/>
          </p:cNvCxnSpPr>
          <p:nvPr/>
        </p:nvCxnSpPr>
        <p:spPr>
          <a:xfrm>
            <a:off x="3229077" y="1102070"/>
            <a:ext cx="842" cy="986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8" name="Conector angular 30"/>
          <p:cNvCxnSpPr>
            <a:endCxn id="44" idx="0"/>
          </p:cNvCxnSpPr>
          <p:nvPr/>
        </p:nvCxnSpPr>
        <p:spPr>
          <a:xfrm>
            <a:off x="1496353" y="2190750"/>
            <a:ext cx="621665" cy="13149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3935413" y="3580683"/>
            <a:ext cx="825825" cy="4300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e distinguen los componentes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5" name="Conector angular 44"/>
          <p:cNvCxnSpPr>
            <a:stCxn id="156" idx="2"/>
            <a:endCxn id="452" idx="0"/>
          </p:cNvCxnSpPr>
          <p:nvPr/>
        </p:nvCxnSpPr>
        <p:spPr>
          <a:xfrm flipH="1">
            <a:off x="4348326" y="3080616"/>
            <a:ext cx="2427" cy="50006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CuadroTexto 18"/>
          <p:cNvSpPr txBox="1"/>
          <p:nvPr/>
        </p:nvSpPr>
        <p:spPr>
          <a:xfrm>
            <a:off x="5954197" y="1819247"/>
            <a:ext cx="124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separar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endParaRPr lang="es-ES" sz="900" dirty="0"/>
          </a:p>
        </p:txBody>
      </p:sp>
      <p:sp>
        <p:nvSpPr>
          <p:cNvPr id="594" name="Rectángulo 43"/>
          <p:cNvSpPr/>
          <p:nvPr/>
        </p:nvSpPr>
        <p:spPr>
          <a:xfrm>
            <a:off x="7639538" y="2284366"/>
            <a:ext cx="1028710" cy="646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lementos químicos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ompuestos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04" name="Conector angular 44"/>
          <p:cNvCxnSpPr>
            <a:stCxn id="594" idx="0"/>
            <a:endCxn id="195" idx="2"/>
          </p:cNvCxnSpPr>
          <p:nvPr/>
        </p:nvCxnSpPr>
        <p:spPr>
          <a:xfrm flipH="1" flipV="1">
            <a:off x="8153806" y="2092316"/>
            <a:ext cx="87" cy="1920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Rectángulo 142"/>
          <p:cNvSpPr/>
          <p:nvPr/>
        </p:nvSpPr>
        <p:spPr>
          <a:xfrm>
            <a:off x="6017845" y="3587314"/>
            <a:ext cx="1127929" cy="1160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iltración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ecantación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entrifugación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c</a:t>
            </a:r>
            <a:r>
              <a:rPr lang="en-US" sz="900" dirty="0" err="1" smtClean="0">
                <a:solidFill>
                  <a:schemeClr val="tx1"/>
                </a:solidFill>
              </a:rPr>
              <a:t>romatografía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s</a:t>
            </a:r>
            <a:r>
              <a:rPr lang="en-US" sz="900" dirty="0" err="1" smtClean="0">
                <a:solidFill>
                  <a:schemeClr val="tx1"/>
                </a:solidFill>
              </a:rPr>
              <a:t>eparación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magnética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vaporación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estilación</a:t>
            </a:r>
            <a:endParaRPr lang="es-ES" sz="900" baseline="30000" dirty="0">
              <a:solidFill>
                <a:schemeClr val="tx1"/>
              </a:solidFill>
            </a:endParaRPr>
          </a:p>
        </p:txBody>
      </p:sp>
      <p:sp>
        <p:nvSpPr>
          <p:cNvPr id="148" name="CuadroTexto 18"/>
          <p:cNvSpPr txBox="1"/>
          <p:nvPr/>
        </p:nvSpPr>
        <p:spPr>
          <a:xfrm>
            <a:off x="1421014" y="287838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49" name="Conector angular 44"/>
          <p:cNvCxnSpPr>
            <a:stCxn id="148" idx="2"/>
            <a:endCxn id="147" idx="0"/>
          </p:cNvCxnSpPr>
          <p:nvPr/>
        </p:nvCxnSpPr>
        <p:spPr>
          <a:xfrm>
            <a:off x="2118136" y="3109212"/>
            <a:ext cx="4773" cy="28932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ector angular 44"/>
          <p:cNvCxnSpPr>
            <a:stCxn id="44" idx="2"/>
            <a:endCxn id="148" idx="0"/>
          </p:cNvCxnSpPr>
          <p:nvPr/>
        </p:nvCxnSpPr>
        <p:spPr>
          <a:xfrm>
            <a:off x="2118018" y="2719546"/>
            <a:ext cx="118" cy="15883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7"/>
          <p:cNvSpPr/>
          <p:nvPr/>
        </p:nvSpPr>
        <p:spPr>
          <a:xfrm>
            <a:off x="7501418" y="1230438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S</a:t>
            </a:r>
            <a:r>
              <a:rPr lang="es-ES" sz="1300" b="1" smtClean="0"/>
              <a:t>ustancias </a:t>
            </a:r>
            <a:r>
              <a:rPr lang="es-ES" sz="1300" b="1" dirty="0" smtClean="0"/>
              <a:t>puras</a:t>
            </a:r>
            <a:endParaRPr lang="es-ES" sz="1300" b="1" dirty="0"/>
          </a:p>
        </p:txBody>
      </p:sp>
      <p:sp>
        <p:nvSpPr>
          <p:cNvPr id="165" name="CuadroTexto 18"/>
          <p:cNvSpPr txBox="1"/>
          <p:nvPr/>
        </p:nvSpPr>
        <p:spPr>
          <a:xfrm>
            <a:off x="1018237" y="852708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tiene</a:t>
            </a:r>
            <a:endParaRPr lang="es-ES" sz="900" dirty="0"/>
          </a:p>
        </p:txBody>
      </p:sp>
      <p:cxnSp>
        <p:nvCxnSpPr>
          <p:cNvPr id="167" name="Conector angular 44"/>
          <p:cNvCxnSpPr>
            <a:stCxn id="165" idx="2"/>
            <a:endCxn id="5" idx="0"/>
          </p:cNvCxnSpPr>
          <p:nvPr/>
        </p:nvCxnSpPr>
        <p:spPr>
          <a:xfrm flipH="1">
            <a:off x="1497990" y="1083540"/>
            <a:ext cx="4786" cy="16356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CuadroTexto 18"/>
          <p:cNvSpPr txBox="1"/>
          <p:nvPr/>
        </p:nvSpPr>
        <p:spPr>
          <a:xfrm>
            <a:off x="2744538" y="871238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175" name="Conector angular 44"/>
          <p:cNvCxnSpPr>
            <a:endCxn id="173" idx="0"/>
          </p:cNvCxnSpPr>
          <p:nvPr/>
        </p:nvCxnSpPr>
        <p:spPr>
          <a:xfrm>
            <a:off x="3227318" y="748984"/>
            <a:ext cx="1759" cy="12225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CuadroTexto 18"/>
          <p:cNvSpPr txBox="1"/>
          <p:nvPr/>
        </p:nvSpPr>
        <p:spPr>
          <a:xfrm>
            <a:off x="6449829" y="884725"/>
            <a:ext cx="1125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presenta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81" name="Conector angular 30"/>
          <p:cNvCxnSpPr>
            <a:stCxn id="179" idx="3"/>
            <a:endCxn id="157" idx="0"/>
          </p:cNvCxnSpPr>
          <p:nvPr/>
        </p:nvCxnSpPr>
        <p:spPr>
          <a:xfrm>
            <a:off x="7575409" y="1000141"/>
            <a:ext cx="574121" cy="2302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ector angular 30"/>
          <p:cNvCxnSpPr>
            <a:stCxn id="8" idx="0"/>
            <a:endCxn id="179" idx="1"/>
          </p:cNvCxnSpPr>
          <p:nvPr/>
        </p:nvCxnSpPr>
        <p:spPr>
          <a:xfrm rot="5400000" flipH="1" flipV="1">
            <a:off x="6083376" y="872549"/>
            <a:ext cx="238861" cy="49404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angular 44"/>
          <p:cNvCxnSpPr>
            <a:stCxn id="154" idx="0"/>
          </p:cNvCxnSpPr>
          <p:nvPr/>
        </p:nvCxnSpPr>
        <p:spPr>
          <a:xfrm rot="5400000" flipH="1" flipV="1">
            <a:off x="4564040" y="1940989"/>
            <a:ext cx="137446" cy="562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CuadroTexto 18"/>
          <p:cNvSpPr txBox="1"/>
          <p:nvPr/>
        </p:nvSpPr>
        <p:spPr>
          <a:xfrm>
            <a:off x="4717096" y="2864138"/>
            <a:ext cx="1218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 </a:t>
            </a:r>
            <a:r>
              <a:rPr lang="en-US" sz="900" dirty="0" err="1" smtClean="0"/>
              <a:t>las</a:t>
            </a:r>
            <a:r>
              <a:rPr lang="en-US" sz="900" dirty="0" smtClean="0"/>
              <a:t> </a:t>
            </a:r>
            <a:r>
              <a:rPr lang="en-US" sz="900" dirty="0" err="1" smtClean="0"/>
              <a:t>que</a:t>
            </a:r>
            <a:endParaRPr lang="es-ES" sz="900" dirty="0"/>
          </a:p>
        </p:txBody>
      </p:sp>
      <p:cxnSp>
        <p:nvCxnSpPr>
          <p:cNvPr id="252" name="Conector angular 44"/>
          <p:cNvCxnSpPr>
            <a:stCxn id="194" idx="2"/>
            <a:endCxn id="251" idx="0"/>
          </p:cNvCxnSpPr>
          <p:nvPr/>
        </p:nvCxnSpPr>
        <p:spPr>
          <a:xfrm>
            <a:off x="5325832" y="2686796"/>
            <a:ext cx="470" cy="17734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Rectángulo 71"/>
          <p:cNvSpPr/>
          <p:nvPr/>
        </p:nvSpPr>
        <p:spPr>
          <a:xfrm>
            <a:off x="4885616" y="3590095"/>
            <a:ext cx="894337" cy="4402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</a:t>
            </a:r>
            <a:r>
              <a:rPr lang="en-US" sz="900" dirty="0" smtClean="0">
                <a:solidFill>
                  <a:schemeClr val="tx1"/>
                </a:solidFill>
              </a:rPr>
              <a:t>o s</a:t>
            </a:r>
            <a:r>
              <a:rPr lang="es-ES" sz="900" dirty="0" smtClean="0">
                <a:solidFill>
                  <a:schemeClr val="tx1"/>
                </a:solidFill>
              </a:rPr>
              <a:t>e distinguen los componentes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4" name="Conector angular 44"/>
          <p:cNvCxnSpPr>
            <a:stCxn id="251" idx="2"/>
            <a:endCxn id="253" idx="0"/>
          </p:cNvCxnSpPr>
          <p:nvPr/>
        </p:nvCxnSpPr>
        <p:spPr>
          <a:xfrm>
            <a:off x="5326302" y="3094970"/>
            <a:ext cx="6483" cy="4951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Conector angular 44"/>
          <p:cNvCxnSpPr>
            <a:stCxn id="196" idx="2"/>
            <a:endCxn id="265" idx="0"/>
          </p:cNvCxnSpPr>
          <p:nvPr/>
        </p:nvCxnSpPr>
        <p:spPr>
          <a:xfrm flipH="1">
            <a:off x="6579585" y="2685283"/>
            <a:ext cx="4303" cy="18917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CuadroTexto 18"/>
          <p:cNvSpPr txBox="1"/>
          <p:nvPr/>
        </p:nvSpPr>
        <p:spPr>
          <a:xfrm>
            <a:off x="5970379" y="2874453"/>
            <a:ext cx="1218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270" name="Conector angular 44"/>
          <p:cNvCxnSpPr>
            <a:stCxn id="265" idx="2"/>
            <a:endCxn id="736" idx="0"/>
          </p:cNvCxnSpPr>
          <p:nvPr/>
        </p:nvCxnSpPr>
        <p:spPr>
          <a:xfrm>
            <a:off x="6579585" y="3105285"/>
            <a:ext cx="2225" cy="4820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2" name="Rectángulo 43"/>
          <p:cNvSpPr/>
          <p:nvPr/>
        </p:nvSpPr>
        <p:spPr>
          <a:xfrm>
            <a:off x="2736153" y="2595657"/>
            <a:ext cx="991621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bg1"/>
                </a:solidFill>
              </a:rPr>
              <a:t>c</a:t>
            </a:r>
            <a:r>
              <a:rPr lang="pt-BR" sz="1000" dirty="0" err="1" smtClean="0">
                <a:solidFill>
                  <a:schemeClr val="bg1"/>
                </a:solidFill>
              </a:rPr>
              <a:t>ambios</a:t>
            </a:r>
            <a:r>
              <a:rPr lang="pt-BR" sz="1000" dirty="0" smtClean="0">
                <a:solidFill>
                  <a:schemeClr val="bg1"/>
                </a:solidFill>
              </a:rPr>
              <a:t> de estado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10" name="Rectángulo 71"/>
          <p:cNvSpPr/>
          <p:nvPr/>
        </p:nvSpPr>
        <p:spPr>
          <a:xfrm>
            <a:off x="508972" y="3386735"/>
            <a:ext cx="1164062" cy="11766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ransparencia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ureza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mpermeabilidad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onductividad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olubilidad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asa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olumen</a:t>
            </a:r>
          </a:p>
          <a:p>
            <a:pPr marL="171450" indent="-171450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114" name="CuadroTexto 18"/>
          <p:cNvSpPr txBox="1"/>
          <p:nvPr/>
        </p:nvSpPr>
        <p:spPr>
          <a:xfrm>
            <a:off x="1010275" y="1843627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q</a:t>
            </a:r>
            <a:r>
              <a:rPr lang="en-US" sz="900" dirty="0" err="1" smtClean="0"/>
              <a:t>ue</a:t>
            </a:r>
            <a:r>
              <a:rPr lang="en-US" sz="900" dirty="0" smtClean="0"/>
              <a:t> </a:t>
            </a:r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115" name="Conector angular 44"/>
          <p:cNvCxnSpPr>
            <a:stCxn id="5" idx="2"/>
            <a:endCxn id="114" idx="0"/>
          </p:cNvCxnSpPr>
          <p:nvPr/>
        </p:nvCxnSpPr>
        <p:spPr>
          <a:xfrm flipH="1">
            <a:off x="1494814" y="1696441"/>
            <a:ext cx="3176" cy="1471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8"/>
          <p:cNvSpPr txBox="1"/>
          <p:nvPr/>
        </p:nvSpPr>
        <p:spPr>
          <a:xfrm>
            <a:off x="2537696" y="218086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y </a:t>
            </a:r>
            <a:r>
              <a:rPr lang="en-US" sz="900" dirty="0" err="1" smtClean="0"/>
              <a:t>presentar</a:t>
            </a:r>
            <a:endParaRPr lang="es-ES" sz="900" dirty="0"/>
          </a:p>
        </p:txBody>
      </p:sp>
      <p:cxnSp>
        <p:nvCxnSpPr>
          <p:cNvPr id="131" name="Conector angular 30"/>
          <p:cNvCxnSpPr>
            <a:stCxn id="128" idx="2"/>
            <a:endCxn id="472" idx="0"/>
          </p:cNvCxnSpPr>
          <p:nvPr/>
        </p:nvCxnSpPr>
        <p:spPr>
          <a:xfrm flipH="1">
            <a:off x="3231964" y="2411692"/>
            <a:ext cx="2854" cy="1839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uadroTexto 18"/>
          <p:cNvSpPr txBox="1"/>
          <p:nvPr/>
        </p:nvSpPr>
        <p:spPr>
          <a:xfrm>
            <a:off x="2530196" y="331831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3" name="Conector recto 2"/>
          <p:cNvCxnSpPr>
            <a:stCxn id="472" idx="2"/>
            <a:endCxn id="61" idx="0"/>
          </p:cNvCxnSpPr>
          <p:nvPr/>
        </p:nvCxnSpPr>
        <p:spPr>
          <a:xfrm flipH="1">
            <a:off x="3227318" y="2992954"/>
            <a:ext cx="4646" cy="325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71"/>
          <p:cNvSpPr/>
          <p:nvPr/>
        </p:nvSpPr>
        <p:spPr>
          <a:xfrm>
            <a:off x="2686500" y="3874517"/>
            <a:ext cx="1096633" cy="1085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sublimación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s</a:t>
            </a:r>
            <a:r>
              <a:rPr lang="en-US" sz="900" dirty="0" err="1" smtClean="0">
                <a:solidFill>
                  <a:schemeClr val="tx1"/>
                </a:solidFill>
              </a:rPr>
              <a:t>ublimación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regresiva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s</a:t>
            </a:r>
            <a:r>
              <a:rPr lang="en-US" sz="900" dirty="0" err="1" smtClean="0">
                <a:solidFill>
                  <a:schemeClr val="tx1"/>
                </a:solidFill>
              </a:rPr>
              <a:t>olidificación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v</a:t>
            </a:r>
            <a:r>
              <a:rPr lang="en-US" sz="900" dirty="0" err="1" smtClean="0">
                <a:solidFill>
                  <a:schemeClr val="tx1"/>
                </a:solidFill>
              </a:rPr>
              <a:t>aporización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c</a:t>
            </a:r>
            <a:r>
              <a:rPr lang="en-US" sz="900" dirty="0" err="1" smtClean="0">
                <a:solidFill>
                  <a:schemeClr val="tx1"/>
                </a:solidFill>
              </a:rPr>
              <a:t>ondensación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fusión</a:t>
            </a:r>
            <a:endParaRPr lang="en-US" sz="9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>
            <a:stCxn id="61" idx="2"/>
            <a:endCxn id="65" idx="0"/>
          </p:cNvCxnSpPr>
          <p:nvPr/>
        </p:nvCxnSpPr>
        <p:spPr>
          <a:xfrm>
            <a:off x="3227318" y="3549151"/>
            <a:ext cx="7499" cy="325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92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80</cp:revision>
  <dcterms:created xsi:type="dcterms:W3CDTF">2015-05-14T14:12:36Z</dcterms:created>
  <dcterms:modified xsi:type="dcterms:W3CDTF">2015-09-21T21:51:08Z</dcterms:modified>
</cp:coreProperties>
</file>