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966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La taxonomía moderna</a:t>
            </a:r>
            <a:endParaRPr lang="es-CO" sz="1600" dirty="0"/>
          </a:p>
        </p:txBody>
      </p:sp>
      <p:sp>
        <p:nvSpPr>
          <p:cNvPr id="5" name="Rectángulo 4"/>
          <p:cNvSpPr/>
          <p:nvPr/>
        </p:nvSpPr>
        <p:spPr>
          <a:xfrm>
            <a:off x="555133" y="1267348"/>
            <a:ext cx="951715" cy="42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/>
              <a:t>Conceptos</a:t>
            </a:r>
            <a:endParaRPr lang="es-CO" sz="1200" b="1" dirty="0"/>
          </a:p>
        </p:txBody>
      </p:sp>
      <p:sp>
        <p:nvSpPr>
          <p:cNvPr id="8" name="Rectángulo 7"/>
          <p:cNvSpPr/>
          <p:nvPr/>
        </p:nvSpPr>
        <p:spPr>
          <a:xfrm>
            <a:off x="6383747" y="1234425"/>
            <a:ext cx="2610475" cy="110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b="1" dirty="0"/>
              <a:t>r</a:t>
            </a:r>
            <a:r>
              <a:rPr lang="es-CO" sz="1300" b="1" dirty="0" smtClean="0"/>
              <a:t>ecolectar información de manera organizada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b="1" dirty="0" smtClean="0"/>
              <a:t>manejar un lenguaje común entre la comunidad científica</a:t>
            </a:r>
            <a:endParaRPr lang="es-CO" sz="1300" b="1" dirty="0"/>
          </a:p>
        </p:txBody>
      </p:sp>
      <p:sp>
        <p:nvSpPr>
          <p:cNvPr id="143" name="Rectángulo 142"/>
          <p:cNvSpPr/>
          <p:nvPr/>
        </p:nvSpPr>
        <p:spPr>
          <a:xfrm>
            <a:off x="7238347" y="5907496"/>
            <a:ext cx="1174837" cy="661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l</a:t>
            </a:r>
            <a:r>
              <a:rPr lang="es-CO" sz="900" dirty="0" smtClean="0"/>
              <a:t>a única </a:t>
            </a:r>
            <a:r>
              <a:rPr lang="es-CO" sz="900" dirty="0"/>
              <a:t>categoría natural es la especie</a:t>
            </a:r>
          </a:p>
        </p:txBody>
      </p:sp>
      <p:cxnSp>
        <p:nvCxnSpPr>
          <p:cNvPr id="297" name="Conector angular 44"/>
          <p:cNvCxnSpPr>
            <a:stCxn id="28" idx="2"/>
            <a:endCxn id="656" idx="0"/>
          </p:cNvCxnSpPr>
          <p:nvPr/>
        </p:nvCxnSpPr>
        <p:spPr>
          <a:xfrm>
            <a:off x="5462649" y="2572735"/>
            <a:ext cx="0" cy="473488"/>
          </a:xfrm>
          <a:prstGeom prst="straightConnector1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1" name="Rectángulo 143"/>
          <p:cNvSpPr/>
          <p:nvPr/>
        </p:nvSpPr>
        <p:spPr>
          <a:xfrm>
            <a:off x="3042849" y="5488167"/>
            <a:ext cx="1901121" cy="1039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código </a:t>
            </a:r>
            <a:r>
              <a:rPr lang="es-CO" sz="900" dirty="0"/>
              <a:t>de nomenclatura </a:t>
            </a:r>
            <a:r>
              <a:rPr lang="es-CO" sz="900" dirty="0" smtClean="0"/>
              <a:t>zoológica</a:t>
            </a:r>
            <a:r>
              <a:rPr lang="es-CO" sz="900" dirty="0"/>
              <a:t>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código </a:t>
            </a:r>
            <a:r>
              <a:rPr lang="es-CO" sz="900" dirty="0"/>
              <a:t>de nomenclatura </a:t>
            </a:r>
            <a:r>
              <a:rPr lang="es-CO" sz="900" dirty="0" smtClean="0"/>
              <a:t>botánica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código </a:t>
            </a:r>
            <a:r>
              <a:rPr lang="es-CO" sz="900" dirty="0"/>
              <a:t>de nomenclatura de </a:t>
            </a:r>
            <a:r>
              <a:rPr lang="es-CO" sz="900" dirty="0"/>
              <a:t>b</a:t>
            </a:r>
            <a:r>
              <a:rPr lang="es-CO" sz="900" dirty="0" smtClean="0"/>
              <a:t>acterias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código </a:t>
            </a:r>
            <a:r>
              <a:rPr lang="es-CO" sz="900" dirty="0"/>
              <a:t>de nomenclatura de </a:t>
            </a:r>
            <a:r>
              <a:rPr lang="es-CO" sz="900" dirty="0"/>
              <a:t>v</a:t>
            </a:r>
            <a:r>
              <a:rPr lang="es-CO" sz="900" dirty="0" smtClean="0"/>
              <a:t>irus </a:t>
            </a:r>
            <a:endParaRPr lang="es-CO" sz="900" dirty="0"/>
          </a:p>
        </p:txBody>
      </p:sp>
      <p:sp>
        <p:nvSpPr>
          <p:cNvPr id="594" name="Rectángulo 43"/>
          <p:cNvSpPr/>
          <p:nvPr/>
        </p:nvSpPr>
        <p:spPr>
          <a:xfrm>
            <a:off x="7177820" y="2974392"/>
            <a:ext cx="1295894" cy="7829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>
                <a:solidFill>
                  <a:schemeClr val="bg1"/>
                </a:solidFill>
              </a:rPr>
              <a:t>facilita </a:t>
            </a:r>
            <a:r>
              <a:rPr lang="es-CO" sz="1000" dirty="0">
                <a:solidFill>
                  <a:schemeClr val="bg1"/>
                </a:solidFill>
              </a:rPr>
              <a:t>el estudio de los seres vivos</a:t>
            </a:r>
          </a:p>
        </p:txBody>
      </p:sp>
      <p:sp>
        <p:nvSpPr>
          <p:cNvPr id="599" name="Rectángulo 43"/>
          <p:cNvSpPr/>
          <p:nvPr/>
        </p:nvSpPr>
        <p:spPr>
          <a:xfrm>
            <a:off x="3395639" y="4104145"/>
            <a:ext cx="1195542" cy="660089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 </a:t>
            </a:r>
            <a:r>
              <a:rPr lang="es-CO" sz="1000" dirty="0">
                <a:solidFill>
                  <a:schemeClr val="tx1"/>
                </a:solidFill>
              </a:rPr>
              <a:t>códigos </a:t>
            </a:r>
            <a:r>
              <a:rPr lang="es-CO" sz="1000" dirty="0" smtClean="0">
                <a:solidFill>
                  <a:schemeClr val="tx1"/>
                </a:solidFill>
              </a:rPr>
              <a:t>internacionales </a:t>
            </a:r>
            <a:r>
              <a:rPr lang="es-CO" sz="1000" dirty="0">
                <a:solidFill>
                  <a:schemeClr val="tx1"/>
                </a:solidFill>
              </a:rPr>
              <a:t>de nomenclatura</a:t>
            </a:r>
          </a:p>
        </p:txBody>
      </p:sp>
      <p:sp>
        <p:nvSpPr>
          <p:cNvPr id="656" name="Rectángulo 142"/>
          <p:cNvSpPr/>
          <p:nvPr/>
        </p:nvSpPr>
        <p:spPr>
          <a:xfrm>
            <a:off x="4867267" y="3046223"/>
            <a:ext cx="1190764" cy="737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claves dicotómicas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c</a:t>
            </a:r>
            <a:r>
              <a:rPr lang="es-CO" sz="900" dirty="0" smtClean="0"/>
              <a:t>olecciones biológicas</a:t>
            </a:r>
            <a:endParaRPr lang="es-CO" sz="900" dirty="0"/>
          </a:p>
        </p:txBody>
      </p:sp>
      <p:sp>
        <p:nvSpPr>
          <p:cNvPr id="673" name="Rectángulo 142"/>
          <p:cNvSpPr/>
          <p:nvPr/>
        </p:nvSpPr>
        <p:spPr>
          <a:xfrm>
            <a:off x="6807367" y="4450255"/>
            <a:ext cx="2036799" cy="869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</a:t>
            </a:r>
            <a:r>
              <a:rPr lang="es-CO" sz="900" dirty="0" smtClean="0"/>
              <a:t>onitorear </a:t>
            </a:r>
            <a:r>
              <a:rPr lang="es-CO" sz="900" dirty="0"/>
              <a:t>el estado de las poblaciones naturales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t</a:t>
            </a:r>
            <a:r>
              <a:rPr lang="es-CO" sz="900" dirty="0" smtClean="0"/>
              <a:t>omar </a:t>
            </a:r>
            <a:r>
              <a:rPr lang="es-CO" sz="900" dirty="0"/>
              <a:t>medidas para la protección de los distintos organismos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409099" y="802235"/>
            <a:ext cx="5597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permite</a:t>
            </a:r>
          </a:p>
        </p:txBody>
      </p:sp>
      <p:cxnSp>
        <p:nvCxnSpPr>
          <p:cNvPr id="7" name="Conector recto 6"/>
          <p:cNvCxnSpPr>
            <a:stCxn id="93" idx="2"/>
            <a:endCxn id="143" idx="0"/>
          </p:cNvCxnSpPr>
          <p:nvPr/>
        </p:nvCxnSpPr>
        <p:spPr>
          <a:xfrm>
            <a:off x="7795308" y="5762101"/>
            <a:ext cx="30458" cy="145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2" idx="2"/>
            <a:endCxn id="8" idx="0"/>
          </p:cNvCxnSpPr>
          <p:nvPr/>
        </p:nvCxnSpPr>
        <p:spPr>
          <a:xfrm rot="16200000" flipH="1">
            <a:off x="7588305" y="1133745"/>
            <a:ext cx="201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5162727" y="2341903"/>
            <a:ext cx="5998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 las</a:t>
            </a:r>
            <a:endParaRPr lang="es-CO" sz="900" dirty="0"/>
          </a:p>
        </p:txBody>
      </p:sp>
      <p:sp>
        <p:nvSpPr>
          <p:cNvPr id="31" name="Rectángulo 30"/>
          <p:cNvSpPr/>
          <p:nvPr/>
        </p:nvSpPr>
        <p:spPr>
          <a:xfrm>
            <a:off x="7581149" y="2602194"/>
            <a:ext cx="489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lo cual</a:t>
            </a:r>
          </a:p>
        </p:txBody>
      </p:sp>
      <p:cxnSp>
        <p:nvCxnSpPr>
          <p:cNvPr id="468" name="Conector recto 467"/>
          <p:cNvCxnSpPr>
            <a:stCxn id="31" idx="2"/>
            <a:endCxn id="594" idx="0"/>
          </p:cNvCxnSpPr>
          <p:nvPr/>
        </p:nvCxnSpPr>
        <p:spPr>
          <a:xfrm>
            <a:off x="7825767" y="2833026"/>
            <a:ext cx="0" cy="141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ángulo 493"/>
          <p:cNvSpPr/>
          <p:nvPr/>
        </p:nvSpPr>
        <p:spPr>
          <a:xfrm>
            <a:off x="7421483" y="4003563"/>
            <a:ext cx="8085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/>
              <a:t>permitiendo</a:t>
            </a:r>
            <a:endParaRPr lang="es-CO" sz="900" dirty="0"/>
          </a:p>
        </p:txBody>
      </p:sp>
      <p:sp>
        <p:nvSpPr>
          <p:cNvPr id="502" name="Rectángulo 501"/>
          <p:cNvSpPr/>
          <p:nvPr/>
        </p:nvSpPr>
        <p:spPr>
          <a:xfrm>
            <a:off x="858977" y="789562"/>
            <a:ext cx="619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reconoce</a:t>
            </a:r>
          </a:p>
        </p:txBody>
      </p:sp>
      <p:cxnSp>
        <p:nvCxnSpPr>
          <p:cNvPr id="504" name="Conector angular 503"/>
          <p:cNvCxnSpPr>
            <a:stCxn id="4" idx="2"/>
            <a:endCxn id="502" idx="0"/>
          </p:cNvCxnSpPr>
          <p:nvPr/>
        </p:nvCxnSpPr>
        <p:spPr>
          <a:xfrm rot="5400000">
            <a:off x="2890306" y="-1064864"/>
            <a:ext cx="132638" cy="3576215"/>
          </a:xfrm>
          <a:prstGeom prst="bentConnector3">
            <a:avLst>
              <a:gd name="adj1" fmla="val 462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ángulo 506"/>
          <p:cNvSpPr/>
          <p:nvPr/>
        </p:nvSpPr>
        <p:spPr>
          <a:xfrm>
            <a:off x="3682267" y="3614016"/>
            <a:ext cx="6222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según los</a:t>
            </a:r>
            <a:endParaRPr lang="es-CO" sz="900" dirty="0"/>
          </a:p>
        </p:txBody>
      </p:sp>
      <p:cxnSp>
        <p:nvCxnSpPr>
          <p:cNvPr id="94" name="Conector angular 93"/>
          <p:cNvCxnSpPr>
            <a:stCxn id="4" idx="2"/>
            <a:endCxn id="2" idx="0"/>
          </p:cNvCxnSpPr>
          <p:nvPr/>
        </p:nvCxnSpPr>
        <p:spPr>
          <a:xfrm rot="16200000" flipH="1">
            <a:off x="6144203" y="-742547"/>
            <a:ext cx="145311" cy="2944252"/>
          </a:xfrm>
          <a:prstGeom prst="bentConnector3">
            <a:avLst>
              <a:gd name="adj1" fmla="val 436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ector recto 592"/>
          <p:cNvCxnSpPr>
            <a:stCxn id="28" idx="0"/>
            <a:endCxn id="89" idx="2"/>
          </p:cNvCxnSpPr>
          <p:nvPr/>
        </p:nvCxnSpPr>
        <p:spPr>
          <a:xfrm flipV="1">
            <a:off x="5462649" y="1736593"/>
            <a:ext cx="0" cy="605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ector angular 597"/>
          <p:cNvCxnSpPr>
            <a:stCxn id="14" idx="2"/>
            <a:endCxn id="106" idx="0"/>
          </p:cNvCxnSpPr>
          <p:nvPr/>
        </p:nvCxnSpPr>
        <p:spPr>
          <a:xfrm rot="5400000">
            <a:off x="3880805" y="672848"/>
            <a:ext cx="212430" cy="9548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ector angular 607"/>
          <p:cNvCxnSpPr>
            <a:stCxn id="122" idx="0"/>
            <a:endCxn id="44" idx="2"/>
          </p:cNvCxnSpPr>
          <p:nvPr/>
        </p:nvCxnSpPr>
        <p:spPr>
          <a:xfrm rot="16200000" flipV="1">
            <a:off x="3502351" y="1980351"/>
            <a:ext cx="303444" cy="677705"/>
          </a:xfrm>
          <a:prstGeom prst="bentConnector3">
            <a:avLst>
              <a:gd name="adj1" fmla="val 48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612"/>
          <p:cNvSpPr/>
          <p:nvPr/>
        </p:nvSpPr>
        <p:spPr>
          <a:xfrm>
            <a:off x="454462" y="3800545"/>
            <a:ext cx="1130999" cy="6071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l</a:t>
            </a:r>
            <a:r>
              <a:rPr lang="es-CO" sz="900" dirty="0" smtClean="0"/>
              <a:t>a </a:t>
            </a:r>
            <a:r>
              <a:rPr lang="es-CO" sz="900" dirty="0"/>
              <a:t>especie biológica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l</a:t>
            </a:r>
            <a:r>
              <a:rPr lang="es-CO" sz="900" dirty="0" smtClean="0"/>
              <a:t>a </a:t>
            </a:r>
            <a:r>
              <a:rPr lang="es-CO" sz="900" dirty="0"/>
              <a:t>especie filogenética </a:t>
            </a:r>
          </a:p>
        </p:txBody>
      </p:sp>
      <p:cxnSp>
        <p:nvCxnSpPr>
          <p:cNvPr id="623" name="Conector recto 622"/>
          <p:cNvCxnSpPr>
            <a:stCxn id="152" idx="2"/>
            <a:endCxn id="262" idx="0"/>
          </p:cNvCxnSpPr>
          <p:nvPr/>
        </p:nvCxnSpPr>
        <p:spPr>
          <a:xfrm flipH="1">
            <a:off x="1019963" y="2941550"/>
            <a:ext cx="1" cy="302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ector angular 630"/>
          <p:cNvCxnSpPr>
            <a:stCxn id="44" idx="2"/>
            <a:endCxn id="121" idx="0"/>
          </p:cNvCxnSpPr>
          <p:nvPr/>
        </p:nvCxnSpPr>
        <p:spPr>
          <a:xfrm rot="5400000">
            <a:off x="2748418" y="1916074"/>
            <a:ext cx="315395" cy="8182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>
            <a:stCxn id="8" idx="2"/>
            <a:endCxn id="31" idx="0"/>
          </p:cNvCxnSpPr>
          <p:nvPr/>
        </p:nvCxnSpPr>
        <p:spPr>
          <a:xfrm rot="16200000" flipH="1">
            <a:off x="7626088" y="2402514"/>
            <a:ext cx="262577" cy="136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5" idx="0"/>
            <a:endCxn id="502" idx="2"/>
          </p:cNvCxnSpPr>
          <p:nvPr/>
        </p:nvCxnSpPr>
        <p:spPr>
          <a:xfrm rot="5400000" flipH="1" flipV="1">
            <a:off x="976277" y="1075108"/>
            <a:ext cx="246954" cy="1375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7347108" y="5515880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de las </a:t>
            </a:r>
            <a:r>
              <a:rPr lang="es-CO" sz="1000" dirty="0" smtClean="0"/>
              <a:t>cuales </a:t>
            </a:r>
            <a:endParaRPr lang="es-CO" sz="1000" dirty="0"/>
          </a:p>
        </p:txBody>
      </p:sp>
      <p:cxnSp>
        <p:nvCxnSpPr>
          <p:cNvPr id="96" name="Conector recto 95"/>
          <p:cNvCxnSpPr>
            <a:stCxn id="5" idx="2"/>
            <a:endCxn id="263" idx="0"/>
          </p:cNvCxnSpPr>
          <p:nvPr/>
        </p:nvCxnSpPr>
        <p:spPr>
          <a:xfrm flipH="1">
            <a:off x="1024980" y="1693468"/>
            <a:ext cx="6011" cy="250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3761760" y="5019870"/>
            <a:ext cx="4633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son el</a:t>
            </a:r>
            <a:endParaRPr lang="es-CO" sz="900" dirty="0"/>
          </a:p>
        </p:txBody>
      </p:sp>
      <p:cxnSp>
        <p:nvCxnSpPr>
          <p:cNvPr id="215" name="Conector recto 214"/>
          <p:cNvCxnSpPr>
            <a:stCxn id="263" idx="2"/>
            <a:endCxn id="152" idx="0"/>
          </p:cNvCxnSpPr>
          <p:nvPr/>
        </p:nvCxnSpPr>
        <p:spPr>
          <a:xfrm flipH="1">
            <a:off x="1019964" y="2174566"/>
            <a:ext cx="5016" cy="230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/>
          <p:cNvCxnSpPr>
            <a:stCxn id="594" idx="2"/>
            <a:endCxn id="494" idx="0"/>
          </p:cNvCxnSpPr>
          <p:nvPr/>
        </p:nvCxnSpPr>
        <p:spPr>
          <a:xfrm>
            <a:off x="7825767" y="3757342"/>
            <a:ext cx="0" cy="246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494" idx="2"/>
            <a:endCxn id="673" idx="0"/>
          </p:cNvCxnSpPr>
          <p:nvPr/>
        </p:nvCxnSpPr>
        <p:spPr>
          <a:xfrm>
            <a:off x="7825767" y="4234395"/>
            <a:ext cx="0" cy="215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316"/>
          <p:cNvCxnSpPr>
            <a:stCxn id="507" idx="2"/>
            <a:endCxn id="599" idx="0"/>
          </p:cNvCxnSpPr>
          <p:nvPr/>
        </p:nvCxnSpPr>
        <p:spPr>
          <a:xfrm>
            <a:off x="3993410" y="3844848"/>
            <a:ext cx="0" cy="259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cto 380"/>
          <p:cNvCxnSpPr>
            <a:stCxn id="122" idx="2"/>
            <a:endCxn id="507" idx="0"/>
          </p:cNvCxnSpPr>
          <p:nvPr/>
        </p:nvCxnSpPr>
        <p:spPr>
          <a:xfrm>
            <a:off x="3992925" y="3244180"/>
            <a:ext cx="485" cy="369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4871500" y="1263106"/>
            <a:ext cx="1182298" cy="473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/>
              <a:t>Herramientas</a:t>
            </a:r>
            <a:endParaRPr lang="es-CO" sz="1300" b="1" dirty="0"/>
          </a:p>
        </p:txBody>
      </p:sp>
      <p:cxnSp>
        <p:nvCxnSpPr>
          <p:cNvPr id="92" name="Conector angular 91"/>
          <p:cNvCxnSpPr>
            <a:stCxn id="14" idx="2"/>
            <a:endCxn id="89" idx="0"/>
          </p:cNvCxnSpPr>
          <p:nvPr/>
        </p:nvCxnSpPr>
        <p:spPr>
          <a:xfrm rot="16200000" flipH="1">
            <a:off x="4854026" y="654482"/>
            <a:ext cx="219045" cy="998201"/>
          </a:xfrm>
          <a:prstGeom prst="bentConnector3">
            <a:avLst>
              <a:gd name="adj1" fmla="val 495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196586" y="813229"/>
            <a:ext cx="5357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emplea</a:t>
            </a:r>
            <a:endParaRPr lang="es-CO" sz="900" dirty="0"/>
          </a:p>
        </p:txBody>
      </p:sp>
      <p:cxnSp>
        <p:nvCxnSpPr>
          <p:cNvPr id="97" name="Conector angular 96"/>
          <p:cNvCxnSpPr>
            <a:stCxn id="4" idx="2"/>
            <a:endCxn id="14" idx="0"/>
          </p:cNvCxnSpPr>
          <p:nvPr/>
        </p:nvCxnSpPr>
        <p:spPr>
          <a:xfrm rot="5400000">
            <a:off x="4526438" y="594934"/>
            <a:ext cx="156305" cy="280284"/>
          </a:xfrm>
          <a:prstGeom prst="bentConnector3">
            <a:avLst>
              <a:gd name="adj1" fmla="val 409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3080852" y="1256491"/>
            <a:ext cx="857477" cy="400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/>
              <a:t>Métodos</a:t>
            </a:r>
            <a:endParaRPr lang="es-CO" sz="1200" b="1" dirty="0"/>
          </a:p>
        </p:txBody>
      </p:sp>
      <p:cxnSp>
        <p:nvCxnSpPr>
          <p:cNvPr id="116" name="Conector recto 115"/>
          <p:cNvCxnSpPr>
            <a:stCxn id="262" idx="2"/>
            <a:endCxn id="613" idx="0"/>
          </p:cNvCxnSpPr>
          <p:nvPr/>
        </p:nvCxnSpPr>
        <p:spPr>
          <a:xfrm flipH="1">
            <a:off x="1019962" y="3475011"/>
            <a:ext cx="1" cy="325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71"/>
          <p:cNvSpPr/>
          <p:nvPr/>
        </p:nvSpPr>
        <p:spPr>
          <a:xfrm>
            <a:off x="1827748" y="2482877"/>
            <a:ext cx="1338524" cy="7613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método </a:t>
            </a:r>
            <a:r>
              <a:rPr lang="es-CO" sz="1100" dirty="0">
                <a:solidFill>
                  <a:schemeClr val="bg1"/>
                </a:solidFill>
              </a:rPr>
              <a:t>para clasificar organismos nuevos</a:t>
            </a:r>
          </a:p>
        </p:txBody>
      </p:sp>
      <p:sp>
        <p:nvSpPr>
          <p:cNvPr id="122" name="Rectángulo 71"/>
          <p:cNvSpPr/>
          <p:nvPr/>
        </p:nvSpPr>
        <p:spPr>
          <a:xfrm>
            <a:off x="3292726" y="2470926"/>
            <a:ext cx="1400397" cy="773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método </a:t>
            </a:r>
            <a:r>
              <a:rPr lang="es-CO" sz="1100" dirty="0">
                <a:solidFill>
                  <a:schemeClr val="bg1"/>
                </a:solidFill>
              </a:rPr>
              <a:t>para nombrar organismos nuevos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3036137" y="1936650"/>
            <a:ext cx="5581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 el</a:t>
            </a:r>
            <a:endParaRPr lang="es-CO" sz="900" dirty="0"/>
          </a:p>
        </p:txBody>
      </p:sp>
      <p:sp>
        <p:nvSpPr>
          <p:cNvPr id="152" name="Rectángulo 71"/>
          <p:cNvSpPr/>
          <p:nvPr/>
        </p:nvSpPr>
        <p:spPr>
          <a:xfrm>
            <a:off x="407080" y="2405398"/>
            <a:ext cx="1225767" cy="536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definición </a:t>
            </a:r>
            <a:r>
              <a:rPr lang="es-CO" sz="1100" dirty="0">
                <a:solidFill>
                  <a:schemeClr val="bg1"/>
                </a:solidFill>
              </a:rPr>
              <a:t>de especie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47" name="Conector recto 246"/>
          <p:cNvCxnSpPr>
            <a:stCxn id="104" idx="2"/>
            <a:endCxn id="461" idx="0"/>
          </p:cNvCxnSpPr>
          <p:nvPr/>
        </p:nvCxnSpPr>
        <p:spPr>
          <a:xfrm>
            <a:off x="3993410" y="5250702"/>
            <a:ext cx="0" cy="237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ángulo 261"/>
          <p:cNvSpPr/>
          <p:nvPr/>
        </p:nvSpPr>
        <p:spPr>
          <a:xfrm>
            <a:off x="656722" y="3244179"/>
            <a:ext cx="7264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destacando</a:t>
            </a:r>
          </a:p>
        </p:txBody>
      </p:sp>
      <p:sp>
        <p:nvSpPr>
          <p:cNvPr id="263" name="Rectángulo 262"/>
          <p:cNvSpPr/>
          <p:nvPr/>
        </p:nvSpPr>
        <p:spPr>
          <a:xfrm>
            <a:off x="747500" y="1943734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 la</a:t>
            </a:r>
            <a:endParaRPr lang="es-CO" sz="900" dirty="0"/>
          </a:p>
        </p:txBody>
      </p:sp>
      <p:cxnSp>
        <p:nvCxnSpPr>
          <p:cNvPr id="272" name="Conector recto 271"/>
          <p:cNvCxnSpPr>
            <a:stCxn id="599" idx="2"/>
            <a:endCxn id="104" idx="0"/>
          </p:cNvCxnSpPr>
          <p:nvPr/>
        </p:nvCxnSpPr>
        <p:spPr>
          <a:xfrm>
            <a:off x="3993410" y="4764234"/>
            <a:ext cx="0" cy="255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106" idx="2"/>
            <a:endCxn id="44" idx="0"/>
          </p:cNvCxnSpPr>
          <p:nvPr/>
        </p:nvCxnSpPr>
        <p:spPr>
          <a:xfrm rot="5400000">
            <a:off x="3272622" y="1699680"/>
            <a:ext cx="279569" cy="1943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673" idx="2"/>
            <a:endCxn id="93" idx="0"/>
          </p:cNvCxnSpPr>
          <p:nvPr/>
        </p:nvCxnSpPr>
        <p:spPr>
          <a:xfrm flipH="1">
            <a:off x="7795308" y="5320231"/>
            <a:ext cx="30459" cy="195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101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116</cp:revision>
  <dcterms:created xsi:type="dcterms:W3CDTF">2015-05-14T14:12:36Z</dcterms:created>
  <dcterms:modified xsi:type="dcterms:W3CDTF">2015-09-28T22:57:39Z</dcterms:modified>
</cp:coreProperties>
</file>