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121" d="100"/>
          <a:sy n="121" d="100"/>
        </p:scale>
        <p:origin x="2496" y="8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23/09/15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9570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Movimiento en una dimensión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505518" y="1047965"/>
            <a:ext cx="1257626" cy="81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Movimiento rectilíneo uniforme (MRU)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6793814" y="1134838"/>
            <a:ext cx="1179621" cy="661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300" b="1" dirty="0"/>
              <a:t>G</a:t>
            </a:r>
            <a:r>
              <a:rPr lang="es-ES_tradnl" sz="1300" b="1" dirty="0" smtClean="0"/>
              <a:t>eneralidades</a:t>
            </a:r>
            <a:endParaRPr lang="es-ES" sz="1300" b="1" dirty="0"/>
          </a:p>
        </p:txBody>
      </p:sp>
      <p:cxnSp>
        <p:nvCxnSpPr>
          <p:cNvPr id="12" name="Conector angular 11"/>
          <p:cNvCxnSpPr>
            <a:stCxn id="4" idx="2"/>
            <a:endCxn id="176" idx="0"/>
          </p:cNvCxnSpPr>
          <p:nvPr/>
        </p:nvCxnSpPr>
        <p:spPr>
          <a:xfrm rot="5400000">
            <a:off x="3595281" y="-483089"/>
            <a:ext cx="117519" cy="218138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392570" y="2757028"/>
            <a:ext cx="949385" cy="8819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err="1">
                <a:solidFill>
                  <a:schemeClr val="bg1"/>
                </a:solidFill>
              </a:rPr>
              <a:t>t</a:t>
            </a:r>
            <a:r>
              <a:rPr lang="es-ES_tradnl" sz="900" dirty="0" err="1" smtClean="0">
                <a:solidFill>
                  <a:schemeClr val="bg1"/>
                </a:solidFill>
              </a:rPr>
              <a:t>rayectoría</a:t>
            </a:r>
            <a:r>
              <a:rPr lang="es-ES_tradnl" sz="900" dirty="0" smtClean="0">
                <a:solidFill>
                  <a:schemeClr val="bg1"/>
                </a:solidFill>
              </a:rPr>
              <a:t> rectilínea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v</a:t>
            </a:r>
            <a:r>
              <a:rPr lang="es-ES_tradnl" sz="900" dirty="0" smtClean="0">
                <a:solidFill>
                  <a:schemeClr val="bg1"/>
                </a:solidFill>
              </a:rPr>
              <a:t>elocidad constante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a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s-ES_tradnl" sz="900" dirty="0" smtClean="0">
                <a:solidFill>
                  <a:schemeClr val="bg1"/>
                </a:solidFill>
              </a:rPr>
              <a:t>= 0</a:t>
            </a:r>
          </a:p>
          <a:p>
            <a:pPr marL="171450" indent="-171450">
              <a:buFont typeface="Arial"/>
              <a:buChar char="•"/>
            </a:pPr>
            <a:endParaRPr lang="es-ES" sz="900" baseline="30000" dirty="0">
              <a:solidFill>
                <a:schemeClr val="bg1"/>
              </a:solidFill>
            </a:endParaRPr>
          </a:p>
        </p:txBody>
      </p:sp>
      <p:cxnSp>
        <p:nvCxnSpPr>
          <p:cNvPr id="93" name="Conector angular 30"/>
          <p:cNvCxnSpPr>
            <a:endCxn id="166" idx="0"/>
          </p:cNvCxnSpPr>
          <p:nvPr/>
        </p:nvCxnSpPr>
        <p:spPr>
          <a:xfrm>
            <a:off x="4743173" y="604752"/>
            <a:ext cx="2636634" cy="19817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ángulo 4"/>
          <p:cNvSpPr/>
          <p:nvPr/>
        </p:nvSpPr>
        <p:spPr>
          <a:xfrm>
            <a:off x="2612489" y="1064999"/>
            <a:ext cx="1326217" cy="10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300" b="1" dirty="0"/>
              <a:t>Movimiento rectilíneo uniformemente acelerado (MRUA)</a:t>
            </a:r>
            <a:endParaRPr lang="es-ES" sz="1300" b="1" dirty="0"/>
          </a:p>
        </p:txBody>
      </p:sp>
      <p:cxnSp>
        <p:nvCxnSpPr>
          <p:cNvPr id="109" name="Conector angular 44"/>
          <p:cNvCxnSpPr>
            <a:stCxn id="5" idx="2"/>
            <a:endCxn id="125" idx="0"/>
          </p:cNvCxnSpPr>
          <p:nvPr/>
        </p:nvCxnSpPr>
        <p:spPr>
          <a:xfrm rot="5400000">
            <a:off x="840878" y="1890408"/>
            <a:ext cx="322184" cy="26472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 angular 30"/>
          <p:cNvCxnSpPr>
            <a:stCxn id="125" idx="2"/>
            <a:endCxn id="44" idx="0"/>
          </p:cNvCxnSpPr>
          <p:nvPr/>
        </p:nvCxnSpPr>
        <p:spPr>
          <a:xfrm flipH="1">
            <a:off x="867263" y="2691692"/>
            <a:ext cx="2345" cy="6533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CuadroTexto 18"/>
          <p:cNvSpPr txBox="1"/>
          <p:nvPr/>
        </p:nvSpPr>
        <p:spPr>
          <a:xfrm>
            <a:off x="358204" y="2183861"/>
            <a:ext cx="1022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cuyas</a:t>
            </a:r>
            <a:r>
              <a:rPr lang="en-US" sz="900" dirty="0" smtClean="0"/>
              <a:t> </a:t>
            </a:r>
            <a:r>
              <a:rPr lang="en-US" sz="900" dirty="0" err="1" smtClean="0"/>
              <a:t>características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cxnSp>
        <p:nvCxnSpPr>
          <p:cNvPr id="152" name="Conector angular 30"/>
          <p:cNvCxnSpPr>
            <a:stCxn id="177" idx="2"/>
            <a:endCxn id="153" idx="0"/>
          </p:cNvCxnSpPr>
          <p:nvPr/>
        </p:nvCxnSpPr>
        <p:spPr>
          <a:xfrm>
            <a:off x="4703018" y="1836755"/>
            <a:ext cx="448" cy="189203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8"/>
          <p:cNvSpPr txBox="1"/>
          <p:nvPr/>
        </p:nvSpPr>
        <p:spPr>
          <a:xfrm>
            <a:off x="4006344" y="372878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cuyas</a:t>
            </a:r>
            <a:r>
              <a:rPr lang="en-US" sz="900" dirty="0" smtClean="0"/>
              <a:t> </a:t>
            </a:r>
            <a:r>
              <a:rPr lang="en-US" sz="900" dirty="0" err="1" smtClean="0"/>
              <a:t>características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2390123" y="4511939"/>
            <a:ext cx="91614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bg1"/>
                </a:solidFill>
              </a:rPr>
              <a:t>e</a:t>
            </a:r>
            <a:r>
              <a:rPr lang="es-ES_tradnl" sz="900" dirty="0" smtClean="0">
                <a:solidFill>
                  <a:schemeClr val="bg1"/>
                </a:solidFill>
              </a:rPr>
              <a:t>s un </a:t>
            </a:r>
            <a:r>
              <a:rPr lang="es-ES_tradnl" sz="900" dirty="0">
                <a:solidFill>
                  <a:schemeClr val="bg1"/>
                </a:solidFill>
              </a:rPr>
              <a:t>caso de MRUA 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163" name="Conector angular 44"/>
          <p:cNvCxnSpPr>
            <a:stCxn id="153" idx="2"/>
            <a:endCxn id="154" idx="0"/>
          </p:cNvCxnSpPr>
          <p:nvPr/>
        </p:nvCxnSpPr>
        <p:spPr>
          <a:xfrm rot="5400000">
            <a:off x="3499672" y="3308144"/>
            <a:ext cx="552319" cy="1855271"/>
          </a:xfrm>
          <a:prstGeom prst="bentConnector3">
            <a:avLst>
              <a:gd name="adj1" fmla="val 78204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CuadroTexto 18"/>
          <p:cNvSpPr txBox="1"/>
          <p:nvPr/>
        </p:nvSpPr>
        <p:spPr>
          <a:xfrm>
            <a:off x="6656154" y="802929"/>
            <a:ext cx="1447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del </a:t>
            </a:r>
            <a:r>
              <a:rPr lang="en-US" sz="900" dirty="0" err="1" smtClean="0"/>
              <a:t>cual</a:t>
            </a:r>
            <a:r>
              <a:rPr lang="en-US" sz="900" dirty="0" smtClean="0"/>
              <a:t> se </a:t>
            </a:r>
            <a:r>
              <a:rPr lang="en-US" sz="900" dirty="0" err="1" smtClean="0"/>
              <a:t>han</a:t>
            </a:r>
            <a:r>
              <a:rPr lang="en-US" sz="900" dirty="0" smtClean="0"/>
              <a:t> </a:t>
            </a:r>
            <a:r>
              <a:rPr lang="en-US" sz="900" dirty="0" err="1" smtClean="0"/>
              <a:t>estudiado</a:t>
            </a:r>
            <a:endParaRPr lang="es-ES" sz="900" dirty="0"/>
          </a:p>
        </p:txBody>
      </p:sp>
      <p:cxnSp>
        <p:nvCxnSpPr>
          <p:cNvPr id="189" name="Conector angular 30"/>
          <p:cNvCxnSpPr>
            <a:stCxn id="193" idx="2"/>
            <a:endCxn id="223" idx="0"/>
          </p:cNvCxnSpPr>
          <p:nvPr/>
        </p:nvCxnSpPr>
        <p:spPr>
          <a:xfrm>
            <a:off x="7383140" y="2283847"/>
            <a:ext cx="3573" cy="55419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CuadroTexto 18"/>
          <p:cNvSpPr txBox="1"/>
          <p:nvPr/>
        </p:nvSpPr>
        <p:spPr>
          <a:xfrm>
            <a:off x="6963843" y="2053015"/>
            <a:ext cx="83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/>
              <a:t>como</a:t>
            </a:r>
            <a:endParaRPr lang="es-ES" sz="900" dirty="0"/>
          </a:p>
        </p:txBody>
      </p:sp>
      <p:cxnSp>
        <p:nvCxnSpPr>
          <p:cNvPr id="321" name="Conector angular 44"/>
          <p:cNvCxnSpPr>
            <a:stCxn id="156" idx="2"/>
            <a:endCxn id="299" idx="0"/>
          </p:cNvCxnSpPr>
          <p:nvPr/>
        </p:nvCxnSpPr>
        <p:spPr>
          <a:xfrm rot="5400000">
            <a:off x="4487263" y="4797317"/>
            <a:ext cx="432221" cy="65209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CuadroTexto 18"/>
          <p:cNvSpPr txBox="1"/>
          <p:nvPr/>
        </p:nvSpPr>
        <p:spPr>
          <a:xfrm>
            <a:off x="2079009" y="666363"/>
            <a:ext cx="968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 tipo</a:t>
            </a:r>
            <a:endParaRPr lang="es-ES" sz="900" dirty="0"/>
          </a:p>
        </p:txBody>
      </p:sp>
      <p:sp>
        <p:nvSpPr>
          <p:cNvPr id="177" name="Rectángulo 4"/>
          <p:cNvSpPr/>
          <p:nvPr/>
        </p:nvSpPr>
        <p:spPr>
          <a:xfrm>
            <a:off x="4134423" y="1063943"/>
            <a:ext cx="1137189" cy="7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300" b="1" dirty="0"/>
              <a:t>Caída Libre y </a:t>
            </a:r>
            <a:r>
              <a:rPr lang="es-ES_tradnl" sz="1300" b="1" dirty="0" smtClean="0"/>
              <a:t>lanzamiento </a:t>
            </a:r>
            <a:r>
              <a:rPr lang="es-ES_tradnl" sz="1300" b="1" dirty="0"/>
              <a:t>vertical</a:t>
            </a:r>
            <a:endParaRPr lang="es-ES" sz="1300" b="1" dirty="0"/>
          </a:p>
        </p:txBody>
      </p:sp>
      <p:cxnSp>
        <p:nvCxnSpPr>
          <p:cNvPr id="292" name="Conector angular 141"/>
          <p:cNvCxnSpPr>
            <a:stCxn id="8" idx="2"/>
            <a:endCxn id="193" idx="0"/>
          </p:cNvCxnSpPr>
          <p:nvPr/>
        </p:nvCxnSpPr>
        <p:spPr>
          <a:xfrm flipH="1">
            <a:off x="7383140" y="1796826"/>
            <a:ext cx="485" cy="25618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Rectángulo 142"/>
          <p:cNvSpPr/>
          <p:nvPr/>
        </p:nvSpPr>
        <p:spPr>
          <a:xfrm>
            <a:off x="4033710" y="5339475"/>
            <a:ext cx="687230" cy="364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</a:t>
            </a:r>
            <a:r>
              <a:rPr lang="es-ES_tradnl" sz="900" dirty="0" smtClean="0"/>
              <a:t>n el vacío</a:t>
            </a:r>
          </a:p>
        </p:txBody>
      </p:sp>
      <p:cxnSp>
        <p:nvCxnSpPr>
          <p:cNvPr id="304" name="Conector angular 30"/>
          <p:cNvCxnSpPr>
            <a:stCxn id="166" idx="2"/>
            <a:endCxn id="8" idx="0"/>
          </p:cNvCxnSpPr>
          <p:nvPr/>
        </p:nvCxnSpPr>
        <p:spPr>
          <a:xfrm>
            <a:off x="7379807" y="1033761"/>
            <a:ext cx="3818" cy="10107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uadroTexto 18"/>
          <p:cNvSpPr txBox="1"/>
          <p:nvPr/>
        </p:nvSpPr>
        <p:spPr>
          <a:xfrm>
            <a:off x="1385552" y="2188369"/>
            <a:ext cx="88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sus</a:t>
            </a:r>
            <a:r>
              <a:rPr lang="en-US" sz="900" dirty="0" smtClean="0"/>
              <a:t> </a:t>
            </a:r>
            <a:r>
              <a:rPr lang="en-US" sz="900" dirty="0" err="1" smtClean="0"/>
              <a:t>gráficas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cxnSp>
        <p:nvCxnSpPr>
          <p:cNvPr id="58" name="Conector angular 44"/>
          <p:cNvCxnSpPr>
            <a:stCxn id="57" idx="0"/>
          </p:cNvCxnSpPr>
          <p:nvPr/>
        </p:nvCxnSpPr>
        <p:spPr>
          <a:xfrm rot="16200000" flipV="1">
            <a:off x="1397866" y="1755734"/>
            <a:ext cx="165618" cy="69965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ángulo 43"/>
          <p:cNvSpPr/>
          <p:nvPr/>
        </p:nvSpPr>
        <p:spPr>
          <a:xfrm>
            <a:off x="1381125" y="2754452"/>
            <a:ext cx="894620" cy="66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p</a:t>
            </a:r>
            <a:r>
              <a:rPr lang="es-ES_tradnl" sz="900" dirty="0" smtClean="0">
                <a:solidFill>
                  <a:schemeClr val="bg1"/>
                </a:solidFill>
              </a:rPr>
              <a:t>osición-tiempo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v</a:t>
            </a:r>
            <a:r>
              <a:rPr lang="es-ES_tradnl" sz="900" dirty="0" smtClean="0">
                <a:solidFill>
                  <a:schemeClr val="bg1"/>
                </a:solidFill>
              </a:rPr>
              <a:t>elocidad- tiempo</a:t>
            </a:r>
          </a:p>
        </p:txBody>
      </p:sp>
      <p:cxnSp>
        <p:nvCxnSpPr>
          <p:cNvPr id="101" name="Conector angular 30"/>
          <p:cNvCxnSpPr>
            <a:stCxn id="68" idx="0"/>
            <a:endCxn id="57" idx="2"/>
          </p:cNvCxnSpPr>
          <p:nvPr/>
        </p:nvCxnSpPr>
        <p:spPr>
          <a:xfrm flipV="1">
            <a:off x="1828435" y="2557701"/>
            <a:ext cx="2066" cy="19675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ángulo 43"/>
          <p:cNvSpPr/>
          <p:nvPr/>
        </p:nvSpPr>
        <p:spPr>
          <a:xfrm>
            <a:off x="2341039" y="2753101"/>
            <a:ext cx="949385" cy="8800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err="1">
                <a:solidFill>
                  <a:schemeClr val="bg1"/>
                </a:solidFill>
              </a:rPr>
              <a:t>t</a:t>
            </a:r>
            <a:r>
              <a:rPr lang="es-ES_tradnl" sz="900" dirty="0" err="1" smtClean="0">
                <a:solidFill>
                  <a:schemeClr val="bg1"/>
                </a:solidFill>
              </a:rPr>
              <a:t>rayectoría</a:t>
            </a:r>
            <a:r>
              <a:rPr lang="es-ES_tradnl" sz="900" dirty="0" smtClean="0">
                <a:solidFill>
                  <a:schemeClr val="bg1"/>
                </a:solidFill>
              </a:rPr>
              <a:t> rectilínea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v</a:t>
            </a:r>
            <a:r>
              <a:rPr lang="es-ES_tradnl" sz="900" dirty="0" smtClean="0">
                <a:solidFill>
                  <a:schemeClr val="bg1"/>
                </a:solidFill>
              </a:rPr>
              <a:t>elocidad constante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a</a:t>
            </a:r>
            <a:r>
              <a:rPr lang="es-ES_tradnl" sz="900" dirty="0" smtClean="0">
                <a:solidFill>
                  <a:schemeClr val="bg1"/>
                </a:solidFill>
              </a:rPr>
              <a:t>=0</a:t>
            </a:r>
          </a:p>
          <a:p>
            <a:pPr marL="171450" indent="-171450">
              <a:buFont typeface="Arial"/>
              <a:buChar char="•"/>
            </a:pPr>
            <a:endParaRPr lang="es-ES" sz="900" baseline="30000" dirty="0">
              <a:solidFill>
                <a:schemeClr val="bg1"/>
              </a:solidFill>
            </a:endParaRPr>
          </a:p>
        </p:txBody>
      </p:sp>
      <p:cxnSp>
        <p:nvCxnSpPr>
          <p:cNvPr id="105" name="Conector angular 44"/>
          <p:cNvCxnSpPr>
            <a:stCxn id="90" idx="2"/>
            <a:endCxn id="108" idx="0"/>
          </p:cNvCxnSpPr>
          <p:nvPr/>
        </p:nvCxnSpPr>
        <p:spPr>
          <a:xfrm rot="5400000">
            <a:off x="2965542" y="2002563"/>
            <a:ext cx="162777" cy="45733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ector angular 30"/>
          <p:cNvCxnSpPr>
            <a:stCxn id="108" idx="2"/>
            <a:endCxn id="104" idx="0"/>
          </p:cNvCxnSpPr>
          <p:nvPr/>
        </p:nvCxnSpPr>
        <p:spPr>
          <a:xfrm flipH="1">
            <a:off x="2815732" y="2681952"/>
            <a:ext cx="2530" cy="7114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CuadroTexto 18"/>
          <p:cNvSpPr txBox="1"/>
          <p:nvPr/>
        </p:nvSpPr>
        <p:spPr>
          <a:xfrm>
            <a:off x="2269302" y="2312620"/>
            <a:ext cx="109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cuyas</a:t>
            </a:r>
            <a:r>
              <a:rPr lang="en-US" sz="900" dirty="0" smtClean="0"/>
              <a:t> </a:t>
            </a:r>
            <a:r>
              <a:rPr lang="en-US" sz="900" dirty="0" err="1" smtClean="0"/>
              <a:t>características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sp>
        <p:nvSpPr>
          <p:cNvPr id="116" name="CuadroTexto 18"/>
          <p:cNvSpPr txBox="1"/>
          <p:nvPr/>
        </p:nvSpPr>
        <p:spPr>
          <a:xfrm>
            <a:off x="3431786" y="2350528"/>
            <a:ext cx="81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sus</a:t>
            </a:r>
            <a:r>
              <a:rPr lang="en-US" sz="900" dirty="0" smtClean="0"/>
              <a:t> </a:t>
            </a:r>
            <a:r>
              <a:rPr lang="en-US" sz="900" dirty="0" err="1" smtClean="0"/>
              <a:t>gráficas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cxnSp>
        <p:nvCxnSpPr>
          <p:cNvPr id="117" name="Conector angular 44"/>
          <p:cNvCxnSpPr>
            <a:stCxn id="116" idx="0"/>
          </p:cNvCxnSpPr>
          <p:nvPr/>
        </p:nvCxnSpPr>
        <p:spPr>
          <a:xfrm rot="16200000" flipV="1">
            <a:off x="3496410" y="2008078"/>
            <a:ext cx="120864" cy="5640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ángulo 43"/>
          <p:cNvSpPr/>
          <p:nvPr/>
        </p:nvSpPr>
        <p:spPr>
          <a:xfrm>
            <a:off x="3352273" y="2760009"/>
            <a:ext cx="972272" cy="10250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p</a:t>
            </a:r>
            <a:r>
              <a:rPr lang="es-ES_tradnl" sz="900" dirty="0" smtClean="0">
                <a:solidFill>
                  <a:schemeClr val="bg1"/>
                </a:solidFill>
              </a:rPr>
              <a:t>osición-tiempo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v</a:t>
            </a:r>
            <a:r>
              <a:rPr lang="es-ES_tradnl" sz="900" dirty="0" smtClean="0">
                <a:solidFill>
                  <a:schemeClr val="bg1"/>
                </a:solidFill>
              </a:rPr>
              <a:t>elocidad- </a:t>
            </a:r>
            <a:r>
              <a:rPr lang="es-ES_tradnl" sz="900" dirty="0">
                <a:solidFill>
                  <a:schemeClr val="bg1"/>
                </a:solidFill>
              </a:rPr>
              <a:t>tiempo</a:t>
            </a:r>
            <a:endParaRPr lang="es-ES" sz="900" baseline="30000" dirty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a</a:t>
            </a:r>
            <a:r>
              <a:rPr lang="es-ES_tradnl" sz="900" dirty="0" smtClean="0">
                <a:solidFill>
                  <a:schemeClr val="bg1"/>
                </a:solidFill>
              </a:rPr>
              <a:t>celeración-tiempo</a:t>
            </a:r>
          </a:p>
        </p:txBody>
      </p:sp>
      <p:cxnSp>
        <p:nvCxnSpPr>
          <p:cNvPr id="120" name="Conector angular 30"/>
          <p:cNvCxnSpPr>
            <a:stCxn id="119" idx="0"/>
            <a:endCxn id="116" idx="2"/>
          </p:cNvCxnSpPr>
          <p:nvPr/>
        </p:nvCxnSpPr>
        <p:spPr>
          <a:xfrm flipV="1">
            <a:off x="3838409" y="2719860"/>
            <a:ext cx="450" cy="4014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ángulo 43"/>
          <p:cNvSpPr/>
          <p:nvPr/>
        </p:nvSpPr>
        <p:spPr>
          <a:xfrm>
            <a:off x="3477167" y="4514515"/>
            <a:ext cx="916144" cy="5620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bg1"/>
                </a:solidFill>
              </a:rPr>
              <a:t>aceleración constante = gravedad </a:t>
            </a:r>
            <a:r>
              <a:rPr lang="es-ES_tradnl" sz="900" b="1" dirty="0">
                <a:solidFill>
                  <a:schemeClr val="bg1"/>
                </a:solidFill>
              </a:rPr>
              <a:t>g</a:t>
            </a:r>
            <a:r>
              <a:rPr lang="es-ES_tradnl" sz="900" dirty="0">
                <a:solidFill>
                  <a:schemeClr val="bg1"/>
                </a:solidFill>
              </a:rPr>
              <a:t>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56" name="Rectángulo 43"/>
          <p:cNvSpPr/>
          <p:nvPr/>
        </p:nvSpPr>
        <p:spPr>
          <a:xfrm>
            <a:off x="4571348" y="4509957"/>
            <a:ext cx="91614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bg1"/>
                </a:solidFill>
              </a:rPr>
              <a:t>c</a:t>
            </a:r>
            <a:r>
              <a:rPr lang="es-ES_tradnl" sz="900" dirty="0" smtClean="0">
                <a:solidFill>
                  <a:schemeClr val="bg1"/>
                </a:solidFill>
              </a:rPr>
              <a:t>aída libre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57" name="Rectángulo 43"/>
          <p:cNvSpPr/>
          <p:nvPr/>
        </p:nvSpPr>
        <p:spPr>
          <a:xfrm>
            <a:off x="5679795" y="4512534"/>
            <a:ext cx="91614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solidFill>
                  <a:schemeClr val="bg1"/>
                </a:solidFill>
              </a:rPr>
              <a:t>lanzamiento vertical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67" name="Rectángulo 142"/>
          <p:cNvSpPr/>
          <p:nvPr/>
        </p:nvSpPr>
        <p:spPr>
          <a:xfrm>
            <a:off x="4853433" y="5324573"/>
            <a:ext cx="687230" cy="833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e</a:t>
            </a:r>
            <a:r>
              <a:rPr lang="es-ES_tradnl" sz="900" dirty="0" smtClean="0"/>
              <a:t>l </a:t>
            </a:r>
            <a:r>
              <a:rPr lang="es-ES_tradnl" sz="900" dirty="0"/>
              <a:t>cuerpo acelera mientras cae debido a </a:t>
            </a:r>
            <a:r>
              <a:rPr lang="es-ES_tradnl" sz="900" b="1" dirty="0"/>
              <a:t>g</a:t>
            </a:r>
            <a:r>
              <a:rPr lang="es-ES_tradnl" sz="900" dirty="0"/>
              <a:t> </a:t>
            </a:r>
            <a:endParaRPr lang="es-ES_tradnl" sz="900" dirty="0" smtClean="0"/>
          </a:p>
        </p:txBody>
      </p:sp>
      <p:cxnSp>
        <p:nvCxnSpPr>
          <p:cNvPr id="168" name="Conector angular 44"/>
          <p:cNvCxnSpPr>
            <a:stCxn id="167" idx="0"/>
          </p:cNvCxnSpPr>
          <p:nvPr/>
        </p:nvCxnSpPr>
        <p:spPr>
          <a:xfrm rot="16200000" flipV="1">
            <a:off x="5010882" y="5138407"/>
            <a:ext cx="206105" cy="166228"/>
          </a:xfrm>
          <a:prstGeom prst="bentConnector3">
            <a:avLst>
              <a:gd name="adj1" fmla="val 9776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ector angular 44"/>
          <p:cNvCxnSpPr>
            <a:stCxn id="157" idx="2"/>
            <a:endCxn id="180" idx="0"/>
          </p:cNvCxnSpPr>
          <p:nvPr/>
        </p:nvCxnSpPr>
        <p:spPr>
          <a:xfrm rot="5400000">
            <a:off x="5839848" y="5035098"/>
            <a:ext cx="423286" cy="17275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Rectángulo 142"/>
          <p:cNvSpPr/>
          <p:nvPr/>
        </p:nvSpPr>
        <p:spPr>
          <a:xfrm>
            <a:off x="5621500" y="5333117"/>
            <a:ext cx="687230" cy="364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</a:t>
            </a:r>
            <a:r>
              <a:rPr lang="es-ES_tradnl" sz="900" dirty="0" smtClean="0"/>
              <a:t>n el vacío</a:t>
            </a:r>
          </a:p>
        </p:txBody>
      </p:sp>
      <p:sp>
        <p:nvSpPr>
          <p:cNvPr id="183" name="Rectángulo 142"/>
          <p:cNvSpPr/>
          <p:nvPr/>
        </p:nvSpPr>
        <p:spPr>
          <a:xfrm>
            <a:off x="6441223" y="5318215"/>
            <a:ext cx="687230" cy="833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e</a:t>
            </a:r>
            <a:r>
              <a:rPr lang="es-ES_tradnl" sz="900" dirty="0" smtClean="0"/>
              <a:t>l </a:t>
            </a:r>
            <a:r>
              <a:rPr lang="es-ES_tradnl" sz="900" dirty="0"/>
              <a:t>cuerpo frena mientras sube debido a </a:t>
            </a:r>
            <a:r>
              <a:rPr lang="es-ES_tradnl" sz="900" b="1" dirty="0"/>
              <a:t>g</a:t>
            </a:r>
            <a:r>
              <a:rPr lang="es-ES_tradnl" sz="900" dirty="0"/>
              <a:t> </a:t>
            </a:r>
            <a:endParaRPr lang="es-ES_tradnl" sz="900" dirty="0" smtClean="0"/>
          </a:p>
        </p:txBody>
      </p:sp>
      <p:cxnSp>
        <p:nvCxnSpPr>
          <p:cNvPr id="184" name="Conector angular 44"/>
          <p:cNvCxnSpPr>
            <a:stCxn id="183" idx="0"/>
          </p:cNvCxnSpPr>
          <p:nvPr/>
        </p:nvCxnSpPr>
        <p:spPr>
          <a:xfrm rot="16200000" flipV="1">
            <a:off x="6365724" y="4899100"/>
            <a:ext cx="198451" cy="63977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ángulo 142"/>
          <p:cNvSpPr/>
          <p:nvPr/>
        </p:nvSpPr>
        <p:spPr>
          <a:xfrm>
            <a:off x="6004915" y="6218099"/>
            <a:ext cx="687230" cy="555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a</a:t>
            </a:r>
            <a:r>
              <a:rPr lang="es-ES_tradnl" sz="900" dirty="0" smtClean="0"/>
              <a:t>l </a:t>
            </a:r>
            <a:r>
              <a:rPr lang="es-ES_tradnl" sz="900" dirty="0"/>
              <a:t>llegar a la máxima altura v=0 </a:t>
            </a:r>
            <a:endParaRPr lang="es-ES_tradnl" sz="900" dirty="0" smtClean="0"/>
          </a:p>
        </p:txBody>
      </p:sp>
      <p:cxnSp>
        <p:nvCxnSpPr>
          <p:cNvPr id="186" name="Conector angular 44"/>
          <p:cNvCxnSpPr>
            <a:stCxn id="185" idx="0"/>
          </p:cNvCxnSpPr>
          <p:nvPr/>
        </p:nvCxnSpPr>
        <p:spPr>
          <a:xfrm flipV="1">
            <a:off x="6348530" y="5113149"/>
            <a:ext cx="1585" cy="110495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Conector angular 44"/>
          <p:cNvCxnSpPr>
            <a:stCxn id="157" idx="0"/>
          </p:cNvCxnSpPr>
          <p:nvPr/>
        </p:nvCxnSpPr>
        <p:spPr>
          <a:xfrm rot="16200000" flipV="1">
            <a:off x="5359057" y="3733724"/>
            <a:ext cx="121929" cy="14356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Conector angular 44"/>
          <p:cNvCxnSpPr>
            <a:endCxn id="155" idx="0"/>
          </p:cNvCxnSpPr>
          <p:nvPr/>
        </p:nvCxnSpPr>
        <p:spPr>
          <a:xfrm flipH="1">
            <a:off x="3935239" y="4384255"/>
            <a:ext cx="1761" cy="13026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Conector angular 44"/>
          <p:cNvCxnSpPr>
            <a:endCxn id="156" idx="0"/>
          </p:cNvCxnSpPr>
          <p:nvPr/>
        </p:nvCxnSpPr>
        <p:spPr>
          <a:xfrm>
            <a:off x="5026025" y="4387430"/>
            <a:ext cx="3395" cy="12252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Rectángulo 43"/>
          <p:cNvSpPr/>
          <p:nvPr/>
        </p:nvSpPr>
        <p:spPr>
          <a:xfrm>
            <a:off x="6667040" y="2838042"/>
            <a:ext cx="1439345" cy="1135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m</a:t>
            </a:r>
            <a:r>
              <a:rPr lang="es-ES_tradnl" sz="900" dirty="0" err="1" smtClean="0">
                <a:solidFill>
                  <a:schemeClr val="bg1"/>
                </a:solidFill>
              </a:rPr>
              <a:t>ovimiento</a:t>
            </a:r>
            <a:endParaRPr lang="es-ES_tradnl" sz="9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t</a:t>
            </a:r>
            <a:r>
              <a:rPr lang="es-ES_tradnl" sz="900" dirty="0" err="1" smtClean="0">
                <a:solidFill>
                  <a:schemeClr val="bg1"/>
                </a:solidFill>
              </a:rPr>
              <a:t>rayectoria</a:t>
            </a:r>
            <a:endParaRPr lang="es-ES_tradnl" sz="9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d</a:t>
            </a:r>
            <a:r>
              <a:rPr lang="es-ES_tradnl" sz="900" dirty="0" smtClean="0">
                <a:solidFill>
                  <a:schemeClr val="bg1"/>
                </a:solidFill>
              </a:rPr>
              <a:t>esplazamiento (∆x)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d</a:t>
            </a:r>
            <a:r>
              <a:rPr lang="es-ES_tradnl" sz="900" dirty="0" smtClean="0">
                <a:solidFill>
                  <a:schemeClr val="bg1"/>
                </a:solidFill>
              </a:rPr>
              <a:t>istancia recorrida (s)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r</a:t>
            </a:r>
            <a:r>
              <a:rPr lang="es-ES_tradnl" sz="900" dirty="0" smtClean="0">
                <a:solidFill>
                  <a:schemeClr val="bg1"/>
                </a:solidFill>
              </a:rPr>
              <a:t>apidez (v=s/t)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v</a:t>
            </a:r>
            <a:r>
              <a:rPr lang="es-ES_tradnl" sz="900" dirty="0" smtClean="0">
                <a:solidFill>
                  <a:schemeClr val="bg1"/>
                </a:solidFill>
              </a:rPr>
              <a:t>elocidad (</a:t>
            </a:r>
            <a:r>
              <a:rPr lang="fr-FR" sz="900" dirty="0">
                <a:solidFill>
                  <a:schemeClr val="bg1"/>
                </a:solidFill>
              </a:rPr>
              <a:t>v=∆x /</a:t>
            </a:r>
            <a:r>
              <a:rPr lang="fr-FR" sz="900" dirty="0" err="1">
                <a:solidFill>
                  <a:schemeClr val="bg1"/>
                </a:solidFill>
              </a:rPr>
              <a:t>t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r>
              <a:rPr lang="fr-FR" sz="900" dirty="0" smtClean="0">
                <a:solidFill>
                  <a:schemeClr val="bg1"/>
                </a:solidFill>
              </a:rPr>
              <a:t>)</a:t>
            </a:r>
            <a:endParaRPr lang="es-ES_tradnl" sz="9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a</a:t>
            </a:r>
            <a:r>
              <a:rPr lang="es-ES_tradnl" sz="900" dirty="0" smtClean="0">
                <a:solidFill>
                  <a:schemeClr val="bg1"/>
                </a:solidFill>
              </a:rPr>
              <a:t>celeración (</a:t>
            </a:r>
            <a:r>
              <a:rPr lang="en-US" sz="900" dirty="0">
                <a:solidFill>
                  <a:schemeClr val="bg1"/>
                </a:solidFill>
              </a:rPr>
              <a:t>a=∆v /</a:t>
            </a:r>
            <a:r>
              <a:rPr lang="en-US" sz="900" dirty="0" smtClean="0">
                <a:solidFill>
                  <a:schemeClr val="bg1"/>
                </a:solidFill>
              </a:rPr>
              <a:t>t)</a:t>
            </a:r>
            <a:endParaRPr lang="es-ES_tradnl" sz="900" dirty="0">
              <a:solidFill>
                <a:schemeClr val="bg1"/>
              </a:solidFill>
            </a:endParaRPr>
          </a:p>
        </p:txBody>
      </p:sp>
      <p:cxnSp>
        <p:nvCxnSpPr>
          <p:cNvPr id="256" name="Conector angular 11"/>
          <p:cNvCxnSpPr>
            <a:stCxn id="176" idx="2"/>
            <a:endCxn id="5" idx="0"/>
          </p:cNvCxnSpPr>
          <p:nvPr/>
        </p:nvCxnSpPr>
        <p:spPr>
          <a:xfrm rot="5400000">
            <a:off x="1773454" y="258072"/>
            <a:ext cx="150770" cy="142901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Conector angular 11"/>
          <p:cNvCxnSpPr>
            <a:stCxn id="177" idx="0"/>
          </p:cNvCxnSpPr>
          <p:nvPr/>
        </p:nvCxnSpPr>
        <p:spPr>
          <a:xfrm rot="16200000" flipV="1">
            <a:off x="3586478" y="-52598"/>
            <a:ext cx="92755" cy="2140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Conector angular 44"/>
          <p:cNvCxnSpPr>
            <a:endCxn id="90" idx="0"/>
          </p:cNvCxnSpPr>
          <p:nvPr/>
        </p:nvCxnSpPr>
        <p:spPr>
          <a:xfrm>
            <a:off x="3274008" y="964692"/>
            <a:ext cx="1590" cy="10030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1273</TotalTime>
  <Words>158</Words>
  <Application>Microsoft Macintosh PowerPoint</Application>
  <PresentationFormat>Letter Paper (8.5x11 in)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Gabriela Rojas</cp:lastModifiedBy>
  <cp:revision>58</cp:revision>
  <dcterms:created xsi:type="dcterms:W3CDTF">2015-05-14T14:12:36Z</dcterms:created>
  <dcterms:modified xsi:type="dcterms:W3CDTF">2015-09-23T14:36:17Z</dcterms:modified>
</cp:coreProperties>
</file>