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7239000"/>
  <p:notesSz cx="6858000" cy="9144000"/>
  <p:defaultTextStyle>
    <a:defPPr>
      <a:defRPr lang="es-CO"/>
    </a:defPPr>
    <a:lvl1pPr marL="0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495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991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4875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9833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4793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9749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4710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9667" algn="l" defTabSz="110991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08" y="48"/>
      </p:cViewPr>
      <p:guideLst>
        <p:guide orient="horz" pos="228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80135" y="2248791"/>
            <a:ext cx="12241531" cy="15516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271" y="4102101"/>
            <a:ext cx="10081260" cy="18499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4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9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4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01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6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41306" y="289908"/>
            <a:ext cx="3240405" cy="6176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090" y="289908"/>
            <a:ext cx="9481185" cy="617660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0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7643" y="4651732"/>
            <a:ext cx="12241531" cy="1437746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7643" y="3068205"/>
            <a:ext cx="12241531" cy="158353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495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99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48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98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47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97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96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67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091" y="1689100"/>
            <a:ext cx="6360795" cy="4777408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20915" y="1689100"/>
            <a:ext cx="6360795" cy="4777408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7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20399"/>
            <a:ext cx="6363296" cy="67530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4957" indent="0">
              <a:buNone/>
              <a:defRPr sz="2400" b="1"/>
            </a:lvl2pPr>
            <a:lvl3pPr marL="1109917" indent="0">
              <a:buNone/>
              <a:defRPr sz="2200" b="1"/>
            </a:lvl3pPr>
            <a:lvl4pPr marL="1664875" indent="0">
              <a:buNone/>
              <a:defRPr sz="1900" b="1"/>
            </a:lvl4pPr>
            <a:lvl5pPr marL="2219833" indent="0">
              <a:buNone/>
              <a:defRPr sz="1900" b="1"/>
            </a:lvl5pPr>
            <a:lvl6pPr marL="2774793" indent="0">
              <a:buNone/>
              <a:defRPr sz="1900" b="1"/>
            </a:lvl6pPr>
            <a:lvl7pPr marL="3329749" indent="0">
              <a:buNone/>
              <a:defRPr sz="1900" b="1"/>
            </a:lvl7pPr>
            <a:lvl8pPr marL="3884710" indent="0">
              <a:buNone/>
              <a:defRPr sz="1900" b="1"/>
            </a:lvl8pPr>
            <a:lvl9pPr marL="4439667" indent="0">
              <a:buNone/>
              <a:defRPr sz="1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091" y="2295708"/>
            <a:ext cx="6363296" cy="4170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5922" y="1620399"/>
            <a:ext cx="6365796" cy="67530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4957" indent="0">
              <a:buNone/>
              <a:defRPr sz="2400" b="1"/>
            </a:lvl2pPr>
            <a:lvl3pPr marL="1109917" indent="0">
              <a:buNone/>
              <a:defRPr sz="2200" b="1"/>
            </a:lvl3pPr>
            <a:lvl4pPr marL="1664875" indent="0">
              <a:buNone/>
              <a:defRPr sz="1900" b="1"/>
            </a:lvl4pPr>
            <a:lvl5pPr marL="2219833" indent="0">
              <a:buNone/>
              <a:defRPr sz="1900" b="1"/>
            </a:lvl5pPr>
            <a:lvl6pPr marL="2774793" indent="0">
              <a:buNone/>
              <a:defRPr sz="1900" b="1"/>
            </a:lvl6pPr>
            <a:lvl7pPr marL="3329749" indent="0">
              <a:buNone/>
              <a:defRPr sz="1900" b="1"/>
            </a:lvl7pPr>
            <a:lvl8pPr marL="3884710" indent="0">
              <a:buNone/>
              <a:defRPr sz="1900" b="1"/>
            </a:lvl8pPr>
            <a:lvl9pPr marL="4439667" indent="0">
              <a:buNone/>
              <a:defRPr sz="1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5922" y="2295708"/>
            <a:ext cx="6365796" cy="4170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7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5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6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6" y="288223"/>
            <a:ext cx="4738093" cy="122660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705" y="288226"/>
            <a:ext cx="8051007" cy="6178286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096" y="1514838"/>
            <a:ext cx="4738093" cy="4951677"/>
          </a:xfrm>
        </p:spPr>
        <p:txBody>
          <a:bodyPr/>
          <a:lstStyle>
            <a:lvl1pPr marL="0" indent="0">
              <a:buNone/>
              <a:defRPr sz="1700"/>
            </a:lvl1pPr>
            <a:lvl2pPr marL="554957" indent="0">
              <a:buNone/>
              <a:defRPr sz="1600"/>
            </a:lvl2pPr>
            <a:lvl3pPr marL="1109917" indent="0">
              <a:buNone/>
              <a:defRPr sz="1300"/>
            </a:lvl3pPr>
            <a:lvl4pPr marL="1664875" indent="0">
              <a:buNone/>
              <a:defRPr sz="1100"/>
            </a:lvl4pPr>
            <a:lvl5pPr marL="2219833" indent="0">
              <a:buNone/>
              <a:defRPr sz="1100"/>
            </a:lvl5pPr>
            <a:lvl6pPr marL="2774793" indent="0">
              <a:buNone/>
              <a:defRPr sz="1100"/>
            </a:lvl6pPr>
            <a:lvl7pPr marL="3329749" indent="0">
              <a:buNone/>
              <a:defRPr sz="1100"/>
            </a:lvl7pPr>
            <a:lvl8pPr marL="3884710" indent="0">
              <a:buNone/>
              <a:defRPr sz="1100"/>
            </a:lvl8pPr>
            <a:lvl9pPr marL="4439667" indent="0">
              <a:buNone/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83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853" y="5067307"/>
            <a:ext cx="8641080" cy="5982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853" y="646816"/>
            <a:ext cx="8641080" cy="4343400"/>
          </a:xfrm>
        </p:spPr>
        <p:txBody>
          <a:bodyPr/>
          <a:lstStyle>
            <a:lvl1pPr marL="0" indent="0">
              <a:buNone/>
              <a:defRPr sz="3900"/>
            </a:lvl1pPr>
            <a:lvl2pPr marL="554957" indent="0">
              <a:buNone/>
              <a:defRPr sz="3500"/>
            </a:lvl2pPr>
            <a:lvl3pPr marL="1109917" indent="0">
              <a:buNone/>
              <a:defRPr sz="2800"/>
            </a:lvl3pPr>
            <a:lvl4pPr marL="1664875" indent="0">
              <a:buNone/>
              <a:defRPr sz="2400"/>
            </a:lvl4pPr>
            <a:lvl5pPr marL="2219833" indent="0">
              <a:buNone/>
              <a:defRPr sz="2400"/>
            </a:lvl5pPr>
            <a:lvl6pPr marL="2774793" indent="0">
              <a:buNone/>
              <a:defRPr sz="2400"/>
            </a:lvl6pPr>
            <a:lvl7pPr marL="3329749" indent="0">
              <a:buNone/>
              <a:defRPr sz="2400"/>
            </a:lvl7pPr>
            <a:lvl8pPr marL="3884710" indent="0">
              <a:buNone/>
              <a:defRPr sz="2400"/>
            </a:lvl8pPr>
            <a:lvl9pPr marL="4439667" indent="0">
              <a:buNone/>
              <a:defRPr sz="24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853" y="5665530"/>
            <a:ext cx="8641080" cy="849577"/>
          </a:xfrm>
        </p:spPr>
        <p:txBody>
          <a:bodyPr/>
          <a:lstStyle>
            <a:lvl1pPr marL="0" indent="0">
              <a:buNone/>
              <a:defRPr sz="1700"/>
            </a:lvl1pPr>
            <a:lvl2pPr marL="554957" indent="0">
              <a:buNone/>
              <a:defRPr sz="1600"/>
            </a:lvl2pPr>
            <a:lvl3pPr marL="1109917" indent="0">
              <a:buNone/>
              <a:defRPr sz="1300"/>
            </a:lvl3pPr>
            <a:lvl4pPr marL="1664875" indent="0">
              <a:buNone/>
              <a:defRPr sz="1100"/>
            </a:lvl4pPr>
            <a:lvl5pPr marL="2219833" indent="0">
              <a:buNone/>
              <a:defRPr sz="1100"/>
            </a:lvl5pPr>
            <a:lvl6pPr marL="2774793" indent="0">
              <a:buNone/>
              <a:defRPr sz="1100"/>
            </a:lvl6pPr>
            <a:lvl7pPr marL="3329749" indent="0">
              <a:buNone/>
              <a:defRPr sz="1100"/>
            </a:lvl7pPr>
            <a:lvl8pPr marL="3884710" indent="0">
              <a:buNone/>
              <a:defRPr sz="1100"/>
            </a:lvl8pPr>
            <a:lvl9pPr marL="4439667" indent="0">
              <a:buNone/>
              <a:defRPr sz="1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86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20091" y="289901"/>
            <a:ext cx="12961620" cy="1206500"/>
          </a:xfrm>
          <a:prstGeom prst="rect">
            <a:avLst/>
          </a:prstGeom>
        </p:spPr>
        <p:txBody>
          <a:bodyPr vert="horz" lIns="110992" tIns="55497" rIns="110992" bIns="5549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1689100"/>
            <a:ext cx="12961620" cy="4777408"/>
          </a:xfrm>
          <a:prstGeom prst="rect">
            <a:avLst/>
          </a:prstGeom>
        </p:spPr>
        <p:txBody>
          <a:bodyPr vert="horz" lIns="110992" tIns="55497" rIns="110992" bIns="5549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20091" y="6709493"/>
            <a:ext cx="3360420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AC9F-D4BB-42A9-B543-2B0006DA69D7}" type="datetimeFigureOut">
              <a:rPr lang="es-CO" smtClean="0"/>
              <a:t>13/07/2016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920615" y="6709493"/>
            <a:ext cx="4560571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321291" y="6709493"/>
            <a:ext cx="3360420" cy="385407"/>
          </a:xfrm>
          <a:prstGeom prst="rect">
            <a:avLst/>
          </a:prstGeom>
        </p:spPr>
        <p:txBody>
          <a:bodyPr vert="horz" lIns="110992" tIns="55497" rIns="110992" bIns="5549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8F12-7519-4471-825A-DE2AB49E01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51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9917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219" indent="-416219" algn="l" defTabSz="110991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1808" indent="-346848" algn="l" defTabSz="1109917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387395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42355" indent="-277480" algn="l" defTabSz="110991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7311" indent="-277480" algn="l" defTabSz="110991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2269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7230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2186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17145" indent="-277480" algn="l" defTabSz="1109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495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1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875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9833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4793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9749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4710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9667" algn="l" defTabSz="110991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52173" y="153515"/>
            <a:ext cx="4763329" cy="45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0992" tIns="55497" rIns="110992" bIns="55497" rtlCol="0">
            <a:spAutoFit/>
          </a:bodyPr>
          <a:lstStyle/>
          <a:p>
            <a:pPr algn="ctr"/>
            <a:r>
              <a:rPr lang="es-CO" dirty="0"/>
              <a:t>Las ondas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65378" y="200211"/>
            <a:ext cx="1495951" cy="349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3703" tIns="43703" rIns="43703" bIns="43703" rtlCol="0">
            <a:spAutoFit/>
          </a:bodyPr>
          <a:lstStyle/>
          <a:p>
            <a:pPr algn="ctr"/>
            <a:r>
              <a:rPr lang="es-CO" sz="1700" dirty="0"/>
              <a:t>Características</a:t>
            </a:r>
          </a:p>
        </p:txBody>
      </p:sp>
      <p:cxnSp>
        <p:nvCxnSpPr>
          <p:cNvPr id="7" name="6 Conector recto"/>
          <p:cNvCxnSpPr>
            <a:stCxn id="4" idx="1"/>
            <a:endCxn id="5" idx="3"/>
          </p:cNvCxnSpPr>
          <p:nvPr/>
        </p:nvCxnSpPr>
        <p:spPr>
          <a:xfrm flipH="1" flipV="1">
            <a:off x="2061329" y="375146"/>
            <a:ext cx="2190844" cy="3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11412" y="963780"/>
            <a:ext cx="2403882" cy="13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0992" tIns="55497" rIns="110992" bIns="55497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000" dirty="0"/>
              <a:t>Periodo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000" dirty="0"/>
              <a:t>Frecuencia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000" dirty="0"/>
              <a:t>Longitud de onda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000" dirty="0"/>
              <a:t>Velocidad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9960257" y="153515"/>
            <a:ext cx="1788921" cy="3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11004" tIns="55503" rIns="111004" bIns="55503" rtlCol="0">
            <a:spAutoFit/>
          </a:bodyPr>
          <a:lstStyle/>
          <a:p>
            <a:pPr algn="ctr"/>
            <a:r>
              <a:rPr lang="es-CO" sz="1800" dirty="0"/>
              <a:t>Descripción</a:t>
            </a:r>
          </a:p>
        </p:txBody>
      </p:sp>
      <p:cxnSp>
        <p:nvCxnSpPr>
          <p:cNvPr id="39" name="38 Conector recto"/>
          <p:cNvCxnSpPr>
            <a:stCxn id="4" idx="3"/>
            <a:endCxn id="35" idx="1"/>
          </p:cNvCxnSpPr>
          <p:nvPr/>
        </p:nvCxnSpPr>
        <p:spPr>
          <a:xfrm flipV="1">
            <a:off x="9015502" y="348060"/>
            <a:ext cx="944755" cy="30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4" idx="2"/>
            <a:endCxn id="48" idx="0"/>
          </p:cNvCxnSpPr>
          <p:nvPr/>
        </p:nvCxnSpPr>
        <p:spPr>
          <a:xfrm flipH="1">
            <a:off x="3337745" y="604147"/>
            <a:ext cx="3296093" cy="179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 de flecha"/>
          <p:cNvCxnSpPr/>
          <p:nvPr/>
        </p:nvCxnSpPr>
        <p:spPr>
          <a:xfrm>
            <a:off x="6949598" y="48986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35 CuadroTexto"/>
          <p:cNvSpPr txBox="1"/>
          <p:nvPr/>
        </p:nvSpPr>
        <p:spPr>
          <a:xfrm>
            <a:off x="6823852" y="1747292"/>
            <a:ext cx="224925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Clasificación</a:t>
            </a:r>
          </a:p>
        </p:txBody>
      </p:sp>
      <p:sp>
        <p:nvSpPr>
          <p:cNvPr id="137" name="136 CuadroTexto"/>
          <p:cNvSpPr txBox="1"/>
          <p:nvPr/>
        </p:nvSpPr>
        <p:spPr>
          <a:xfrm>
            <a:off x="4915234" y="3331468"/>
            <a:ext cx="244827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Dirección de los movimientos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8975199" y="3331468"/>
            <a:ext cx="20421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Medio de propagación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9754260" y="4550654"/>
            <a:ext cx="504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en</a:t>
            </a:r>
          </a:p>
        </p:txBody>
      </p:sp>
      <p:sp>
        <p:nvSpPr>
          <p:cNvPr id="165" name="164 CuadroTexto"/>
          <p:cNvSpPr txBox="1"/>
          <p:nvPr/>
        </p:nvSpPr>
        <p:spPr>
          <a:xfrm>
            <a:off x="8302993" y="5506497"/>
            <a:ext cx="14181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mecánicas</a:t>
            </a:r>
          </a:p>
        </p:txBody>
      </p:sp>
      <p:sp>
        <p:nvSpPr>
          <p:cNvPr id="166" name="165 CuadroTexto"/>
          <p:cNvSpPr txBox="1"/>
          <p:nvPr/>
        </p:nvSpPr>
        <p:spPr>
          <a:xfrm>
            <a:off x="9997516" y="5523646"/>
            <a:ext cx="2099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/>
              <a:t>electromagnéticas</a:t>
            </a:r>
          </a:p>
        </p:txBody>
      </p:sp>
      <p:cxnSp>
        <p:nvCxnSpPr>
          <p:cNvPr id="187" name="186 Conector recto"/>
          <p:cNvCxnSpPr>
            <a:stCxn id="153" idx="2"/>
            <a:endCxn id="155" idx="0"/>
          </p:cNvCxnSpPr>
          <p:nvPr/>
        </p:nvCxnSpPr>
        <p:spPr>
          <a:xfrm>
            <a:off x="9996262" y="4039354"/>
            <a:ext cx="10026" cy="51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 de flecha"/>
          <p:cNvCxnSpPr>
            <a:endCxn id="165" idx="0"/>
          </p:cNvCxnSpPr>
          <p:nvPr/>
        </p:nvCxnSpPr>
        <p:spPr>
          <a:xfrm flipH="1">
            <a:off x="9012087" y="4771628"/>
            <a:ext cx="961121" cy="734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 de flecha"/>
          <p:cNvCxnSpPr>
            <a:endCxn id="166" idx="0"/>
          </p:cNvCxnSpPr>
          <p:nvPr/>
        </p:nvCxnSpPr>
        <p:spPr>
          <a:xfrm>
            <a:off x="9973208" y="4771628"/>
            <a:ext cx="1074272" cy="752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9 CuadroTexto"/>
              <p:cNvSpPr txBox="1"/>
              <p:nvPr/>
            </p:nvSpPr>
            <p:spPr>
              <a:xfrm>
                <a:off x="11961846" y="756930"/>
                <a:ext cx="2105381" cy="10626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111004" tIns="55503" rIns="111004" bIns="55503" rtlCol="0">
                <a:spAutoFit/>
              </a:bodyPr>
              <a:lstStyle/>
              <a:p>
                <a:pPr algn="ctr"/>
                <a:r>
                  <a:rPr lang="es-CO" sz="2000" dirty="0"/>
                  <a:t>Ecuación de onda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20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O" sz="2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O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s-CO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s-CO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846" y="756930"/>
                <a:ext cx="2105381" cy="1062671"/>
              </a:xfrm>
              <a:prstGeom prst="rect">
                <a:avLst/>
              </a:prstGeom>
              <a:blipFill>
                <a:blip r:embed="rId2"/>
                <a:stretch>
                  <a:fillRect l="-287" t="-17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259 Rectángulo"/>
              <p:cNvSpPr/>
              <p:nvPr/>
            </p:nvSpPr>
            <p:spPr>
              <a:xfrm>
                <a:off x="12560643" y="2170326"/>
                <a:ext cx="1500091" cy="70788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_tradnl" sz="2000" dirty="0"/>
                  <a:t>Posición</a:t>
                </a:r>
              </a:p>
              <a:p>
                <a:r>
                  <a:rPr lang="es-ES_tradnl" sz="2000" dirty="0"/>
                  <a:t> </a:t>
                </a:r>
                <a14:m>
                  <m:oMath xmlns:m="http://schemas.openxmlformats.org/officeDocument/2006/math">
                    <m:r>
                      <a:rPr lang="es-ES_tradnl" sz="2000" i="1">
                        <a:latin typeface="Cambria Math"/>
                      </a:rPr>
                      <m:t>𝑥</m:t>
                    </m:r>
                    <m:r>
                      <a:rPr lang="es-ES_tradnl" sz="2000" i="1">
                        <a:latin typeface="Cambria Math"/>
                      </a:rPr>
                      <m:t>=</m:t>
                    </m:r>
                    <m:r>
                      <a:rPr lang="es-ES_tradnl" sz="2000" i="1">
                        <a:latin typeface="Cambria Math"/>
                      </a:rPr>
                      <m:t>𝑅</m:t>
                    </m:r>
                    <m:func>
                      <m:func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sz="20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s-ES_tradnl" sz="2000" i="1">
                            <a:latin typeface="Cambria Math"/>
                          </a:rPr>
                          <m:t>𝛼</m:t>
                        </m:r>
                      </m:e>
                    </m:func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260" name="25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643" y="2170326"/>
                <a:ext cx="1500091" cy="707886"/>
              </a:xfrm>
              <a:prstGeom prst="rect">
                <a:avLst/>
              </a:prstGeom>
              <a:blipFill>
                <a:blip r:embed="rId3"/>
                <a:stretch>
                  <a:fillRect t="-33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262 Rectángulo"/>
              <p:cNvSpPr/>
              <p:nvPr/>
            </p:nvSpPr>
            <p:spPr>
              <a:xfrm>
                <a:off x="12099103" y="3080679"/>
                <a:ext cx="1985736" cy="70788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_tradnl" sz="2000" b="0" dirty="0"/>
                  <a:t>velocidad</a:t>
                </a:r>
              </a:p>
              <a:p>
                <a:r>
                  <a:rPr lang="es-ES_tradnl" sz="2000" b="0" dirty="0"/>
                  <a:t> </a:t>
                </a:r>
                <a14:m>
                  <m:oMath xmlns:m="http://schemas.openxmlformats.org/officeDocument/2006/math">
                    <m:r>
                      <a:rPr lang="es-ES_tradnl" sz="2000" b="0" i="1">
                        <a:latin typeface="Cambria Math"/>
                      </a:rPr>
                      <m:t>𝑣</m:t>
                    </m:r>
                    <m:r>
                      <a:rPr lang="es-ES_tradnl" sz="2000" b="0" i="1">
                        <a:latin typeface="Cambria Math"/>
                      </a:rPr>
                      <m:t>=</m:t>
                    </m:r>
                    <m:r>
                      <a:rPr lang="es-ES_tradnl" sz="2000" b="0" i="1">
                        <a:latin typeface="Cambria Math"/>
                      </a:rPr>
                      <m:t>𝜔</m:t>
                    </m:r>
                    <m:r>
                      <a:rPr lang="es-ES_tradnl" sz="2000" b="0" i="1">
                        <a:latin typeface="Cambria Math"/>
                      </a:rPr>
                      <m:t>𝐴</m:t>
                    </m:r>
                    <m:r>
                      <a:rPr lang="es-ES_tradnl" sz="2000" b="0" i="1">
                        <a:latin typeface="Cambria Math"/>
                      </a:rPr>
                      <m:t>∙</m:t>
                    </m:r>
                    <m:func>
                      <m:func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_tradnl" sz="2000" b="0" i="1">
                            <a:latin typeface="Cambria Math"/>
                          </a:rPr>
                          <m:t>𝑠𝑒𝑛</m:t>
                        </m:r>
                      </m:fName>
                      <m:e>
                        <m:r>
                          <a:rPr lang="es-ES_tradnl" sz="2000" b="0" i="1">
                            <a:latin typeface="Cambria Math"/>
                          </a:rPr>
                          <m:t>𝜔</m:t>
                        </m:r>
                        <m:r>
                          <a:rPr lang="es-ES_tradnl" sz="2000" b="0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63" name="26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103" y="3080679"/>
                <a:ext cx="1985736" cy="707886"/>
              </a:xfrm>
              <a:prstGeom prst="rect">
                <a:avLst/>
              </a:prstGeom>
              <a:blipFill>
                <a:blip r:embed="rId4"/>
                <a:stretch>
                  <a:fillRect t="-33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266 Rectángulo"/>
              <p:cNvSpPr/>
              <p:nvPr/>
            </p:nvSpPr>
            <p:spPr>
              <a:xfrm>
                <a:off x="11593388" y="3988985"/>
                <a:ext cx="2491451" cy="86074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_tradnl" sz="2000" b="0" dirty="0"/>
                  <a:t>aceleración</a:t>
                </a:r>
              </a:p>
              <a:p>
                <a:r>
                  <a:rPr lang="es-ES_tradnl" sz="2000" b="0" dirty="0"/>
                  <a:t> </a:t>
                </a:r>
                <a14:m>
                  <m:oMath xmlns:m="http://schemas.openxmlformats.org/officeDocument/2006/math">
                    <m:r>
                      <a:rPr lang="es-ES_tradnl" sz="2000" b="0" i="1">
                        <a:latin typeface="Cambria Math"/>
                      </a:rPr>
                      <m:t>𝑎</m:t>
                    </m:r>
                    <m:r>
                      <a:rPr lang="es-ES_tradnl" sz="2000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sz="2000" b="0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s-ES_tradnl" sz="2000" b="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ES_tradnl" sz="2000" b="0" i="1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_tradnl" sz="2000" b="0" i="1">
                            <a:latin typeface="Cambria Math"/>
                          </a:rPr>
                          <m:t>𝑐𝑜𝑠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CO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_tradnl" sz="2000" b="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s-ES_tradnl" sz="2000" b="0" i="1"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ES_tradnl" sz="2000" b="0" i="1">
                                        <a:latin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s-ES_tradnl" sz="2000" b="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267" name="26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388" y="3988985"/>
                <a:ext cx="2491451" cy="860748"/>
              </a:xfrm>
              <a:prstGeom prst="rect">
                <a:avLst/>
              </a:prstGeom>
              <a:blipFill>
                <a:blip r:embed="rId5"/>
                <a:stretch>
                  <a:fillRect t="-27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279 CuadroTexto"/>
          <p:cNvSpPr txBox="1"/>
          <p:nvPr/>
        </p:nvSpPr>
        <p:spPr>
          <a:xfrm>
            <a:off x="1958142" y="2683396"/>
            <a:ext cx="5097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son</a:t>
            </a:r>
          </a:p>
        </p:txBody>
      </p:sp>
      <p:sp>
        <p:nvSpPr>
          <p:cNvPr id="281" name="280 CuadroTexto"/>
          <p:cNvSpPr txBox="1"/>
          <p:nvPr/>
        </p:nvSpPr>
        <p:spPr>
          <a:xfrm>
            <a:off x="883708" y="3331468"/>
            <a:ext cx="26447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Propagación de una perturbación periódica</a:t>
            </a:r>
          </a:p>
        </p:txBody>
      </p:sp>
      <p:cxnSp>
        <p:nvCxnSpPr>
          <p:cNvPr id="282" name="281 Conector recto de flecha"/>
          <p:cNvCxnSpPr>
            <a:stCxn id="280" idx="2"/>
            <a:endCxn id="281" idx="0"/>
          </p:cNvCxnSpPr>
          <p:nvPr/>
        </p:nvCxnSpPr>
        <p:spPr>
          <a:xfrm flipH="1">
            <a:off x="2206100" y="3037339"/>
            <a:ext cx="6913" cy="294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288 CuadroTexto"/>
          <p:cNvSpPr txBox="1"/>
          <p:nvPr/>
        </p:nvSpPr>
        <p:spPr>
          <a:xfrm>
            <a:off x="4121610" y="5270092"/>
            <a:ext cx="1616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ondas transversales</a:t>
            </a:r>
          </a:p>
        </p:txBody>
      </p:sp>
      <p:sp>
        <p:nvSpPr>
          <p:cNvPr id="290" name="289 CuadroTexto"/>
          <p:cNvSpPr txBox="1"/>
          <p:nvPr/>
        </p:nvSpPr>
        <p:spPr>
          <a:xfrm>
            <a:off x="6201073" y="5230788"/>
            <a:ext cx="18002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ondas longitudinales</a:t>
            </a:r>
          </a:p>
        </p:txBody>
      </p:sp>
      <p:cxnSp>
        <p:nvCxnSpPr>
          <p:cNvPr id="293" name="292 Conector recto de flecha"/>
          <p:cNvCxnSpPr>
            <a:stCxn id="156" idx="1"/>
            <a:endCxn id="289" idx="0"/>
          </p:cNvCxnSpPr>
          <p:nvPr/>
        </p:nvCxnSpPr>
        <p:spPr>
          <a:xfrm flipH="1">
            <a:off x="4929724" y="4740456"/>
            <a:ext cx="866810" cy="529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293 Conector recto de flecha"/>
          <p:cNvCxnSpPr>
            <a:stCxn id="156" idx="3"/>
            <a:endCxn id="290" idx="0"/>
          </p:cNvCxnSpPr>
          <p:nvPr/>
        </p:nvCxnSpPr>
        <p:spPr>
          <a:xfrm>
            <a:off x="6498822" y="4740456"/>
            <a:ext cx="602351" cy="490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348 Conector recto"/>
          <p:cNvCxnSpPr>
            <a:stCxn id="4" idx="2"/>
            <a:endCxn id="136" idx="0"/>
          </p:cNvCxnSpPr>
          <p:nvPr/>
        </p:nvCxnSpPr>
        <p:spPr>
          <a:xfrm>
            <a:off x="6633838" y="604147"/>
            <a:ext cx="1314642" cy="114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386 Conector recto de flecha"/>
          <p:cNvCxnSpPr>
            <a:stCxn id="5" idx="2"/>
            <a:endCxn id="10" idx="0"/>
          </p:cNvCxnSpPr>
          <p:nvPr/>
        </p:nvCxnSpPr>
        <p:spPr>
          <a:xfrm flipH="1">
            <a:off x="1313353" y="550081"/>
            <a:ext cx="1" cy="413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255 Conector angular"/>
          <p:cNvCxnSpPr>
            <a:endCxn id="267" idx="3"/>
          </p:cNvCxnSpPr>
          <p:nvPr/>
        </p:nvCxnSpPr>
        <p:spPr>
          <a:xfrm rot="16200000" flipH="1">
            <a:off x="10807434" y="1141953"/>
            <a:ext cx="4219149" cy="2335661"/>
          </a:xfrm>
          <a:prstGeom prst="bentConnector4">
            <a:avLst>
              <a:gd name="adj1" fmla="val -277"/>
              <a:gd name="adj2" fmla="val 109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260 Conector angular"/>
          <p:cNvCxnSpPr>
            <a:stCxn id="35" idx="3"/>
            <a:endCxn id="263" idx="3"/>
          </p:cNvCxnSpPr>
          <p:nvPr/>
        </p:nvCxnSpPr>
        <p:spPr>
          <a:xfrm>
            <a:off x="11749178" y="348060"/>
            <a:ext cx="2335661" cy="3086562"/>
          </a:xfrm>
          <a:prstGeom prst="bentConnector3">
            <a:avLst>
              <a:gd name="adj1" fmla="val 1070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271 Conector angular"/>
          <p:cNvCxnSpPr>
            <a:endCxn id="40" idx="0"/>
          </p:cNvCxnSpPr>
          <p:nvPr/>
        </p:nvCxnSpPr>
        <p:spPr>
          <a:xfrm>
            <a:off x="11749178" y="542604"/>
            <a:ext cx="1265359" cy="2143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155 CuadroTexto"/>
          <p:cNvSpPr txBox="1"/>
          <p:nvPr/>
        </p:nvSpPr>
        <p:spPr>
          <a:xfrm>
            <a:off x="5796534" y="4563484"/>
            <a:ext cx="7022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en</a:t>
            </a:r>
          </a:p>
        </p:txBody>
      </p:sp>
      <p:cxnSp>
        <p:nvCxnSpPr>
          <p:cNvPr id="157" name="156 Conector recto"/>
          <p:cNvCxnSpPr>
            <a:stCxn id="137" idx="2"/>
            <a:endCxn id="156" idx="0"/>
          </p:cNvCxnSpPr>
          <p:nvPr/>
        </p:nvCxnSpPr>
        <p:spPr>
          <a:xfrm>
            <a:off x="6139370" y="4039354"/>
            <a:ext cx="8308" cy="524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angular"/>
          <p:cNvCxnSpPr>
            <a:stCxn id="35" idx="3"/>
            <a:endCxn id="260" idx="3"/>
          </p:cNvCxnSpPr>
          <p:nvPr/>
        </p:nvCxnSpPr>
        <p:spPr>
          <a:xfrm>
            <a:off x="11749178" y="348060"/>
            <a:ext cx="2311556" cy="2176209"/>
          </a:xfrm>
          <a:prstGeom prst="bentConnector3">
            <a:avLst>
              <a:gd name="adj1" fmla="val 1054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CuadroTexto"/>
          <p:cNvSpPr txBox="1"/>
          <p:nvPr/>
        </p:nvSpPr>
        <p:spPr>
          <a:xfrm>
            <a:off x="1584276" y="4255378"/>
            <a:ext cx="122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transporta</a:t>
            </a:r>
          </a:p>
        </p:txBody>
      </p:sp>
      <p:sp>
        <p:nvSpPr>
          <p:cNvPr id="192" name="191 CuadroTexto"/>
          <p:cNvSpPr txBox="1"/>
          <p:nvPr/>
        </p:nvSpPr>
        <p:spPr>
          <a:xfrm>
            <a:off x="1584276" y="4759434"/>
            <a:ext cx="12241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energía</a:t>
            </a:r>
          </a:p>
        </p:txBody>
      </p:sp>
      <p:cxnSp>
        <p:nvCxnSpPr>
          <p:cNvPr id="326" name="325 Conector recto"/>
          <p:cNvCxnSpPr>
            <a:stCxn id="281" idx="2"/>
            <a:endCxn id="190" idx="0"/>
          </p:cNvCxnSpPr>
          <p:nvPr/>
        </p:nvCxnSpPr>
        <p:spPr>
          <a:xfrm flipH="1">
            <a:off x="2196344" y="4039354"/>
            <a:ext cx="9756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336 Conector recto de flecha"/>
          <p:cNvCxnSpPr>
            <a:stCxn id="190" idx="2"/>
            <a:endCxn id="192" idx="0"/>
          </p:cNvCxnSpPr>
          <p:nvPr/>
        </p:nvCxnSpPr>
        <p:spPr>
          <a:xfrm>
            <a:off x="2196344" y="4609321"/>
            <a:ext cx="0" cy="150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219 CuadroTexto"/>
          <p:cNvSpPr txBox="1"/>
          <p:nvPr/>
        </p:nvSpPr>
        <p:spPr>
          <a:xfrm>
            <a:off x="1891643" y="5335498"/>
            <a:ext cx="6287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con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220 CuadroTexto"/>
              <p:cNvSpPr txBox="1"/>
              <p:nvPr/>
            </p:nvSpPr>
            <p:spPr>
              <a:xfrm>
                <a:off x="1296244" y="5916835"/>
                <a:ext cx="1843397" cy="10028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000" dirty="0"/>
                  <a:t>Intensidad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𝐼</m:t>
                      </m:r>
                      <m:r>
                        <a:rPr lang="es-CO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s-CO" sz="2000" b="0" i="1" smtClean="0">
                              <a:latin typeface="Cambria Math"/>
                            </a:rPr>
                            <m:t>Á</m:t>
                          </m:r>
                          <m:r>
                            <a:rPr lang="es-CO" sz="2000" b="0" i="1" smtClean="0">
                              <a:latin typeface="Cambria Math"/>
                            </a:rPr>
                            <m:t>𝑟𝑒𝑎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21" name="2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44" y="5916835"/>
                <a:ext cx="1843397" cy="1002839"/>
              </a:xfrm>
              <a:prstGeom prst="rect">
                <a:avLst/>
              </a:prstGeom>
              <a:blipFill>
                <a:blip r:embed="rId6"/>
                <a:stretch>
                  <a:fillRect t="-301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340 Conector recto"/>
          <p:cNvCxnSpPr>
            <a:stCxn id="192" idx="2"/>
            <a:endCxn id="220" idx="0"/>
          </p:cNvCxnSpPr>
          <p:nvPr/>
        </p:nvCxnSpPr>
        <p:spPr>
          <a:xfrm>
            <a:off x="2196344" y="5159544"/>
            <a:ext cx="9668" cy="17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342 Conector recto de flecha"/>
          <p:cNvCxnSpPr>
            <a:stCxn id="220" idx="2"/>
            <a:endCxn id="221" idx="0"/>
          </p:cNvCxnSpPr>
          <p:nvPr/>
        </p:nvCxnSpPr>
        <p:spPr>
          <a:xfrm>
            <a:off x="2206012" y="5689441"/>
            <a:ext cx="11931" cy="227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 CuadroTexto"/>
          <p:cNvSpPr txBox="1"/>
          <p:nvPr/>
        </p:nvSpPr>
        <p:spPr>
          <a:xfrm>
            <a:off x="2589769" y="2399242"/>
            <a:ext cx="1495951" cy="349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3703" tIns="43703" rIns="43703" bIns="43703" rtlCol="0">
            <a:spAutoFit/>
          </a:bodyPr>
          <a:lstStyle/>
          <a:p>
            <a:pPr algn="ctr"/>
            <a:r>
              <a:rPr lang="es-CO" sz="1700" dirty="0"/>
              <a:t>Definición</a:t>
            </a:r>
          </a:p>
        </p:txBody>
      </p:sp>
      <p:cxnSp>
        <p:nvCxnSpPr>
          <p:cNvPr id="6" name="Conector angular 5"/>
          <p:cNvCxnSpPr>
            <a:stCxn id="48" idx="2"/>
            <a:endCxn id="280" idx="0"/>
          </p:cNvCxnSpPr>
          <p:nvPr/>
        </p:nvCxnSpPr>
        <p:spPr>
          <a:xfrm rot="5400000" flipH="1">
            <a:off x="2742521" y="2153888"/>
            <a:ext cx="65716" cy="1124732"/>
          </a:xfrm>
          <a:prstGeom prst="bentConnector5">
            <a:avLst>
              <a:gd name="adj1" fmla="val -347860"/>
              <a:gd name="adj2" fmla="val 71921"/>
              <a:gd name="adj3" fmla="val 4478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137" idx="0"/>
            <a:endCxn id="136" idx="2"/>
          </p:cNvCxnSpPr>
          <p:nvPr/>
        </p:nvCxnSpPr>
        <p:spPr>
          <a:xfrm rot="5400000" flipH="1" flipV="1">
            <a:off x="6428809" y="1811797"/>
            <a:ext cx="1230233" cy="1809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153" idx="0"/>
            <a:endCxn id="136" idx="2"/>
          </p:cNvCxnSpPr>
          <p:nvPr/>
        </p:nvCxnSpPr>
        <p:spPr>
          <a:xfrm rot="16200000" flipV="1">
            <a:off x="8357255" y="1692461"/>
            <a:ext cx="1230233" cy="2047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279 CuadroTexto"/>
          <p:cNvSpPr txBox="1"/>
          <p:nvPr/>
        </p:nvSpPr>
        <p:spPr>
          <a:xfrm>
            <a:off x="7416924" y="2501484"/>
            <a:ext cx="1033853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700" dirty="0"/>
              <a:t>según su</a:t>
            </a:r>
          </a:p>
        </p:txBody>
      </p:sp>
      <p:sp>
        <p:nvSpPr>
          <p:cNvPr id="62" name="288 CuadroTexto"/>
          <p:cNvSpPr txBox="1"/>
          <p:nvPr/>
        </p:nvSpPr>
        <p:spPr>
          <a:xfrm>
            <a:off x="3948475" y="6148165"/>
            <a:ext cx="20746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ondas en una cuerda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ondas en el agua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luz</a:t>
            </a:r>
          </a:p>
        </p:txBody>
      </p:sp>
      <p:sp>
        <p:nvSpPr>
          <p:cNvPr id="66" name="288 CuadroTexto"/>
          <p:cNvSpPr txBox="1"/>
          <p:nvPr/>
        </p:nvSpPr>
        <p:spPr>
          <a:xfrm>
            <a:off x="6228362" y="6208073"/>
            <a:ext cx="20746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ondas en un resorte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sonido</a:t>
            </a:r>
          </a:p>
        </p:txBody>
      </p:sp>
      <p:sp>
        <p:nvSpPr>
          <p:cNvPr id="67" name="288 CuadroTexto"/>
          <p:cNvSpPr txBox="1"/>
          <p:nvPr/>
        </p:nvSpPr>
        <p:spPr>
          <a:xfrm>
            <a:off x="8453497" y="6100311"/>
            <a:ext cx="20746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ondas en una cuerda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ondas en el agua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sonido</a:t>
            </a:r>
          </a:p>
        </p:txBody>
      </p:sp>
      <p:sp>
        <p:nvSpPr>
          <p:cNvPr id="69" name="288 CuadroTexto"/>
          <p:cNvSpPr txBox="1"/>
          <p:nvPr/>
        </p:nvSpPr>
        <p:spPr>
          <a:xfrm>
            <a:off x="10846914" y="6004196"/>
            <a:ext cx="20746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Luz 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Rayos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/>
              <a:t>Rayos ultravioletas</a:t>
            </a:r>
          </a:p>
        </p:txBody>
      </p:sp>
    </p:spTree>
    <p:extLst>
      <p:ext uri="{BB962C8B-B14F-4D97-AF65-F5344CB8AC3E}">
        <p14:creationId xmlns:p14="http://schemas.microsoft.com/office/powerpoint/2010/main" val="4226784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90</Words>
  <Application>Microsoft Office PowerPoint</Application>
  <PresentationFormat>Personalizado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25</cp:revision>
  <dcterms:created xsi:type="dcterms:W3CDTF">2016-06-18T02:33:41Z</dcterms:created>
  <dcterms:modified xsi:type="dcterms:W3CDTF">2016-07-13T15:48:38Z</dcterms:modified>
</cp:coreProperties>
</file>