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448" autoAdjust="0"/>
    <p:restoredTop sz="94660"/>
  </p:normalViewPr>
  <p:slideViewPr>
    <p:cSldViewPr snapToGrid="0">
      <p:cViewPr varScale="1">
        <p:scale>
          <a:sx n="74" d="100"/>
          <a:sy n="74" d="100"/>
        </p:scale>
        <p:origin x="17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23/09/2015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 Box 131"/>
          <p:cNvSpPr txBox="1">
            <a:spLocks noChangeArrowheads="1"/>
          </p:cNvSpPr>
          <p:nvPr/>
        </p:nvSpPr>
        <p:spPr bwMode="auto">
          <a:xfrm>
            <a:off x="3224213" y="188913"/>
            <a:ext cx="3455987" cy="358775"/>
          </a:xfrm>
          <a:prstGeom prst="rect">
            <a:avLst/>
          </a:prstGeom>
          <a:solidFill>
            <a:srgbClr val="FFFFFF"/>
          </a:solidFill>
          <a:ln w="9398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sz="1600" dirty="0" smtClean="0"/>
              <a:t>Los seres vivos</a:t>
            </a:r>
            <a:endParaRPr lang="es-ES" sz="1600" dirty="0"/>
          </a:p>
        </p:txBody>
      </p:sp>
      <p:cxnSp>
        <p:nvCxnSpPr>
          <p:cNvPr id="190" name="Conector angular 11"/>
          <p:cNvCxnSpPr>
            <a:stCxn id="188" idx="2"/>
            <a:endCxn id="192" idx="0"/>
          </p:cNvCxnSpPr>
          <p:nvPr/>
        </p:nvCxnSpPr>
        <p:spPr>
          <a:xfrm rot="5400000">
            <a:off x="3168704" y="-699023"/>
            <a:ext cx="536792" cy="3030214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92" name="Text Box 11"/>
          <p:cNvSpPr txBox="1">
            <a:spLocks noChangeArrowheads="1"/>
          </p:cNvSpPr>
          <p:nvPr/>
        </p:nvSpPr>
        <p:spPr bwMode="auto">
          <a:xfrm>
            <a:off x="1395737" y="1084480"/>
            <a:ext cx="1052512" cy="1947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sz="900" dirty="0" smtClean="0"/>
              <a:t>se caracteriza por</a:t>
            </a:r>
            <a:endParaRPr lang="es-ES" sz="900" dirty="0"/>
          </a:p>
        </p:txBody>
      </p:sp>
      <p:sp>
        <p:nvSpPr>
          <p:cNvPr id="198" name="Text Box 11"/>
          <p:cNvSpPr txBox="1">
            <a:spLocks noChangeArrowheads="1"/>
          </p:cNvSpPr>
          <p:nvPr/>
        </p:nvSpPr>
        <p:spPr bwMode="auto">
          <a:xfrm>
            <a:off x="7063417" y="1087292"/>
            <a:ext cx="900112" cy="1889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sz="900" dirty="0" smtClean="0"/>
              <a:t>se clasifican en</a:t>
            </a:r>
            <a:endParaRPr lang="es-ES" sz="900" dirty="0"/>
          </a:p>
        </p:txBody>
      </p:sp>
      <p:sp>
        <p:nvSpPr>
          <p:cNvPr id="199" name="Text Box 11"/>
          <p:cNvSpPr txBox="1">
            <a:spLocks noChangeArrowheads="1"/>
          </p:cNvSpPr>
          <p:nvPr/>
        </p:nvSpPr>
        <p:spPr bwMode="auto">
          <a:xfrm>
            <a:off x="3841951" y="1087292"/>
            <a:ext cx="900112" cy="1889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sz="900" dirty="0" smtClean="0"/>
              <a:t>no incluyen los</a:t>
            </a:r>
            <a:endParaRPr lang="es-ES" sz="900" dirty="0"/>
          </a:p>
        </p:txBody>
      </p:sp>
      <p:sp>
        <p:nvSpPr>
          <p:cNvPr id="201" name="Text Box 155"/>
          <p:cNvSpPr txBox="1">
            <a:spLocks noChangeArrowheads="1"/>
          </p:cNvSpPr>
          <p:nvPr/>
        </p:nvSpPr>
        <p:spPr bwMode="auto">
          <a:xfrm>
            <a:off x="781577" y="1671937"/>
            <a:ext cx="1223962" cy="50482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sz="1300" b="1" dirty="0"/>
              <a:t>C</a:t>
            </a:r>
            <a:r>
              <a:rPr lang="es-ES" sz="1300" b="1" dirty="0" smtClean="0"/>
              <a:t>omposición</a:t>
            </a:r>
            <a:endParaRPr lang="es-ES" sz="1300" b="1" dirty="0"/>
          </a:p>
        </p:txBody>
      </p:sp>
      <p:sp>
        <p:nvSpPr>
          <p:cNvPr id="203" name="Text Box 155"/>
          <p:cNvSpPr txBox="1">
            <a:spLocks noChangeArrowheads="1"/>
          </p:cNvSpPr>
          <p:nvPr/>
        </p:nvSpPr>
        <p:spPr bwMode="auto">
          <a:xfrm>
            <a:off x="2164791" y="1671937"/>
            <a:ext cx="1223962" cy="704241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1300" b="1" dirty="0" smtClean="0"/>
              <a:t>R</a:t>
            </a:r>
            <a:r>
              <a:rPr lang="es-ES" sz="1300" b="1" dirty="0" err="1" smtClean="0"/>
              <a:t>ealizar</a:t>
            </a:r>
            <a:r>
              <a:rPr lang="es-ES" sz="1300" b="1" dirty="0" smtClean="0"/>
              <a:t> funciones vitales</a:t>
            </a:r>
            <a:endParaRPr lang="es-ES" sz="1300" b="1" dirty="0"/>
          </a:p>
        </p:txBody>
      </p:sp>
      <p:sp>
        <p:nvSpPr>
          <p:cNvPr id="204" name="Text Box 11"/>
          <p:cNvSpPr txBox="1">
            <a:spLocks noChangeArrowheads="1"/>
          </p:cNvSpPr>
          <p:nvPr/>
        </p:nvSpPr>
        <p:spPr bwMode="auto">
          <a:xfrm>
            <a:off x="869477" y="2537846"/>
            <a:ext cx="1052512" cy="1947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sz="900" dirty="0" smtClean="0"/>
              <a:t>de</a:t>
            </a:r>
            <a:endParaRPr lang="es-ES" sz="900" dirty="0"/>
          </a:p>
        </p:txBody>
      </p:sp>
      <p:sp>
        <p:nvSpPr>
          <p:cNvPr id="206" name="Text Box 109"/>
          <p:cNvSpPr txBox="1">
            <a:spLocks noChangeArrowheads="1"/>
          </p:cNvSpPr>
          <p:nvPr/>
        </p:nvSpPr>
        <p:spPr bwMode="auto">
          <a:xfrm>
            <a:off x="685781" y="3284089"/>
            <a:ext cx="792162" cy="431800"/>
          </a:xfrm>
          <a:prstGeom prst="rect">
            <a:avLst/>
          </a:prstGeom>
          <a:solidFill>
            <a:srgbClr val="808080"/>
          </a:solidFill>
          <a:ln w="9398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sz="900" dirty="0">
                <a:solidFill>
                  <a:srgbClr val="FFFFFF"/>
                </a:solidFill>
              </a:rPr>
              <a:t>c</a:t>
            </a:r>
            <a:r>
              <a:rPr lang="es-ES" sz="900" dirty="0" smtClean="0">
                <a:solidFill>
                  <a:srgbClr val="FFFFFF"/>
                </a:solidFill>
              </a:rPr>
              <a:t>élulas</a:t>
            </a:r>
            <a:endParaRPr lang="es-ES" sz="900" dirty="0">
              <a:solidFill>
                <a:srgbClr val="FFFFFF"/>
              </a:solidFill>
            </a:endParaRPr>
          </a:p>
        </p:txBody>
      </p:sp>
      <p:sp>
        <p:nvSpPr>
          <p:cNvPr id="207" name="Text Box 109"/>
          <p:cNvSpPr txBox="1">
            <a:spLocks noChangeArrowheads="1"/>
          </p:cNvSpPr>
          <p:nvPr/>
        </p:nvSpPr>
        <p:spPr bwMode="auto">
          <a:xfrm>
            <a:off x="1609458" y="3284089"/>
            <a:ext cx="895142" cy="431800"/>
          </a:xfrm>
          <a:prstGeom prst="rect">
            <a:avLst/>
          </a:prstGeom>
          <a:solidFill>
            <a:srgbClr val="808080"/>
          </a:solidFill>
          <a:ln w="9398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sz="900" dirty="0">
                <a:solidFill>
                  <a:srgbClr val="FFFFFF"/>
                </a:solidFill>
              </a:rPr>
              <a:t>b</a:t>
            </a:r>
            <a:r>
              <a:rPr lang="es-ES" sz="900" dirty="0" smtClean="0">
                <a:solidFill>
                  <a:srgbClr val="FFFFFF"/>
                </a:solidFill>
              </a:rPr>
              <a:t>ioelementos</a:t>
            </a:r>
            <a:endParaRPr lang="es-ES" sz="900" dirty="0">
              <a:solidFill>
                <a:srgbClr val="FFFFFF"/>
              </a:solidFill>
            </a:endParaRPr>
          </a:p>
        </p:txBody>
      </p:sp>
      <p:sp>
        <p:nvSpPr>
          <p:cNvPr id="209" name="Text Box 109"/>
          <p:cNvSpPr txBox="1">
            <a:spLocks noChangeArrowheads="1"/>
          </p:cNvSpPr>
          <p:nvPr/>
        </p:nvSpPr>
        <p:spPr bwMode="auto">
          <a:xfrm>
            <a:off x="3899329" y="4088789"/>
            <a:ext cx="792162" cy="431800"/>
          </a:xfrm>
          <a:prstGeom prst="rect">
            <a:avLst/>
          </a:prstGeom>
          <a:solidFill>
            <a:srgbClr val="808080"/>
          </a:solidFill>
          <a:ln w="9398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sz="900" dirty="0">
                <a:solidFill>
                  <a:srgbClr val="FFFFFF"/>
                </a:solidFill>
              </a:rPr>
              <a:t>r</a:t>
            </a:r>
            <a:r>
              <a:rPr lang="es-ES" sz="900" dirty="0" smtClean="0">
                <a:solidFill>
                  <a:srgbClr val="FFFFFF"/>
                </a:solidFill>
              </a:rPr>
              <a:t>elación</a:t>
            </a:r>
            <a:endParaRPr lang="es-ES" sz="900" dirty="0">
              <a:solidFill>
                <a:srgbClr val="FFFFFF"/>
              </a:solidFill>
            </a:endParaRPr>
          </a:p>
        </p:txBody>
      </p:sp>
      <p:sp>
        <p:nvSpPr>
          <p:cNvPr id="210" name="Text Box 109"/>
          <p:cNvSpPr txBox="1">
            <a:spLocks noChangeArrowheads="1"/>
          </p:cNvSpPr>
          <p:nvPr/>
        </p:nvSpPr>
        <p:spPr bwMode="auto">
          <a:xfrm>
            <a:off x="2866063" y="4090700"/>
            <a:ext cx="912714" cy="431800"/>
          </a:xfrm>
          <a:prstGeom prst="rect">
            <a:avLst/>
          </a:prstGeom>
          <a:solidFill>
            <a:srgbClr val="808080"/>
          </a:solidFill>
          <a:ln w="9398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sz="900" dirty="0">
                <a:solidFill>
                  <a:srgbClr val="FFFFFF"/>
                </a:solidFill>
              </a:rPr>
              <a:t>r</a:t>
            </a:r>
            <a:r>
              <a:rPr lang="es-ES" sz="900" dirty="0" smtClean="0">
                <a:solidFill>
                  <a:srgbClr val="FFFFFF"/>
                </a:solidFill>
              </a:rPr>
              <a:t>eproducción</a:t>
            </a:r>
            <a:endParaRPr lang="es-ES" sz="900" dirty="0">
              <a:solidFill>
                <a:srgbClr val="FFFFFF"/>
              </a:solidFill>
            </a:endParaRPr>
          </a:p>
        </p:txBody>
      </p:sp>
      <p:sp>
        <p:nvSpPr>
          <p:cNvPr id="211" name="Text Box 109"/>
          <p:cNvSpPr txBox="1">
            <a:spLocks noChangeArrowheads="1"/>
          </p:cNvSpPr>
          <p:nvPr/>
        </p:nvSpPr>
        <p:spPr bwMode="auto">
          <a:xfrm>
            <a:off x="1996808" y="4090700"/>
            <a:ext cx="792162" cy="431800"/>
          </a:xfrm>
          <a:prstGeom prst="rect">
            <a:avLst/>
          </a:prstGeom>
          <a:solidFill>
            <a:srgbClr val="808080"/>
          </a:solidFill>
          <a:ln w="9398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sz="900" dirty="0">
                <a:solidFill>
                  <a:srgbClr val="FFFFFF"/>
                </a:solidFill>
              </a:rPr>
              <a:t>n</a:t>
            </a:r>
            <a:r>
              <a:rPr lang="es-ES" sz="900" dirty="0" smtClean="0">
                <a:solidFill>
                  <a:srgbClr val="FFFFFF"/>
                </a:solidFill>
              </a:rPr>
              <a:t>utrición</a:t>
            </a:r>
            <a:endParaRPr lang="es-ES" sz="900" dirty="0">
              <a:solidFill>
                <a:srgbClr val="FFFFFF"/>
              </a:solidFill>
            </a:endParaRPr>
          </a:p>
        </p:txBody>
      </p:sp>
      <p:sp>
        <p:nvSpPr>
          <p:cNvPr id="212" name="Text Box 11"/>
          <p:cNvSpPr txBox="1">
            <a:spLocks noChangeArrowheads="1"/>
          </p:cNvSpPr>
          <p:nvPr/>
        </p:nvSpPr>
        <p:spPr bwMode="auto">
          <a:xfrm>
            <a:off x="556946" y="4060833"/>
            <a:ext cx="1052512" cy="1947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sz="900" dirty="0" smtClean="0"/>
              <a:t>pueden ser</a:t>
            </a:r>
            <a:endParaRPr lang="es-ES" sz="900" dirty="0"/>
          </a:p>
        </p:txBody>
      </p:sp>
      <p:sp>
        <p:nvSpPr>
          <p:cNvPr id="214" name="Text Box 19"/>
          <p:cNvSpPr txBox="1">
            <a:spLocks noChangeArrowheads="1"/>
          </p:cNvSpPr>
          <p:nvPr/>
        </p:nvSpPr>
        <p:spPr bwMode="auto">
          <a:xfrm>
            <a:off x="627296" y="4496264"/>
            <a:ext cx="908259" cy="426603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171450" indent="-171450">
              <a:buClrTx/>
              <a:buFont typeface="Arial"/>
              <a:buChar char="•"/>
            </a:pPr>
            <a:r>
              <a:rPr lang="en-US" sz="900" dirty="0"/>
              <a:t>p</a:t>
            </a:r>
            <a:r>
              <a:rPr lang="es-ES" sz="900" dirty="0" err="1" smtClean="0"/>
              <a:t>rocariota</a:t>
            </a:r>
            <a:endParaRPr lang="es-ES" sz="900" dirty="0" smtClean="0"/>
          </a:p>
          <a:p>
            <a:pPr marL="171450" indent="-171450">
              <a:buClrTx/>
              <a:buFont typeface="Arial"/>
              <a:buChar char="•"/>
            </a:pPr>
            <a:r>
              <a:rPr lang="es-ES" sz="900" dirty="0"/>
              <a:t>e</a:t>
            </a:r>
            <a:r>
              <a:rPr lang="es-ES" sz="900" dirty="0" smtClean="0"/>
              <a:t>ucariota</a:t>
            </a:r>
            <a:endParaRPr lang="es-ES" sz="900" dirty="0"/>
          </a:p>
        </p:txBody>
      </p:sp>
      <p:sp>
        <p:nvSpPr>
          <p:cNvPr id="215" name="Text Box 19"/>
          <p:cNvSpPr txBox="1">
            <a:spLocks noChangeArrowheads="1"/>
          </p:cNvSpPr>
          <p:nvPr/>
        </p:nvSpPr>
        <p:spPr bwMode="auto">
          <a:xfrm>
            <a:off x="1942352" y="5315970"/>
            <a:ext cx="912664" cy="43180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171450" indent="-171450">
              <a:buClrTx/>
              <a:buFont typeface="Arial"/>
              <a:buChar char="•"/>
            </a:pPr>
            <a:r>
              <a:rPr lang="en-US" sz="900" dirty="0"/>
              <a:t>a</a:t>
            </a:r>
            <a:r>
              <a:rPr lang="is-IS" sz="900" dirty="0" smtClean="0">
                <a:effectLst/>
              </a:rPr>
              <a:t>utotrófa</a:t>
            </a:r>
          </a:p>
          <a:p>
            <a:pPr marL="171450" indent="-171450">
              <a:buClrTx/>
              <a:buFont typeface="Arial"/>
              <a:buChar char="•"/>
            </a:pPr>
            <a:r>
              <a:rPr lang="en-US" sz="900" dirty="0"/>
              <a:t>h</a:t>
            </a:r>
            <a:r>
              <a:rPr lang="hu-HU" sz="900" dirty="0" smtClean="0">
                <a:effectLst/>
              </a:rPr>
              <a:t>eterótrofa  </a:t>
            </a:r>
            <a:r>
              <a:rPr lang="is-IS" sz="900" dirty="0" smtClean="0">
                <a:effectLst/>
              </a:rPr>
              <a:t> </a:t>
            </a:r>
            <a:endParaRPr lang="es-ES" sz="900" dirty="0"/>
          </a:p>
        </p:txBody>
      </p:sp>
      <p:cxnSp>
        <p:nvCxnSpPr>
          <p:cNvPr id="217" name="Conector angular 30"/>
          <p:cNvCxnSpPr>
            <a:stCxn id="204" idx="2"/>
            <a:endCxn id="207" idx="0"/>
          </p:cNvCxnSpPr>
          <p:nvPr/>
        </p:nvCxnSpPr>
        <p:spPr>
          <a:xfrm rot="16200000" flipH="1">
            <a:off x="1450650" y="2677710"/>
            <a:ext cx="551462" cy="661296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18" name="Conector angular 30"/>
          <p:cNvCxnSpPr>
            <a:stCxn id="206" idx="2"/>
            <a:endCxn id="212" idx="0"/>
          </p:cNvCxnSpPr>
          <p:nvPr/>
        </p:nvCxnSpPr>
        <p:spPr>
          <a:xfrm>
            <a:off x="1081862" y="3715889"/>
            <a:ext cx="1340" cy="34494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19" name="Conector angular 30"/>
          <p:cNvCxnSpPr>
            <a:stCxn id="212" idx="2"/>
            <a:endCxn id="214" idx="0"/>
          </p:cNvCxnSpPr>
          <p:nvPr/>
        </p:nvCxnSpPr>
        <p:spPr>
          <a:xfrm flipH="1">
            <a:off x="1081426" y="4255614"/>
            <a:ext cx="1776" cy="24065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20" name="Conector angular 30"/>
          <p:cNvCxnSpPr>
            <a:stCxn id="201" idx="2"/>
            <a:endCxn id="204" idx="0"/>
          </p:cNvCxnSpPr>
          <p:nvPr/>
        </p:nvCxnSpPr>
        <p:spPr>
          <a:xfrm>
            <a:off x="1393558" y="2176762"/>
            <a:ext cx="2175" cy="36108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21" name="Conector angular 30"/>
          <p:cNvCxnSpPr>
            <a:endCxn id="206" idx="0"/>
          </p:cNvCxnSpPr>
          <p:nvPr/>
        </p:nvCxnSpPr>
        <p:spPr>
          <a:xfrm rot="10800000" flipV="1">
            <a:off x="1081863" y="3008411"/>
            <a:ext cx="313873" cy="275678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22" name="Conector angular 30"/>
          <p:cNvCxnSpPr>
            <a:stCxn id="192" idx="2"/>
            <a:endCxn id="203" idx="0"/>
          </p:cNvCxnSpPr>
          <p:nvPr/>
        </p:nvCxnSpPr>
        <p:spPr>
          <a:xfrm rot="16200000" flipH="1">
            <a:off x="2153044" y="1048209"/>
            <a:ext cx="392676" cy="854779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23" name="Conector angular 30"/>
          <p:cNvCxnSpPr>
            <a:endCxn id="201" idx="0"/>
          </p:cNvCxnSpPr>
          <p:nvPr/>
        </p:nvCxnSpPr>
        <p:spPr>
          <a:xfrm rot="10800000" flipV="1">
            <a:off x="1393559" y="1473673"/>
            <a:ext cx="528433" cy="198264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24" name="Text Box 11"/>
          <p:cNvSpPr txBox="1">
            <a:spLocks noChangeArrowheads="1"/>
          </p:cNvSpPr>
          <p:nvPr/>
        </p:nvSpPr>
        <p:spPr bwMode="auto">
          <a:xfrm>
            <a:off x="2254359" y="2744890"/>
            <a:ext cx="1052512" cy="1947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sz="900" dirty="0" smtClean="0"/>
              <a:t>tales como</a:t>
            </a:r>
            <a:endParaRPr lang="es-ES" sz="900" dirty="0"/>
          </a:p>
        </p:txBody>
      </p:sp>
      <p:cxnSp>
        <p:nvCxnSpPr>
          <p:cNvPr id="225" name="Conector angular 30"/>
          <p:cNvCxnSpPr>
            <a:stCxn id="224" idx="2"/>
            <a:endCxn id="209" idx="0"/>
          </p:cNvCxnSpPr>
          <p:nvPr/>
        </p:nvCxnSpPr>
        <p:spPr>
          <a:xfrm rot="16200000" flipH="1">
            <a:off x="2963453" y="2756832"/>
            <a:ext cx="1149118" cy="1514795"/>
          </a:xfrm>
          <a:prstGeom prst="bentConnector3">
            <a:avLst>
              <a:gd name="adj1" fmla="val 83156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26" name="Conector angular 30"/>
          <p:cNvCxnSpPr>
            <a:stCxn id="203" idx="2"/>
            <a:endCxn id="224" idx="0"/>
          </p:cNvCxnSpPr>
          <p:nvPr/>
        </p:nvCxnSpPr>
        <p:spPr>
          <a:xfrm>
            <a:off x="2776772" y="2376178"/>
            <a:ext cx="3843" cy="36871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27" name="Conector angular 30"/>
          <p:cNvCxnSpPr/>
          <p:nvPr/>
        </p:nvCxnSpPr>
        <p:spPr>
          <a:xfrm rot="10800000" flipV="1">
            <a:off x="2392890" y="3893026"/>
            <a:ext cx="383883" cy="202209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28" name="Conector angular 30"/>
          <p:cNvCxnSpPr>
            <a:endCxn id="210" idx="0"/>
          </p:cNvCxnSpPr>
          <p:nvPr/>
        </p:nvCxnSpPr>
        <p:spPr>
          <a:xfrm>
            <a:off x="3322420" y="3888490"/>
            <a:ext cx="0" cy="20221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29" name="Text Box 11"/>
          <p:cNvSpPr txBox="1">
            <a:spLocks noChangeArrowheads="1"/>
          </p:cNvSpPr>
          <p:nvPr/>
        </p:nvSpPr>
        <p:spPr bwMode="auto">
          <a:xfrm>
            <a:off x="1866633" y="4763240"/>
            <a:ext cx="1052512" cy="1947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sz="900" dirty="0" smtClean="0"/>
              <a:t>pueden ser</a:t>
            </a:r>
            <a:endParaRPr lang="es-ES" sz="900" dirty="0"/>
          </a:p>
        </p:txBody>
      </p:sp>
      <p:cxnSp>
        <p:nvCxnSpPr>
          <p:cNvPr id="230" name="Conector angular 30"/>
          <p:cNvCxnSpPr>
            <a:endCxn id="229" idx="0"/>
          </p:cNvCxnSpPr>
          <p:nvPr/>
        </p:nvCxnSpPr>
        <p:spPr>
          <a:xfrm>
            <a:off x="2391549" y="4512629"/>
            <a:ext cx="1340" cy="250611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31" name="Conector angular 30"/>
          <p:cNvCxnSpPr>
            <a:stCxn id="229" idx="2"/>
            <a:endCxn id="215" idx="0"/>
          </p:cNvCxnSpPr>
          <p:nvPr/>
        </p:nvCxnSpPr>
        <p:spPr>
          <a:xfrm>
            <a:off x="2392889" y="4958021"/>
            <a:ext cx="5795" cy="35794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32" name="Text Box 19"/>
          <p:cNvSpPr txBox="1">
            <a:spLocks noChangeArrowheads="1"/>
          </p:cNvSpPr>
          <p:nvPr/>
        </p:nvSpPr>
        <p:spPr bwMode="auto">
          <a:xfrm>
            <a:off x="2910822" y="5315970"/>
            <a:ext cx="829718" cy="43180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171450" indent="-171450">
              <a:buClrTx/>
              <a:buFont typeface="Arial"/>
              <a:buChar char="•"/>
            </a:pPr>
            <a:r>
              <a:rPr lang="en-US" sz="900" dirty="0"/>
              <a:t>s</a:t>
            </a:r>
            <a:r>
              <a:rPr lang="es-ES_tradnl" sz="900" dirty="0" err="1" smtClean="0">
                <a:effectLst/>
              </a:rPr>
              <a:t>exual</a:t>
            </a:r>
            <a:endParaRPr lang="is-IS" sz="900" dirty="0" smtClean="0">
              <a:effectLst/>
            </a:endParaRPr>
          </a:p>
          <a:p>
            <a:pPr marL="171450" indent="-171450">
              <a:buClrTx/>
              <a:buFont typeface="Arial"/>
              <a:buChar char="•"/>
            </a:pPr>
            <a:r>
              <a:rPr lang="es-ES_tradnl" sz="900" dirty="0"/>
              <a:t>a</a:t>
            </a:r>
            <a:r>
              <a:rPr lang="es-ES_tradnl" sz="900" dirty="0" smtClean="0">
                <a:effectLst/>
              </a:rPr>
              <a:t>sexual</a:t>
            </a:r>
            <a:endParaRPr lang="es-ES" sz="900" dirty="0"/>
          </a:p>
        </p:txBody>
      </p:sp>
      <p:sp>
        <p:nvSpPr>
          <p:cNvPr id="233" name="Text Box 11"/>
          <p:cNvSpPr txBox="1">
            <a:spLocks noChangeArrowheads="1"/>
          </p:cNvSpPr>
          <p:nvPr/>
        </p:nvSpPr>
        <p:spPr bwMode="auto">
          <a:xfrm>
            <a:off x="2796980" y="4763240"/>
            <a:ext cx="1052512" cy="1947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sz="900" dirty="0" smtClean="0"/>
              <a:t>pueden ser</a:t>
            </a:r>
            <a:endParaRPr lang="es-ES" sz="900" dirty="0"/>
          </a:p>
        </p:txBody>
      </p:sp>
      <p:cxnSp>
        <p:nvCxnSpPr>
          <p:cNvPr id="234" name="Conector angular 30"/>
          <p:cNvCxnSpPr>
            <a:stCxn id="210" idx="2"/>
            <a:endCxn id="233" idx="0"/>
          </p:cNvCxnSpPr>
          <p:nvPr/>
        </p:nvCxnSpPr>
        <p:spPr>
          <a:xfrm>
            <a:off x="3322420" y="4522500"/>
            <a:ext cx="816" cy="24074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35" name="Conector angular 30"/>
          <p:cNvCxnSpPr>
            <a:stCxn id="233" idx="2"/>
            <a:endCxn id="232" idx="0"/>
          </p:cNvCxnSpPr>
          <p:nvPr/>
        </p:nvCxnSpPr>
        <p:spPr>
          <a:xfrm>
            <a:off x="3323236" y="4958021"/>
            <a:ext cx="2445" cy="35794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36" name="Text Box 19"/>
          <p:cNvSpPr txBox="1">
            <a:spLocks noChangeArrowheads="1"/>
          </p:cNvSpPr>
          <p:nvPr/>
        </p:nvSpPr>
        <p:spPr bwMode="auto">
          <a:xfrm>
            <a:off x="3808737" y="5333320"/>
            <a:ext cx="987381" cy="43180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171450" indent="-171450">
              <a:buClrTx/>
              <a:buFont typeface="Arial"/>
              <a:buChar char="•"/>
            </a:pPr>
            <a:r>
              <a:rPr lang="en-US" sz="900" dirty="0"/>
              <a:t>e</a:t>
            </a:r>
            <a:r>
              <a:rPr lang="es-ES_tradnl" sz="900" dirty="0" err="1" smtClean="0">
                <a:effectLst/>
              </a:rPr>
              <a:t>stímulos</a:t>
            </a:r>
            <a:endParaRPr lang="is-IS" sz="900" dirty="0" smtClean="0">
              <a:effectLst/>
            </a:endParaRPr>
          </a:p>
          <a:p>
            <a:pPr marL="171450" indent="-171450">
              <a:buClrTx/>
              <a:buFont typeface="Arial"/>
              <a:buChar char="•"/>
            </a:pPr>
            <a:r>
              <a:rPr lang="es-ES_tradnl" sz="900" dirty="0" smtClean="0"/>
              <a:t>r</a:t>
            </a:r>
            <a:r>
              <a:rPr lang="es-ES_tradnl" sz="900" dirty="0" smtClean="0">
                <a:effectLst/>
              </a:rPr>
              <a:t>espuestas</a:t>
            </a:r>
            <a:endParaRPr lang="es-ES" sz="900" dirty="0"/>
          </a:p>
        </p:txBody>
      </p:sp>
      <p:sp>
        <p:nvSpPr>
          <p:cNvPr id="237" name="Text Box 11"/>
          <p:cNvSpPr txBox="1">
            <a:spLocks noChangeArrowheads="1"/>
          </p:cNvSpPr>
          <p:nvPr/>
        </p:nvSpPr>
        <p:spPr bwMode="auto">
          <a:xfrm>
            <a:off x="3775064" y="4780590"/>
            <a:ext cx="1052512" cy="1947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sz="900" dirty="0" smtClean="0"/>
              <a:t>consta de</a:t>
            </a:r>
            <a:endParaRPr lang="es-ES" sz="900" dirty="0"/>
          </a:p>
        </p:txBody>
      </p:sp>
      <p:cxnSp>
        <p:nvCxnSpPr>
          <p:cNvPr id="238" name="Conector angular 30"/>
          <p:cNvCxnSpPr>
            <a:stCxn id="209" idx="2"/>
            <a:endCxn id="237" idx="0"/>
          </p:cNvCxnSpPr>
          <p:nvPr/>
        </p:nvCxnSpPr>
        <p:spPr>
          <a:xfrm>
            <a:off x="4295410" y="4520589"/>
            <a:ext cx="5910" cy="260001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39" name="Conector angular 30"/>
          <p:cNvCxnSpPr>
            <a:stCxn id="237" idx="2"/>
            <a:endCxn id="236" idx="0"/>
          </p:cNvCxnSpPr>
          <p:nvPr/>
        </p:nvCxnSpPr>
        <p:spPr>
          <a:xfrm>
            <a:off x="4301320" y="4975371"/>
            <a:ext cx="1108" cy="35794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40" name="Text Box 155"/>
          <p:cNvSpPr txBox="1">
            <a:spLocks noChangeArrowheads="1"/>
          </p:cNvSpPr>
          <p:nvPr/>
        </p:nvSpPr>
        <p:spPr bwMode="auto">
          <a:xfrm>
            <a:off x="3683429" y="1668881"/>
            <a:ext cx="1223962" cy="50482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sz="1300" b="1" dirty="0" smtClean="0"/>
              <a:t>Virus</a:t>
            </a:r>
            <a:endParaRPr lang="es-ES" sz="1300" b="1" dirty="0"/>
          </a:p>
        </p:txBody>
      </p:sp>
      <p:sp>
        <p:nvSpPr>
          <p:cNvPr id="241" name="Text Box 109"/>
          <p:cNvSpPr txBox="1">
            <a:spLocks noChangeArrowheads="1"/>
          </p:cNvSpPr>
          <p:nvPr/>
        </p:nvSpPr>
        <p:spPr bwMode="auto">
          <a:xfrm>
            <a:off x="3401376" y="2741833"/>
            <a:ext cx="1788067" cy="970999"/>
          </a:xfrm>
          <a:prstGeom prst="rect">
            <a:avLst/>
          </a:prstGeom>
          <a:solidFill>
            <a:srgbClr val="808080"/>
          </a:solidFill>
          <a:ln w="9398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171450" indent="-171450">
              <a:buFont typeface="Arial"/>
              <a:buChar char="•"/>
            </a:pPr>
            <a:r>
              <a:rPr lang="es-ES_tradnl" sz="900" dirty="0">
                <a:solidFill>
                  <a:srgbClr val="FFFFFF"/>
                </a:solidFill>
              </a:rPr>
              <a:t>n</a:t>
            </a:r>
            <a:r>
              <a:rPr lang="es-ES_tradnl" sz="900" dirty="0" smtClean="0">
                <a:solidFill>
                  <a:srgbClr val="FFFFFF"/>
                </a:solidFill>
              </a:rPr>
              <a:t>o están formados por células </a:t>
            </a:r>
          </a:p>
          <a:p>
            <a:pPr marL="171450" indent="-171450">
              <a:buFont typeface="Arial"/>
              <a:buChar char="•"/>
            </a:pPr>
            <a:r>
              <a:rPr lang="es-ES_tradnl" sz="900" dirty="0">
                <a:solidFill>
                  <a:srgbClr val="FFFFFF"/>
                </a:solidFill>
              </a:rPr>
              <a:t>n</a:t>
            </a:r>
            <a:r>
              <a:rPr lang="es-ES_tradnl" sz="900" dirty="0" smtClean="0">
                <a:solidFill>
                  <a:srgbClr val="FFFFFF"/>
                </a:solidFill>
              </a:rPr>
              <a:t>o realizan funciones vitales </a:t>
            </a:r>
            <a:endParaRPr lang="es-ES" sz="900" dirty="0" smtClean="0">
              <a:solidFill>
                <a:srgbClr val="FFFFFF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_tradnl" sz="900" dirty="0">
                <a:solidFill>
                  <a:srgbClr val="FFFFFF"/>
                </a:solidFill>
              </a:rPr>
              <a:t>d</a:t>
            </a:r>
            <a:r>
              <a:rPr lang="es-ES_tradnl" sz="900" dirty="0" smtClean="0">
                <a:solidFill>
                  <a:srgbClr val="FFFFFF"/>
                </a:solidFill>
              </a:rPr>
              <a:t>ependen de un ser vivo para replicarse </a:t>
            </a:r>
          </a:p>
        </p:txBody>
      </p:sp>
      <p:sp>
        <p:nvSpPr>
          <p:cNvPr id="242" name="Text Box 11"/>
          <p:cNvSpPr txBox="1">
            <a:spLocks noChangeArrowheads="1"/>
          </p:cNvSpPr>
          <p:nvPr/>
        </p:nvSpPr>
        <p:spPr bwMode="auto">
          <a:xfrm>
            <a:off x="3769154" y="2342687"/>
            <a:ext cx="1052512" cy="1947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sz="900" dirty="0" smtClean="0"/>
              <a:t>porque</a:t>
            </a:r>
            <a:endParaRPr lang="es-ES" sz="900" dirty="0"/>
          </a:p>
        </p:txBody>
      </p:sp>
      <p:cxnSp>
        <p:nvCxnSpPr>
          <p:cNvPr id="243" name="Conector angular 30"/>
          <p:cNvCxnSpPr>
            <a:stCxn id="242" idx="2"/>
            <a:endCxn id="241" idx="0"/>
          </p:cNvCxnSpPr>
          <p:nvPr/>
        </p:nvCxnSpPr>
        <p:spPr>
          <a:xfrm>
            <a:off x="4295410" y="2537468"/>
            <a:ext cx="0" cy="204365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44" name="Conector angular 30"/>
          <p:cNvCxnSpPr>
            <a:stCxn id="240" idx="2"/>
            <a:endCxn id="242" idx="0"/>
          </p:cNvCxnSpPr>
          <p:nvPr/>
        </p:nvCxnSpPr>
        <p:spPr>
          <a:xfrm>
            <a:off x="4295410" y="2173706"/>
            <a:ext cx="0" cy="168981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45" name="Conector angular 30"/>
          <p:cNvCxnSpPr>
            <a:stCxn id="199" idx="2"/>
            <a:endCxn id="240" idx="0"/>
          </p:cNvCxnSpPr>
          <p:nvPr/>
        </p:nvCxnSpPr>
        <p:spPr>
          <a:xfrm>
            <a:off x="4292007" y="1276204"/>
            <a:ext cx="3403" cy="392677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46" name="Conector angular 30"/>
          <p:cNvCxnSpPr>
            <a:endCxn id="199" idx="0"/>
          </p:cNvCxnSpPr>
          <p:nvPr/>
        </p:nvCxnSpPr>
        <p:spPr>
          <a:xfrm>
            <a:off x="4292007" y="814794"/>
            <a:ext cx="0" cy="27249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47" name="Text Box 155"/>
          <p:cNvSpPr txBox="1">
            <a:spLocks noChangeArrowheads="1"/>
          </p:cNvSpPr>
          <p:nvPr/>
        </p:nvSpPr>
        <p:spPr bwMode="auto">
          <a:xfrm>
            <a:off x="6900673" y="1668881"/>
            <a:ext cx="1223962" cy="50482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sz="1300" b="1" dirty="0" smtClean="0"/>
              <a:t>Dominios</a:t>
            </a:r>
            <a:endParaRPr lang="es-ES" sz="1300" b="1" dirty="0"/>
          </a:p>
        </p:txBody>
      </p:sp>
      <p:sp>
        <p:nvSpPr>
          <p:cNvPr id="248" name="Text Box 109"/>
          <p:cNvSpPr txBox="1">
            <a:spLocks noChangeArrowheads="1"/>
          </p:cNvSpPr>
          <p:nvPr/>
        </p:nvSpPr>
        <p:spPr bwMode="auto">
          <a:xfrm>
            <a:off x="8113579" y="2735913"/>
            <a:ext cx="792162" cy="431800"/>
          </a:xfrm>
          <a:prstGeom prst="rect">
            <a:avLst/>
          </a:prstGeom>
          <a:solidFill>
            <a:srgbClr val="808080"/>
          </a:solidFill>
          <a:ln w="9398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sz="900" dirty="0">
                <a:solidFill>
                  <a:srgbClr val="FFFFFF"/>
                </a:solidFill>
              </a:rPr>
              <a:t>b</a:t>
            </a:r>
            <a:r>
              <a:rPr lang="es-ES" sz="900" dirty="0" smtClean="0">
                <a:solidFill>
                  <a:srgbClr val="FFFFFF"/>
                </a:solidFill>
              </a:rPr>
              <a:t>acteria</a:t>
            </a:r>
            <a:endParaRPr lang="es-ES" sz="900" dirty="0">
              <a:solidFill>
                <a:srgbClr val="FFFFFF"/>
              </a:solidFill>
            </a:endParaRPr>
          </a:p>
        </p:txBody>
      </p:sp>
      <p:sp>
        <p:nvSpPr>
          <p:cNvPr id="249" name="Text Box 109"/>
          <p:cNvSpPr txBox="1">
            <a:spLocks noChangeArrowheads="1"/>
          </p:cNvSpPr>
          <p:nvPr/>
        </p:nvSpPr>
        <p:spPr bwMode="auto">
          <a:xfrm>
            <a:off x="6680200" y="2737824"/>
            <a:ext cx="912714" cy="431800"/>
          </a:xfrm>
          <a:prstGeom prst="rect">
            <a:avLst/>
          </a:prstGeom>
          <a:solidFill>
            <a:srgbClr val="808080"/>
          </a:solidFill>
          <a:ln w="9398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sz="900" dirty="0" err="1">
                <a:solidFill>
                  <a:srgbClr val="FFFFFF"/>
                </a:solidFill>
              </a:rPr>
              <a:t>e</a:t>
            </a:r>
            <a:r>
              <a:rPr lang="es-ES" sz="900" dirty="0" err="1" smtClean="0">
                <a:solidFill>
                  <a:srgbClr val="FFFFFF"/>
                </a:solidFill>
              </a:rPr>
              <a:t>ucaria</a:t>
            </a:r>
            <a:endParaRPr lang="es-ES" sz="900" dirty="0">
              <a:solidFill>
                <a:srgbClr val="FFFFFF"/>
              </a:solidFill>
            </a:endParaRPr>
          </a:p>
        </p:txBody>
      </p:sp>
      <p:sp>
        <p:nvSpPr>
          <p:cNvPr id="250" name="Text Box 109"/>
          <p:cNvSpPr txBox="1">
            <a:spLocks noChangeArrowheads="1"/>
          </p:cNvSpPr>
          <p:nvPr/>
        </p:nvSpPr>
        <p:spPr bwMode="auto">
          <a:xfrm>
            <a:off x="5316168" y="2737824"/>
            <a:ext cx="792162" cy="431800"/>
          </a:xfrm>
          <a:prstGeom prst="rect">
            <a:avLst/>
          </a:prstGeom>
          <a:solidFill>
            <a:srgbClr val="808080"/>
          </a:solidFill>
          <a:ln w="9398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sz="900" dirty="0">
                <a:solidFill>
                  <a:srgbClr val="FFFFFF"/>
                </a:solidFill>
              </a:rPr>
              <a:t>a</a:t>
            </a:r>
            <a:r>
              <a:rPr lang="es-ES" sz="900" dirty="0" smtClean="0">
                <a:solidFill>
                  <a:srgbClr val="FFFFFF"/>
                </a:solidFill>
              </a:rPr>
              <a:t>rquea</a:t>
            </a:r>
            <a:endParaRPr lang="es-ES" sz="900" dirty="0">
              <a:solidFill>
                <a:srgbClr val="FFFFFF"/>
              </a:solidFill>
            </a:endParaRPr>
          </a:p>
        </p:txBody>
      </p:sp>
      <p:sp>
        <p:nvSpPr>
          <p:cNvPr id="251" name="Text Box 11"/>
          <p:cNvSpPr txBox="1">
            <a:spLocks noChangeArrowheads="1"/>
          </p:cNvSpPr>
          <p:nvPr/>
        </p:nvSpPr>
        <p:spPr bwMode="auto">
          <a:xfrm>
            <a:off x="5249822" y="3433679"/>
            <a:ext cx="923906" cy="1947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sz="900" dirty="0" smtClean="0"/>
              <a:t>son</a:t>
            </a:r>
            <a:endParaRPr lang="es-ES" sz="900" dirty="0"/>
          </a:p>
        </p:txBody>
      </p:sp>
      <p:sp>
        <p:nvSpPr>
          <p:cNvPr id="252" name="Text Box 19"/>
          <p:cNvSpPr txBox="1">
            <a:spLocks noChangeArrowheads="1"/>
          </p:cNvSpPr>
          <p:nvPr/>
        </p:nvSpPr>
        <p:spPr bwMode="auto">
          <a:xfrm>
            <a:off x="5103366" y="3882964"/>
            <a:ext cx="1220903" cy="776593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171450" indent="-171450">
              <a:buFont typeface="Arial"/>
              <a:buChar char="•"/>
            </a:pPr>
            <a:r>
              <a:rPr lang="es-ES_tradnl" sz="900" dirty="0"/>
              <a:t>u</a:t>
            </a:r>
            <a:r>
              <a:rPr lang="es-ES_tradnl" sz="900" dirty="0" smtClean="0">
                <a:effectLst/>
              </a:rPr>
              <a:t>nicelulares procariotas </a:t>
            </a:r>
            <a:endParaRPr lang="es-ES" sz="900" dirty="0" smtClean="0"/>
          </a:p>
          <a:p>
            <a:pPr marL="171450" indent="-171450">
              <a:buClrTx/>
              <a:buFont typeface="Arial"/>
              <a:buChar char="•"/>
            </a:pPr>
            <a:r>
              <a:rPr lang="es-ES_tradnl" sz="900" dirty="0">
                <a:solidFill>
                  <a:srgbClr val="FF0000"/>
                </a:solidFill>
              </a:rPr>
              <a:t>p</a:t>
            </a:r>
            <a:r>
              <a:rPr lang="es-ES_tradnl" sz="900" dirty="0" smtClean="0">
                <a:solidFill>
                  <a:srgbClr val="FF0000"/>
                </a:solidFill>
                <a:effectLst/>
              </a:rPr>
              <a:t>ueden vivir en ambientes extremos </a:t>
            </a:r>
            <a:endParaRPr lang="es-ES" sz="900" dirty="0">
              <a:solidFill>
                <a:srgbClr val="FF0000"/>
              </a:solidFill>
            </a:endParaRPr>
          </a:p>
        </p:txBody>
      </p:sp>
      <p:cxnSp>
        <p:nvCxnSpPr>
          <p:cNvPr id="253" name="Conector angular 30"/>
          <p:cNvCxnSpPr>
            <a:stCxn id="250" idx="2"/>
            <a:endCxn id="251" idx="0"/>
          </p:cNvCxnSpPr>
          <p:nvPr/>
        </p:nvCxnSpPr>
        <p:spPr>
          <a:xfrm flipH="1">
            <a:off x="5711775" y="3169624"/>
            <a:ext cx="474" cy="264055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54" name="Conector angular 30"/>
          <p:cNvCxnSpPr>
            <a:stCxn id="251" idx="2"/>
            <a:endCxn id="252" idx="0"/>
          </p:cNvCxnSpPr>
          <p:nvPr/>
        </p:nvCxnSpPr>
        <p:spPr>
          <a:xfrm>
            <a:off x="5711775" y="3628460"/>
            <a:ext cx="2043" cy="25450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55" name="Text Box 11"/>
          <p:cNvSpPr txBox="1">
            <a:spLocks noChangeArrowheads="1"/>
          </p:cNvSpPr>
          <p:nvPr/>
        </p:nvSpPr>
        <p:spPr bwMode="auto">
          <a:xfrm>
            <a:off x="7985265" y="3433679"/>
            <a:ext cx="1052512" cy="1947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sz="900" dirty="0" smtClean="0"/>
              <a:t>son</a:t>
            </a:r>
            <a:endParaRPr lang="es-ES" sz="900" dirty="0"/>
          </a:p>
        </p:txBody>
      </p:sp>
      <p:sp>
        <p:nvSpPr>
          <p:cNvPr id="257" name="Text Box 19"/>
          <p:cNvSpPr txBox="1">
            <a:spLocks noChangeArrowheads="1"/>
          </p:cNvSpPr>
          <p:nvPr/>
        </p:nvSpPr>
        <p:spPr bwMode="auto">
          <a:xfrm>
            <a:off x="8009479" y="3910373"/>
            <a:ext cx="1008393" cy="707593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171450" indent="-171450">
              <a:buFont typeface="Arial"/>
              <a:buChar char="•"/>
            </a:pPr>
            <a:r>
              <a:rPr lang="es-ES_tradnl" sz="900" dirty="0"/>
              <a:t>u</a:t>
            </a:r>
            <a:r>
              <a:rPr lang="es-ES_tradnl" sz="900" dirty="0" smtClean="0">
                <a:effectLst/>
              </a:rPr>
              <a:t>nicelulares procariotas </a:t>
            </a:r>
            <a:endParaRPr lang="es-ES" sz="900" dirty="0" smtClean="0"/>
          </a:p>
          <a:p>
            <a:pPr marL="171450" indent="-171450">
              <a:buClrTx/>
              <a:buFont typeface="Arial"/>
              <a:buChar char="•"/>
            </a:pPr>
            <a:r>
              <a:rPr lang="pt-BR" sz="900" dirty="0" err="1">
                <a:solidFill>
                  <a:srgbClr val="FF0000"/>
                </a:solidFill>
              </a:rPr>
              <a:t>c</a:t>
            </a:r>
            <a:r>
              <a:rPr lang="pt-BR" sz="900" dirty="0" err="1" smtClean="0">
                <a:solidFill>
                  <a:srgbClr val="FF0000"/>
                </a:solidFill>
                <a:effectLst/>
              </a:rPr>
              <a:t>osmopólitas</a:t>
            </a:r>
            <a:r>
              <a:rPr lang="pt-BR" sz="900" dirty="0" smtClean="0">
                <a:solidFill>
                  <a:srgbClr val="FF0000"/>
                </a:solidFill>
                <a:effectLst/>
              </a:rPr>
              <a:t> </a:t>
            </a:r>
            <a:endParaRPr lang="es-ES" sz="900" dirty="0">
              <a:solidFill>
                <a:srgbClr val="FF0000"/>
              </a:solidFill>
            </a:endParaRPr>
          </a:p>
        </p:txBody>
      </p:sp>
      <p:cxnSp>
        <p:nvCxnSpPr>
          <p:cNvPr id="258" name="Conector angular 30"/>
          <p:cNvCxnSpPr>
            <a:stCxn id="248" idx="2"/>
            <a:endCxn id="255" idx="0"/>
          </p:cNvCxnSpPr>
          <p:nvPr/>
        </p:nvCxnSpPr>
        <p:spPr>
          <a:xfrm>
            <a:off x="8509660" y="3167713"/>
            <a:ext cx="1861" cy="265966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59" name="Conector angular 30"/>
          <p:cNvCxnSpPr>
            <a:stCxn id="255" idx="2"/>
            <a:endCxn id="257" idx="0"/>
          </p:cNvCxnSpPr>
          <p:nvPr/>
        </p:nvCxnSpPr>
        <p:spPr>
          <a:xfrm>
            <a:off x="8511521" y="3628460"/>
            <a:ext cx="2155" cy="281913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60" name="Text Box 11"/>
          <p:cNvSpPr txBox="1">
            <a:spLocks noChangeArrowheads="1"/>
          </p:cNvSpPr>
          <p:nvPr/>
        </p:nvSpPr>
        <p:spPr bwMode="auto">
          <a:xfrm>
            <a:off x="5538702" y="4778109"/>
            <a:ext cx="1052512" cy="1947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sz="900" dirty="0" smtClean="0"/>
              <a:t>son</a:t>
            </a:r>
            <a:endParaRPr lang="es-ES" sz="900" dirty="0"/>
          </a:p>
        </p:txBody>
      </p:sp>
      <p:sp>
        <p:nvSpPr>
          <p:cNvPr id="261" name="Text Box 19"/>
          <p:cNvSpPr txBox="1">
            <a:spLocks noChangeArrowheads="1"/>
          </p:cNvSpPr>
          <p:nvPr/>
        </p:nvSpPr>
        <p:spPr bwMode="auto">
          <a:xfrm>
            <a:off x="5454506" y="5115176"/>
            <a:ext cx="1220903" cy="654523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171450" indent="-171450">
              <a:buFont typeface="Arial"/>
              <a:buChar char="•"/>
            </a:pPr>
            <a:r>
              <a:rPr lang="pt-BR" sz="900" dirty="0"/>
              <a:t>u</a:t>
            </a:r>
            <a:r>
              <a:rPr lang="pt-BR" sz="900" dirty="0" smtClean="0">
                <a:effectLst/>
              </a:rPr>
              <a:t>nicelulares o multicelulares eucariotas </a:t>
            </a:r>
          </a:p>
          <a:p>
            <a:pPr marL="171450" indent="-171450">
              <a:buFont typeface="Arial"/>
              <a:buChar char="•"/>
            </a:pPr>
            <a:r>
              <a:rPr lang="pt-BR" sz="900" dirty="0" err="1">
                <a:solidFill>
                  <a:srgbClr val="FF0000"/>
                </a:solidFill>
              </a:rPr>
              <a:t>c</a:t>
            </a:r>
            <a:r>
              <a:rPr lang="pt-BR" sz="900" dirty="0" err="1" smtClean="0">
                <a:solidFill>
                  <a:srgbClr val="FF0000"/>
                </a:solidFill>
                <a:effectLst/>
              </a:rPr>
              <a:t>osmopólitas</a:t>
            </a:r>
            <a:r>
              <a:rPr lang="pt-BR" sz="900" dirty="0" smtClean="0">
                <a:solidFill>
                  <a:srgbClr val="FF0000"/>
                </a:solidFill>
                <a:effectLst/>
              </a:rPr>
              <a:t> </a:t>
            </a:r>
            <a:endParaRPr lang="es-ES" sz="900" dirty="0">
              <a:solidFill>
                <a:srgbClr val="FF0000"/>
              </a:solidFill>
            </a:endParaRPr>
          </a:p>
        </p:txBody>
      </p:sp>
      <p:cxnSp>
        <p:nvCxnSpPr>
          <p:cNvPr id="262" name="Conector angular 30"/>
          <p:cNvCxnSpPr>
            <a:stCxn id="249" idx="2"/>
            <a:endCxn id="260" idx="0"/>
          </p:cNvCxnSpPr>
          <p:nvPr/>
        </p:nvCxnSpPr>
        <p:spPr>
          <a:xfrm rot="5400000">
            <a:off x="5796516" y="3438067"/>
            <a:ext cx="1608485" cy="1071599"/>
          </a:xfrm>
          <a:prstGeom prst="bentConnector3">
            <a:avLst>
              <a:gd name="adj1" fmla="val 94438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63" name="Conector angular 30"/>
          <p:cNvCxnSpPr>
            <a:stCxn id="260" idx="2"/>
            <a:endCxn id="261" idx="0"/>
          </p:cNvCxnSpPr>
          <p:nvPr/>
        </p:nvCxnSpPr>
        <p:spPr>
          <a:xfrm>
            <a:off x="6064958" y="4972890"/>
            <a:ext cx="0" cy="142286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64" name="Text Box 11"/>
          <p:cNvSpPr txBox="1">
            <a:spLocks noChangeArrowheads="1"/>
          </p:cNvSpPr>
          <p:nvPr/>
        </p:nvSpPr>
        <p:spPr bwMode="auto">
          <a:xfrm>
            <a:off x="6956967" y="4773839"/>
            <a:ext cx="1052512" cy="1947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sz="900" dirty="0" smtClean="0"/>
              <a:t>se dividen en</a:t>
            </a:r>
            <a:endParaRPr lang="es-ES" sz="900" dirty="0"/>
          </a:p>
        </p:txBody>
      </p:sp>
      <p:sp>
        <p:nvSpPr>
          <p:cNvPr id="265" name="Text Box 19"/>
          <p:cNvSpPr txBox="1">
            <a:spLocks noChangeArrowheads="1"/>
          </p:cNvSpPr>
          <p:nvPr/>
        </p:nvSpPr>
        <p:spPr bwMode="auto">
          <a:xfrm>
            <a:off x="6872771" y="5115177"/>
            <a:ext cx="1220903" cy="311543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s-ES_tradnl" sz="900" dirty="0"/>
              <a:t>c</a:t>
            </a:r>
            <a:r>
              <a:rPr lang="es-ES_tradnl" sz="900" dirty="0" smtClean="0"/>
              <a:t>uatro reinos</a:t>
            </a:r>
            <a:endParaRPr lang="es-ES" sz="900" dirty="0"/>
          </a:p>
        </p:txBody>
      </p:sp>
      <p:cxnSp>
        <p:nvCxnSpPr>
          <p:cNvPr id="266" name="Conector angular 30"/>
          <p:cNvCxnSpPr>
            <a:endCxn id="264" idx="0"/>
          </p:cNvCxnSpPr>
          <p:nvPr/>
        </p:nvCxnSpPr>
        <p:spPr>
          <a:xfrm>
            <a:off x="7136558" y="4691129"/>
            <a:ext cx="346665" cy="82710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67" name="Conector angular 30"/>
          <p:cNvCxnSpPr>
            <a:stCxn id="264" idx="2"/>
            <a:endCxn id="265" idx="0"/>
          </p:cNvCxnSpPr>
          <p:nvPr/>
        </p:nvCxnSpPr>
        <p:spPr>
          <a:xfrm>
            <a:off x="7483223" y="4968620"/>
            <a:ext cx="0" cy="146557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68" name="Text Box 13"/>
          <p:cNvSpPr txBox="1">
            <a:spLocks noChangeArrowheads="1"/>
          </p:cNvSpPr>
          <p:nvPr/>
        </p:nvSpPr>
        <p:spPr bwMode="auto">
          <a:xfrm>
            <a:off x="6913812" y="5846501"/>
            <a:ext cx="1138821" cy="709598"/>
          </a:xfrm>
          <a:prstGeom prst="rect">
            <a:avLst/>
          </a:prstGeom>
          <a:solidFill>
            <a:srgbClr val="FFFFFF"/>
          </a:solidFill>
          <a:ln w="9398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171450" indent="-171450">
              <a:buClrTx/>
              <a:buFont typeface="Arial"/>
              <a:buChar char="•"/>
            </a:pPr>
            <a:r>
              <a:rPr lang="cs-CZ" sz="900" dirty="0"/>
              <a:t>p</a:t>
            </a:r>
            <a:r>
              <a:rPr lang="cs-CZ" sz="900" dirty="0" smtClean="0">
                <a:effectLst/>
              </a:rPr>
              <a:t>rotista </a:t>
            </a:r>
          </a:p>
          <a:p>
            <a:pPr marL="171450" indent="-171450">
              <a:buClrTx/>
              <a:buFont typeface="Arial"/>
              <a:buChar char="•"/>
            </a:pPr>
            <a:r>
              <a:rPr lang="es-ES_tradnl" sz="900" dirty="0"/>
              <a:t>h</a:t>
            </a:r>
            <a:r>
              <a:rPr lang="es-ES_tradnl" sz="900" dirty="0" smtClean="0">
                <a:effectLst/>
              </a:rPr>
              <a:t>ongos </a:t>
            </a:r>
          </a:p>
          <a:p>
            <a:pPr marL="171450" indent="-171450">
              <a:buClrTx/>
              <a:buFont typeface="Arial"/>
              <a:buChar char="•"/>
            </a:pPr>
            <a:r>
              <a:rPr lang="en-US" sz="900" dirty="0"/>
              <a:t>p</a:t>
            </a:r>
            <a:r>
              <a:rPr lang="pt-BR" sz="900" dirty="0" err="1" smtClean="0">
                <a:effectLst/>
              </a:rPr>
              <a:t>lantas</a:t>
            </a:r>
            <a:endParaRPr lang="pt-BR" sz="900" dirty="0" smtClean="0">
              <a:effectLst/>
            </a:endParaRPr>
          </a:p>
          <a:p>
            <a:pPr marL="171450" indent="-171450">
              <a:buClrTx/>
              <a:buFont typeface="Arial"/>
              <a:buChar char="•"/>
            </a:pPr>
            <a:r>
              <a:rPr lang="es-ES_tradnl" sz="900" dirty="0"/>
              <a:t>a</a:t>
            </a:r>
            <a:r>
              <a:rPr lang="es-ES_tradnl" sz="900" dirty="0" smtClean="0">
                <a:effectLst/>
              </a:rPr>
              <a:t>nimales </a:t>
            </a:r>
            <a:r>
              <a:rPr lang="pt-BR" sz="900" dirty="0" smtClean="0">
                <a:effectLst/>
              </a:rPr>
              <a:t> </a:t>
            </a:r>
            <a:endParaRPr lang="es-ES" sz="900" dirty="0"/>
          </a:p>
        </p:txBody>
      </p:sp>
      <p:cxnSp>
        <p:nvCxnSpPr>
          <p:cNvPr id="269" name="Conector angular 30"/>
          <p:cNvCxnSpPr>
            <a:stCxn id="265" idx="2"/>
            <a:endCxn id="268" idx="0"/>
          </p:cNvCxnSpPr>
          <p:nvPr/>
        </p:nvCxnSpPr>
        <p:spPr>
          <a:xfrm>
            <a:off x="7483223" y="5426720"/>
            <a:ext cx="0" cy="419781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70" name="Conector angular 11"/>
          <p:cNvCxnSpPr>
            <a:stCxn id="198" idx="0"/>
          </p:cNvCxnSpPr>
          <p:nvPr/>
        </p:nvCxnSpPr>
        <p:spPr>
          <a:xfrm rot="16200000" flipV="1">
            <a:off x="6096593" y="-329589"/>
            <a:ext cx="272496" cy="2561265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71" name="Conector angular 11"/>
          <p:cNvCxnSpPr>
            <a:stCxn id="247" idx="2"/>
            <a:endCxn id="250" idx="0"/>
          </p:cNvCxnSpPr>
          <p:nvPr/>
        </p:nvCxnSpPr>
        <p:spPr>
          <a:xfrm rot="5400000">
            <a:off x="6330393" y="1555563"/>
            <a:ext cx="564118" cy="1800405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72" name="Conector angular 11"/>
          <p:cNvCxnSpPr>
            <a:stCxn id="248" idx="0"/>
          </p:cNvCxnSpPr>
          <p:nvPr/>
        </p:nvCxnSpPr>
        <p:spPr>
          <a:xfrm rot="16200000" flipV="1">
            <a:off x="7854982" y="2081234"/>
            <a:ext cx="282921" cy="1026437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73" name="Conector angular 30"/>
          <p:cNvCxnSpPr/>
          <p:nvPr/>
        </p:nvCxnSpPr>
        <p:spPr>
          <a:xfrm>
            <a:off x="7138419" y="2452992"/>
            <a:ext cx="0" cy="288841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74" name="Conector angular 30"/>
          <p:cNvCxnSpPr>
            <a:stCxn id="198" idx="2"/>
            <a:endCxn id="247" idx="0"/>
          </p:cNvCxnSpPr>
          <p:nvPr/>
        </p:nvCxnSpPr>
        <p:spPr>
          <a:xfrm flipH="1">
            <a:off x="7512654" y="1276204"/>
            <a:ext cx="819" cy="392677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557</TotalTime>
  <Words>96</Words>
  <Application>Microsoft Office PowerPoint</Application>
  <PresentationFormat>Carta (216 x 279 mm)</PresentationFormat>
  <Paragraphs>49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Mpgarcia</cp:lastModifiedBy>
  <cp:revision>44</cp:revision>
  <dcterms:created xsi:type="dcterms:W3CDTF">2015-05-14T14:12:36Z</dcterms:created>
  <dcterms:modified xsi:type="dcterms:W3CDTF">2015-09-23T14:16:58Z</dcterms:modified>
</cp:coreProperties>
</file>