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36A635-BC74-4205-AABA-385FD08CF07B}" type="datetimeFigureOut">
              <a:rPr lang="es-ES" smtClean="0"/>
              <a:t>09/05/2016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6A776-12E1-468D-BAE1-8DE81C51E2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9995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6A776-12E1-468D-BAE1-8DE81C51E27E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40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FF5D-3ADE-48A8-92B3-53E56281CB3B}" type="datetimeFigureOut">
              <a:rPr lang="es-ES" smtClean="0"/>
              <a:t>09/05/2016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091A-C8C8-4DFE-BF9D-50A42673E7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9547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FF5D-3ADE-48A8-92B3-53E56281CB3B}" type="datetimeFigureOut">
              <a:rPr lang="es-ES" smtClean="0"/>
              <a:t>09/05/2016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091A-C8C8-4DFE-BF9D-50A42673E7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1043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FF5D-3ADE-48A8-92B3-53E56281CB3B}" type="datetimeFigureOut">
              <a:rPr lang="es-ES" smtClean="0"/>
              <a:t>09/05/2016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091A-C8C8-4DFE-BF9D-50A42673E7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9433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FF5D-3ADE-48A8-92B3-53E56281CB3B}" type="datetimeFigureOut">
              <a:rPr lang="es-ES" smtClean="0"/>
              <a:t>09/05/2016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091A-C8C8-4DFE-BF9D-50A42673E7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6183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FF5D-3ADE-48A8-92B3-53E56281CB3B}" type="datetimeFigureOut">
              <a:rPr lang="es-ES" smtClean="0"/>
              <a:t>09/05/2016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091A-C8C8-4DFE-BF9D-50A42673E7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0300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FF5D-3ADE-48A8-92B3-53E56281CB3B}" type="datetimeFigureOut">
              <a:rPr lang="es-ES" smtClean="0"/>
              <a:t>09/05/2016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091A-C8C8-4DFE-BF9D-50A42673E7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9464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FF5D-3ADE-48A8-92B3-53E56281CB3B}" type="datetimeFigureOut">
              <a:rPr lang="es-ES" smtClean="0"/>
              <a:t>09/05/2016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091A-C8C8-4DFE-BF9D-50A42673E7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97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FF5D-3ADE-48A8-92B3-53E56281CB3B}" type="datetimeFigureOut">
              <a:rPr lang="es-ES" smtClean="0"/>
              <a:t>09/05/2016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091A-C8C8-4DFE-BF9D-50A42673E7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8186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FF5D-3ADE-48A8-92B3-53E56281CB3B}" type="datetimeFigureOut">
              <a:rPr lang="es-ES" smtClean="0"/>
              <a:t>09/05/2016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091A-C8C8-4DFE-BF9D-50A42673E7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3926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FF5D-3ADE-48A8-92B3-53E56281CB3B}" type="datetimeFigureOut">
              <a:rPr lang="es-ES" smtClean="0"/>
              <a:t>09/05/2016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091A-C8C8-4DFE-BF9D-50A42673E7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3060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FF5D-3ADE-48A8-92B3-53E56281CB3B}" type="datetimeFigureOut">
              <a:rPr lang="es-ES" smtClean="0"/>
              <a:t>09/05/2016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091A-C8C8-4DFE-BF9D-50A42673E7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0208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6FF5D-3ADE-48A8-92B3-53E56281CB3B}" type="datetimeFigureOut">
              <a:rPr lang="es-ES" smtClean="0"/>
              <a:t>09/05/2016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9091A-C8C8-4DFE-BF9D-50A42673E7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377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3707904" y="97143"/>
            <a:ext cx="1728192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/>
              <a:t>Trabajo y energía</a:t>
            </a:r>
            <a:endParaRPr lang="es-ES" sz="1600" dirty="0"/>
          </a:p>
        </p:txBody>
      </p:sp>
      <p:sp>
        <p:nvSpPr>
          <p:cNvPr id="8" name="7 Rectángulo"/>
          <p:cNvSpPr/>
          <p:nvPr/>
        </p:nvSpPr>
        <p:spPr>
          <a:xfrm>
            <a:off x="1940756" y="603205"/>
            <a:ext cx="1080120" cy="29238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300" b="1" dirty="0">
                <a:solidFill>
                  <a:schemeClr val="tx1"/>
                </a:solidFill>
              </a:rPr>
              <a:t>Energía</a:t>
            </a:r>
          </a:p>
        </p:txBody>
      </p:sp>
      <p:sp>
        <p:nvSpPr>
          <p:cNvPr id="9" name="8 Rectángulo"/>
          <p:cNvSpPr/>
          <p:nvPr/>
        </p:nvSpPr>
        <p:spPr>
          <a:xfrm>
            <a:off x="5350950" y="603864"/>
            <a:ext cx="1080000" cy="29238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300" b="1" dirty="0"/>
              <a:t>Trabajo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6676550" y="603864"/>
            <a:ext cx="1080000" cy="29238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300" b="1" dirty="0"/>
              <a:t>Potencia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7968852" y="603205"/>
            <a:ext cx="1080000" cy="29238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300" b="1" dirty="0" smtClean="0"/>
              <a:t>Eficiencia</a:t>
            </a:r>
            <a:endParaRPr lang="es-ES" sz="1300" b="1" dirty="0"/>
          </a:p>
        </p:txBody>
      </p:sp>
      <p:sp>
        <p:nvSpPr>
          <p:cNvPr id="21" name="20 CuadroTexto"/>
          <p:cNvSpPr txBox="1"/>
          <p:nvPr/>
        </p:nvSpPr>
        <p:spPr>
          <a:xfrm>
            <a:off x="132816" y="1410491"/>
            <a:ext cx="936104" cy="10156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chemeClr val="bg1"/>
                </a:solidFill>
              </a:rPr>
              <a:t>c</a:t>
            </a:r>
            <a:r>
              <a:rPr lang="es-ES" sz="1000" dirty="0" smtClean="0">
                <a:solidFill>
                  <a:schemeClr val="bg1"/>
                </a:solidFill>
              </a:rPr>
              <a:t>apacidad </a:t>
            </a:r>
            <a:r>
              <a:rPr lang="es-ES" sz="1000" dirty="0" smtClean="0">
                <a:solidFill>
                  <a:schemeClr val="bg1"/>
                </a:solidFill>
              </a:rPr>
              <a:t>de un cuerpo para transformarse o transformar a otros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1154572" y="1717970"/>
            <a:ext cx="936104" cy="4001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chemeClr val="bg1"/>
                </a:solidFill>
              </a:rPr>
              <a:t>p</a:t>
            </a:r>
            <a:r>
              <a:rPr lang="es-ES" sz="1000" dirty="0" smtClean="0">
                <a:solidFill>
                  <a:schemeClr val="bg1"/>
                </a:solidFill>
              </a:rPr>
              <a:t>rincipio </a:t>
            </a:r>
            <a:r>
              <a:rPr lang="es-ES" sz="1000" dirty="0" smtClean="0">
                <a:solidFill>
                  <a:schemeClr val="bg1"/>
                </a:solidFill>
              </a:rPr>
              <a:t>de conservación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2210232" y="1489720"/>
            <a:ext cx="1281648" cy="8617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08000" indent="-171450" algn="just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bg1"/>
                </a:solidFill>
              </a:rPr>
              <a:t>t</a:t>
            </a:r>
            <a:r>
              <a:rPr lang="es-ES" sz="1000" dirty="0" smtClean="0">
                <a:solidFill>
                  <a:schemeClr val="bg1"/>
                </a:solidFill>
              </a:rPr>
              <a:t>érmica</a:t>
            </a:r>
            <a:endParaRPr lang="es-ES" sz="1000" dirty="0" smtClean="0">
              <a:solidFill>
                <a:schemeClr val="bg1"/>
              </a:solidFill>
            </a:endParaRPr>
          </a:p>
          <a:p>
            <a:pPr marL="108000" indent="-171450" algn="just">
              <a:buFont typeface="Arial" panose="020B0604020202020204" pitchFamily="34" charset="0"/>
              <a:buChar char="•"/>
            </a:pPr>
            <a:r>
              <a:rPr lang="es-ES" sz="1000" dirty="0" smtClean="0">
                <a:solidFill>
                  <a:schemeClr val="bg1"/>
                </a:solidFill>
              </a:rPr>
              <a:t>eléctrica</a:t>
            </a:r>
            <a:endParaRPr lang="es-ES" sz="1000" dirty="0" smtClean="0">
              <a:solidFill>
                <a:schemeClr val="bg1"/>
              </a:solidFill>
            </a:endParaRPr>
          </a:p>
          <a:p>
            <a:pPr marL="108000" indent="-171450" algn="just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bg1"/>
                </a:solidFill>
              </a:rPr>
              <a:t>e</a:t>
            </a:r>
            <a:r>
              <a:rPr lang="es-ES" sz="1000" dirty="0" smtClean="0">
                <a:solidFill>
                  <a:schemeClr val="bg1"/>
                </a:solidFill>
              </a:rPr>
              <a:t>lectromagnética</a:t>
            </a:r>
            <a:endParaRPr lang="es-ES" sz="1000" dirty="0" smtClean="0">
              <a:solidFill>
                <a:schemeClr val="bg1"/>
              </a:solidFill>
            </a:endParaRPr>
          </a:p>
          <a:p>
            <a:pPr marL="108000" indent="-171450" algn="just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bg1"/>
                </a:solidFill>
              </a:rPr>
              <a:t>q</a:t>
            </a:r>
            <a:r>
              <a:rPr lang="es-ES" sz="1000" dirty="0" smtClean="0">
                <a:solidFill>
                  <a:schemeClr val="bg1"/>
                </a:solidFill>
              </a:rPr>
              <a:t>uímica</a:t>
            </a:r>
            <a:endParaRPr lang="es-ES" sz="1000" dirty="0" smtClean="0">
              <a:solidFill>
                <a:schemeClr val="bg1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bg1"/>
                </a:solidFill>
              </a:rPr>
              <a:t>n</a:t>
            </a:r>
            <a:r>
              <a:rPr lang="es-ES" sz="1000" dirty="0" smtClean="0">
                <a:solidFill>
                  <a:schemeClr val="bg1"/>
                </a:solidFill>
              </a:rPr>
              <a:t>uclear</a:t>
            </a:r>
            <a:endParaRPr lang="es-ES" sz="1000" dirty="0" smtClean="0">
              <a:solidFill>
                <a:schemeClr val="bg1"/>
              </a:solidFill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3551952" y="1718268"/>
            <a:ext cx="792088" cy="4001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chemeClr val="bg1"/>
                </a:solidFill>
              </a:rPr>
              <a:t>f</a:t>
            </a:r>
            <a:r>
              <a:rPr lang="es-ES" sz="1000" dirty="0" smtClean="0">
                <a:solidFill>
                  <a:schemeClr val="bg1"/>
                </a:solidFill>
              </a:rPr>
              <a:t>uentes</a:t>
            </a:r>
            <a:endParaRPr lang="es-ES" sz="1000" dirty="0" smtClean="0">
              <a:solidFill>
                <a:schemeClr val="bg1"/>
              </a:solidFill>
            </a:endParaRPr>
          </a:p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renovables</a:t>
            </a:r>
            <a:endParaRPr lang="es-ES" sz="1000" dirty="0" smtClean="0">
              <a:solidFill>
                <a:schemeClr val="bg1"/>
              </a:solidFill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4478882" y="1718268"/>
            <a:ext cx="792088" cy="4001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chemeClr val="bg1"/>
                </a:solidFill>
              </a:rPr>
              <a:t>f</a:t>
            </a:r>
            <a:r>
              <a:rPr lang="es-ES" sz="1000" dirty="0" smtClean="0">
                <a:solidFill>
                  <a:schemeClr val="bg1"/>
                </a:solidFill>
              </a:rPr>
              <a:t>uentes </a:t>
            </a:r>
            <a:r>
              <a:rPr lang="es-ES" sz="1000" dirty="0" smtClean="0">
                <a:solidFill>
                  <a:schemeClr val="bg1"/>
                </a:solidFill>
              </a:rPr>
              <a:t>No</a:t>
            </a:r>
          </a:p>
          <a:p>
            <a:pPr algn="ctr"/>
            <a:r>
              <a:rPr lang="es-ES" sz="1000" dirty="0">
                <a:solidFill>
                  <a:schemeClr val="bg1"/>
                </a:solidFill>
              </a:rPr>
              <a:t>r</a:t>
            </a:r>
            <a:r>
              <a:rPr lang="es-ES" sz="1000" dirty="0" smtClean="0">
                <a:solidFill>
                  <a:schemeClr val="bg1"/>
                </a:solidFill>
              </a:rPr>
              <a:t>enovables</a:t>
            </a:r>
            <a:endParaRPr lang="es-ES" sz="1000" dirty="0" smtClean="0">
              <a:solidFill>
                <a:schemeClr val="bg1"/>
              </a:solidFill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5431386" y="1412775"/>
            <a:ext cx="936104" cy="10156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Energía necesaria  para desplazar un objeto aplicando fuerza</a:t>
            </a:r>
          </a:p>
        </p:txBody>
      </p:sp>
      <p:sp>
        <p:nvSpPr>
          <p:cNvPr id="30" name="29 CuadroTexto"/>
          <p:cNvSpPr txBox="1"/>
          <p:nvPr/>
        </p:nvSpPr>
        <p:spPr>
          <a:xfrm>
            <a:off x="6748498" y="1489719"/>
            <a:ext cx="936104" cy="8617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Cantidad de trabajo realizado en la unidad de tiempo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8040800" y="1489720"/>
            <a:ext cx="936104" cy="8617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Razón entre trabajo útil y la energía suministrada a un sistema</a:t>
            </a:r>
          </a:p>
        </p:txBody>
      </p:sp>
      <p:sp>
        <p:nvSpPr>
          <p:cNvPr id="37" name="36 CuadroTexto"/>
          <p:cNvSpPr txBox="1"/>
          <p:nvPr/>
        </p:nvSpPr>
        <p:spPr>
          <a:xfrm>
            <a:off x="153564" y="3104994"/>
            <a:ext cx="86409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err="1" smtClean="0"/>
              <a:t>Joules</a:t>
            </a:r>
            <a:r>
              <a:rPr lang="es-ES" sz="900" dirty="0" smtClean="0"/>
              <a:t> (J)</a:t>
            </a:r>
          </a:p>
          <a:p>
            <a:pPr algn="ctr"/>
            <a:r>
              <a:rPr lang="es-ES" sz="900" dirty="0" smtClean="0"/>
              <a:t>[J] = [N][m]</a:t>
            </a:r>
          </a:p>
        </p:txBody>
      </p:sp>
      <p:sp>
        <p:nvSpPr>
          <p:cNvPr id="38" name="37 CuadroTexto"/>
          <p:cNvSpPr txBox="1"/>
          <p:nvPr/>
        </p:nvSpPr>
        <p:spPr>
          <a:xfrm>
            <a:off x="1190576" y="2922660"/>
            <a:ext cx="864096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l</a:t>
            </a:r>
            <a:r>
              <a:rPr lang="es-ES" sz="900" dirty="0" smtClean="0"/>
              <a:t>a </a:t>
            </a:r>
            <a:r>
              <a:rPr lang="es-ES" sz="900" dirty="0" smtClean="0"/>
              <a:t>energía no se crea ni se destruye, solo se transforma</a:t>
            </a:r>
          </a:p>
        </p:txBody>
      </p:sp>
      <p:sp>
        <p:nvSpPr>
          <p:cNvPr id="39" name="38 CuadroTexto"/>
          <p:cNvSpPr txBox="1"/>
          <p:nvPr/>
        </p:nvSpPr>
        <p:spPr>
          <a:xfrm>
            <a:off x="2480816" y="3153492"/>
            <a:ext cx="79208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Energía</a:t>
            </a:r>
          </a:p>
          <a:p>
            <a:pPr algn="ctr"/>
            <a:r>
              <a:rPr lang="es-ES" sz="900" dirty="0" smtClean="0"/>
              <a:t>Mecánica</a:t>
            </a:r>
          </a:p>
        </p:txBody>
      </p:sp>
      <p:sp>
        <p:nvSpPr>
          <p:cNvPr id="40" name="39 CuadroTexto"/>
          <p:cNvSpPr txBox="1"/>
          <p:nvPr/>
        </p:nvSpPr>
        <p:spPr>
          <a:xfrm>
            <a:off x="3383198" y="2922661"/>
            <a:ext cx="1013516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/>
              <a:t>hidroeléctrica</a:t>
            </a:r>
            <a:endParaRPr lang="es-ES" sz="9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/>
              <a:t>solar</a:t>
            </a:r>
            <a:endParaRPr lang="es-ES" sz="9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/>
              <a:t>mareomotriz</a:t>
            </a:r>
            <a:endParaRPr lang="es-ES" sz="9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/>
              <a:t>geotérmica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/>
              <a:t>eólica</a:t>
            </a:r>
            <a:endParaRPr lang="es-ES" sz="900" dirty="0" smtClean="0"/>
          </a:p>
        </p:txBody>
      </p:sp>
      <p:sp>
        <p:nvSpPr>
          <p:cNvPr id="42" name="41 CuadroTexto"/>
          <p:cNvSpPr txBox="1"/>
          <p:nvPr/>
        </p:nvSpPr>
        <p:spPr>
          <a:xfrm>
            <a:off x="4531849" y="2912001"/>
            <a:ext cx="897436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900" dirty="0" smtClean="0"/>
              <a:t>fósil</a:t>
            </a:r>
            <a:endParaRPr lang="es-ES" sz="900" dirty="0" smtClean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900" dirty="0" smtClean="0"/>
              <a:t>carbón</a:t>
            </a:r>
            <a:endParaRPr lang="es-ES" sz="900" dirty="0" smtClean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900" dirty="0" smtClean="0"/>
              <a:t>petróleo</a:t>
            </a:r>
            <a:endParaRPr lang="es-ES" sz="900" dirty="0" smtClean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900" dirty="0" smtClean="0"/>
              <a:t>gas </a:t>
            </a:r>
            <a:r>
              <a:rPr lang="es-ES" sz="900" dirty="0" smtClean="0"/>
              <a:t>natural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900" dirty="0" smtClean="0"/>
              <a:t>nuclear</a:t>
            </a:r>
            <a:endParaRPr lang="es-ES" sz="900" dirty="0" smtClean="0"/>
          </a:p>
        </p:txBody>
      </p:sp>
      <p:sp>
        <p:nvSpPr>
          <p:cNvPr id="43" name="42 CuadroTexto"/>
          <p:cNvSpPr txBox="1"/>
          <p:nvPr/>
        </p:nvSpPr>
        <p:spPr>
          <a:xfrm>
            <a:off x="5469372" y="3153492"/>
            <a:ext cx="927556" cy="2308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 sz="900" dirty="0" smtClean="0"/>
          </a:p>
        </p:txBody>
      </p:sp>
      <p:sp>
        <p:nvSpPr>
          <p:cNvPr id="45" name="44 CuadroTexto"/>
          <p:cNvSpPr txBox="1"/>
          <p:nvPr/>
        </p:nvSpPr>
        <p:spPr>
          <a:xfrm>
            <a:off x="6820506" y="3070908"/>
            <a:ext cx="792088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/>
              <a:t>P = W/t</a:t>
            </a:r>
            <a:endParaRPr lang="es-ES" sz="1000" dirty="0" smtClean="0"/>
          </a:p>
        </p:txBody>
      </p:sp>
      <p:pic>
        <p:nvPicPr>
          <p:cNvPr id="44" name="4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948" y="3212976"/>
            <a:ext cx="868680" cy="91440"/>
          </a:xfrm>
          <a:prstGeom prst="rect">
            <a:avLst/>
          </a:prstGeom>
        </p:spPr>
      </p:pic>
      <p:sp>
        <p:nvSpPr>
          <p:cNvPr id="51" name="50 CuadroTexto"/>
          <p:cNvSpPr txBox="1"/>
          <p:nvPr/>
        </p:nvSpPr>
        <p:spPr>
          <a:xfrm>
            <a:off x="7880880" y="3070908"/>
            <a:ext cx="1212184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>
                <a:sym typeface="Symbol" panose="05050102010706020507" pitchFamily="18" charset="2"/>
              </a:rPr>
              <a:t>= W/E x 100 %</a:t>
            </a:r>
            <a:endParaRPr lang="es-ES" sz="1000" dirty="0" smtClean="0"/>
          </a:p>
        </p:txBody>
      </p:sp>
      <p:sp>
        <p:nvSpPr>
          <p:cNvPr id="54" name="53 CuadroTexto"/>
          <p:cNvSpPr txBox="1"/>
          <p:nvPr/>
        </p:nvSpPr>
        <p:spPr>
          <a:xfrm>
            <a:off x="1318954" y="4358667"/>
            <a:ext cx="79208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900" dirty="0"/>
              <a:t>e</a:t>
            </a:r>
            <a:r>
              <a:rPr lang="es-ES" sz="900" dirty="0" smtClean="0"/>
              <a:t>nergía</a:t>
            </a:r>
            <a:endParaRPr lang="es-ES" sz="900" dirty="0" smtClean="0"/>
          </a:p>
          <a:p>
            <a:pPr algn="ctr"/>
            <a:r>
              <a:rPr lang="es-ES" sz="900" dirty="0" smtClean="0"/>
              <a:t>cinética</a:t>
            </a:r>
          </a:p>
        </p:txBody>
      </p:sp>
      <p:sp>
        <p:nvSpPr>
          <p:cNvPr id="55" name="54 CuadroTexto"/>
          <p:cNvSpPr txBox="1"/>
          <p:nvPr/>
        </p:nvSpPr>
        <p:spPr>
          <a:xfrm>
            <a:off x="2455012" y="4285851"/>
            <a:ext cx="792088" cy="5078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e</a:t>
            </a:r>
            <a:r>
              <a:rPr lang="es-ES" sz="900" dirty="0" smtClean="0"/>
              <a:t>nergía</a:t>
            </a:r>
            <a:endParaRPr lang="es-ES" sz="900" dirty="0" smtClean="0"/>
          </a:p>
          <a:p>
            <a:pPr algn="ctr"/>
            <a:r>
              <a:rPr lang="es-ES" sz="900" dirty="0" smtClean="0"/>
              <a:t>potencial gravitacional</a:t>
            </a:r>
          </a:p>
        </p:txBody>
      </p:sp>
      <p:sp>
        <p:nvSpPr>
          <p:cNvPr id="56" name="55 CuadroTexto"/>
          <p:cNvSpPr txBox="1"/>
          <p:nvPr/>
        </p:nvSpPr>
        <p:spPr>
          <a:xfrm>
            <a:off x="3551952" y="4289302"/>
            <a:ext cx="792088" cy="5078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e</a:t>
            </a:r>
            <a:r>
              <a:rPr lang="es-ES" sz="900" dirty="0" smtClean="0"/>
              <a:t>nergía </a:t>
            </a:r>
            <a:r>
              <a:rPr lang="es-ES" sz="900" dirty="0" smtClean="0"/>
              <a:t>potencial elástica</a:t>
            </a:r>
          </a:p>
        </p:txBody>
      </p:sp>
      <p:sp>
        <p:nvSpPr>
          <p:cNvPr id="60" name="59 CuadroTexto"/>
          <p:cNvSpPr txBox="1"/>
          <p:nvPr/>
        </p:nvSpPr>
        <p:spPr>
          <a:xfrm>
            <a:off x="1271654" y="5508021"/>
            <a:ext cx="86409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la </a:t>
            </a:r>
            <a:r>
              <a:rPr lang="es-ES" sz="900" dirty="0" smtClean="0"/>
              <a:t>masa y la velocidad</a:t>
            </a:r>
          </a:p>
        </p:txBody>
      </p:sp>
      <p:sp>
        <p:nvSpPr>
          <p:cNvPr id="61" name="60 CuadroTexto"/>
          <p:cNvSpPr txBox="1"/>
          <p:nvPr/>
        </p:nvSpPr>
        <p:spPr>
          <a:xfrm>
            <a:off x="2447764" y="5445224"/>
            <a:ext cx="864096" cy="5078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l</a:t>
            </a:r>
            <a:r>
              <a:rPr lang="es-ES" sz="900" dirty="0" smtClean="0"/>
              <a:t>a masa, </a:t>
            </a:r>
            <a:r>
              <a:rPr lang="es-ES" sz="900" dirty="0"/>
              <a:t>l</a:t>
            </a:r>
            <a:r>
              <a:rPr lang="es-ES" sz="900" dirty="0" smtClean="0"/>
              <a:t>a </a:t>
            </a:r>
            <a:r>
              <a:rPr lang="es-ES" sz="900" dirty="0" smtClean="0"/>
              <a:t>altura y la gravedad</a:t>
            </a:r>
          </a:p>
        </p:txBody>
      </p:sp>
      <p:sp>
        <p:nvSpPr>
          <p:cNvPr id="62" name="61 CuadroTexto"/>
          <p:cNvSpPr txBox="1"/>
          <p:nvPr/>
        </p:nvSpPr>
        <p:spPr>
          <a:xfrm>
            <a:off x="3515948" y="5445223"/>
            <a:ext cx="864096" cy="5078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cu</a:t>
            </a:r>
            <a:r>
              <a:rPr lang="es-ES" sz="900" dirty="0" smtClean="0"/>
              <a:t>erpos </a:t>
            </a:r>
            <a:r>
              <a:rPr lang="es-ES" sz="900" dirty="0" smtClean="0"/>
              <a:t>elásticos y deformables</a:t>
            </a:r>
          </a:p>
        </p:txBody>
      </p:sp>
      <p:sp>
        <p:nvSpPr>
          <p:cNvPr id="63" name="62 CuadroTexto"/>
          <p:cNvSpPr txBox="1"/>
          <p:nvPr/>
        </p:nvSpPr>
        <p:spPr>
          <a:xfrm>
            <a:off x="5482510" y="4427917"/>
            <a:ext cx="927556" cy="2308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err="1" smtClean="0"/>
              <a:t>Joules</a:t>
            </a:r>
            <a:r>
              <a:rPr lang="es-ES" sz="900" dirty="0" smtClean="0"/>
              <a:t> (J)</a:t>
            </a:r>
          </a:p>
        </p:txBody>
      </p:sp>
      <p:sp>
        <p:nvSpPr>
          <p:cNvPr id="64" name="63 CuadroTexto"/>
          <p:cNvSpPr txBox="1"/>
          <p:nvPr/>
        </p:nvSpPr>
        <p:spPr>
          <a:xfrm>
            <a:off x="6747903" y="4220167"/>
            <a:ext cx="92755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Watts (W</a:t>
            </a:r>
            <a:r>
              <a:rPr lang="es-ES" sz="900" dirty="0" smtClean="0"/>
              <a:t>)</a:t>
            </a:r>
          </a:p>
          <a:p>
            <a:pPr algn="ctr"/>
            <a:r>
              <a:rPr lang="es-ES" sz="900" dirty="0" smtClean="0"/>
              <a:t>[W] = [J] [s]</a:t>
            </a:r>
            <a:r>
              <a:rPr lang="es-ES" sz="900" baseline="30000" dirty="0" smtClean="0"/>
              <a:t>-1</a:t>
            </a:r>
            <a:endParaRPr lang="es-ES" sz="900" baseline="30000" dirty="0" smtClean="0"/>
          </a:p>
        </p:txBody>
      </p:sp>
      <p:cxnSp>
        <p:nvCxnSpPr>
          <p:cNvPr id="68" name="67 Conector angular"/>
          <p:cNvCxnSpPr>
            <a:stCxn id="7" idx="2"/>
            <a:endCxn id="8" idx="0"/>
          </p:cNvCxnSpPr>
          <p:nvPr/>
        </p:nvCxnSpPr>
        <p:spPr>
          <a:xfrm rot="5400000">
            <a:off x="3442654" y="-526141"/>
            <a:ext cx="167508" cy="209118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angular"/>
          <p:cNvCxnSpPr>
            <a:stCxn id="7" idx="2"/>
            <a:endCxn id="9" idx="0"/>
          </p:cNvCxnSpPr>
          <p:nvPr/>
        </p:nvCxnSpPr>
        <p:spPr>
          <a:xfrm rot="16200000" flipH="1">
            <a:off x="5147392" y="-139695"/>
            <a:ext cx="168167" cy="13189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71 Conector angular"/>
          <p:cNvCxnSpPr>
            <a:stCxn id="7" idx="2"/>
            <a:endCxn id="10" idx="0"/>
          </p:cNvCxnSpPr>
          <p:nvPr/>
        </p:nvCxnSpPr>
        <p:spPr>
          <a:xfrm rot="16200000" flipH="1">
            <a:off x="5810192" y="-802495"/>
            <a:ext cx="168167" cy="26445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73 Conector angular"/>
          <p:cNvCxnSpPr>
            <a:stCxn id="7" idx="2"/>
            <a:endCxn id="11" idx="0"/>
          </p:cNvCxnSpPr>
          <p:nvPr/>
        </p:nvCxnSpPr>
        <p:spPr>
          <a:xfrm rot="16200000" flipH="1">
            <a:off x="6456672" y="-1448975"/>
            <a:ext cx="167508" cy="393685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angular"/>
          <p:cNvCxnSpPr>
            <a:stCxn id="8" idx="2"/>
            <a:endCxn id="14" idx="0"/>
          </p:cNvCxnSpPr>
          <p:nvPr/>
        </p:nvCxnSpPr>
        <p:spPr>
          <a:xfrm rot="5400000">
            <a:off x="1455465" y="30468"/>
            <a:ext cx="160227" cy="189047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92 Conector angular"/>
          <p:cNvCxnSpPr>
            <a:stCxn id="14" idx="2"/>
            <a:endCxn id="21" idx="0"/>
          </p:cNvCxnSpPr>
          <p:nvPr/>
        </p:nvCxnSpPr>
        <p:spPr>
          <a:xfrm rot="16200000" flipH="1">
            <a:off x="526281" y="1335903"/>
            <a:ext cx="138647" cy="105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98 Conector angular"/>
          <p:cNvCxnSpPr>
            <a:stCxn id="21" idx="2"/>
            <a:endCxn id="37" idx="0"/>
          </p:cNvCxnSpPr>
          <p:nvPr/>
        </p:nvCxnSpPr>
        <p:spPr>
          <a:xfrm rot="5400000">
            <a:off x="253820" y="2757946"/>
            <a:ext cx="678840" cy="1525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100 Conector angular"/>
          <p:cNvCxnSpPr>
            <a:stCxn id="15" idx="2"/>
            <a:endCxn id="22" idx="0"/>
          </p:cNvCxnSpPr>
          <p:nvPr/>
        </p:nvCxnSpPr>
        <p:spPr>
          <a:xfrm>
            <a:off x="1622624" y="1274128"/>
            <a:ext cx="0" cy="44384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105 Conector angular"/>
          <p:cNvCxnSpPr>
            <a:stCxn id="22" idx="2"/>
            <a:endCxn id="38" idx="0"/>
          </p:cNvCxnSpPr>
          <p:nvPr/>
        </p:nvCxnSpPr>
        <p:spPr>
          <a:xfrm>
            <a:off x="1622624" y="2118080"/>
            <a:ext cx="0" cy="80458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107 Conector angular"/>
          <p:cNvCxnSpPr>
            <a:stCxn id="8" idx="2"/>
            <a:endCxn id="15" idx="0"/>
          </p:cNvCxnSpPr>
          <p:nvPr/>
        </p:nvCxnSpPr>
        <p:spPr>
          <a:xfrm rot="5400000">
            <a:off x="1970465" y="547752"/>
            <a:ext cx="162511" cy="85819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109 Conector angular"/>
          <p:cNvCxnSpPr>
            <a:stCxn id="8" idx="2"/>
            <a:endCxn id="16" idx="0"/>
          </p:cNvCxnSpPr>
          <p:nvPr/>
        </p:nvCxnSpPr>
        <p:spPr>
          <a:xfrm rot="16200000" flipH="1">
            <a:off x="2600201" y="776208"/>
            <a:ext cx="160227" cy="39899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113 Conector angular"/>
          <p:cNvCxnSpPr>
            <a:stCxn id="16" idx="2"/>
            <a:endCxn id="26" idx="0"/>
          </p:cNvCxnSpPr>
          <p:nvPr/>
        </p:nvCxnSpPr>
        <p:spPr>
          <a:xfrm rot="5400000">
            <a:off x="2756496" y="1366404"/>
            <a:ext cx="217876" cy="2875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115 Conector angular"/>
          <p:cNvCxnSpPr>
            <a:stCxn id="26" idx="2"/>
            <a:endCxn id="39" idx="0"/>
          </p:cNvCxnSpPr>
          <p:nvPr/>
        </p:nvCxnSpPr>
        <p:spPr>
          <a:xfrm rot="16200000" flipH="1">
            <a:off x="2462959" y="2739591"/>
            <a:ext cx="801998" cy="2580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117 Conector angular"/>
          <p:cNvCxnSpPr>
            <a:stCxn id="39" idx="2"/>
            <a:endCxn id="55" idx="0"/>
          </p:cNvCxnSpPr>
          <p:nvPr/>
        </p:nvCxnSpPr>
        <p:spPr>
          <a:xfrm rot="5400000">
            <a:off x="2482445" y="3891435"/>
            <a:ext cx="763027" cy="2580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119 Conector angular"/>
          <p:cNvCxnSpPr>
            <a:stCxn id="55" idx="2"/>
            <a:endCxn id="61" idx="0"/>
          </p:cNvCxnSpPr>
          <p:nvPr/>
        </p:nvCxnSpPr>
        <p:spPr>
          <a:xfrm rot="16200000" flipH="1">
            <a:off x="2539663" y="5105075"/>
            <a:ext cx="651542" cy="2875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121 Conector angular"/>
          <p:cNvCxnSpPr>
            <a:stCxn id="17" idx="2"/>
            <a:endCxn id="27" idx="0"/>
          </p:cNvCxnSpPr>
          <p:nvPr/>
        </p:nvCxnSpPr>
        <p:spPr>
          <a:xfrm rot="5400000">
            <a:off x="3955358" y="1232618"/>
            <a:ext cx="478289" cy="49301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123 Conector angular"/>
          <p:cNvCxnSpPr>
            <a:stCxn id="17" idx="2"/>
            <a:endCxn id="28" idx="0"/>
          </p:cNvCxnSpPr>
          <p:nvPr/>
        </p:nvCxnSpPr>
        <p:spPr>
          <a:xfrm rot="16200000" flipH="1">
            <a:off x="4418822" y="1262163"/>
            <a:ext cx="478289" cy="43391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129 Conector angular"/>
          <p:cNvCxnSpPr>
            <a:stCxn id="9" idx="2"/>
            <a:endCxn id="29" idx="0"/>
          </p:cNvCxnSpPr>
          <p:nvPr/>
        </p:nvCxnSpPr>
        <p:spPr>
          <a:xfrm rot="16200000" flipH="1">
            <a:off x="5636933" y="1150269"/>
            <a:ext cx="516523" cy="848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131 Conector angular"/>
          <p:cNvCxnSpPr>
            <a:stCxn id="29" idx="2"/>
            <a:endCxn id="43" idx="0"/>
          </p:cNvCxnSpPr>
          <p:nvPr/>
        </p:nvCxnSpPr>
        <p:spPr>
          <a:xfrm rot="16200000" flipH="1">
            <a:off x="5553767" y="2774109"/>
            <a:ext cx="725054" cy="3371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133 Conector angular"/>
          <p:cNvCxnSpPr>
            <a:stCxn id="43" idx="2"/>
            <a:endCxn id="63" idx="0"/>
          </p:cNvCxnSpPr>
          <p:nvPr/>
        </p:nvCxnSpPr>
        <p:spPr>
          <a:xfrm rot="16200000" flipH="1">
            <a:off x="5417923" y="3899551"/>
            <a:ext cx="1043593" cy="1313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135 Conector angular"/>
          <p:cNvCxnSpPr>
            <a:stCxn id="10" idx="2"/>
            <a:endCxn id="30" idx="0"/>
          </p:cNvCxnSpPr>
          <p:nvPr/>
        </p:nvCxnSpPr>
        <p:spPr>
          <a:xfrm rot="5400000">
            <a:off x="6919817" y="1192985"/>
            <a:ext cx="593467" cy="127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137 Conector angular"/>
          <p:cNvCxnSpPr>
            <a:stCxn id="30" idx="2"/>
            <a:endCxn id="45" idx="0"/>
          </p:cNvCxnSpPr>
          <p:nvPr/>
        </p:nvCxnSpPr>
        <p:spPr>
          <a:xfrm rot="5400000">
            <a:off x="6856843" y="2711200"/>
            <a:ext cx="719415" cy="127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139 Conector angular"/>
          <p:cNvCxnSpPr>
            <a:stCxn id="45" idx="2"/>
            <a:endCxn id="64" idx="0"/>
          </p:cNvCxnSpPr>
          <p:nvPr/>
        </p:nvCxnSpPr>
        <p:spPr>
          <a:xfrm rot="5400000">
            <a:off x="6762597" y="3766214"/>
            <a:ext cx="903038" cy="486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141 Conector angular"/>
          <p:cNvCxnSpPr>
            <a:stCxn id="11" idx="2"/>
            <a:endCxn id="31" idx="0"/>
          </p:cNvCxnSpPr>
          <p:nvPr/>
        </p:nvCxnSpPr>
        <p:spPr>
          <a:xfrm rot="5400000">
            <a:off x="8211789" y="1192656"/>
            <a:ext cx="594127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143 Conector angular"/>
          <p:cNvCxnSpPr>
            <a:stCxn id="31" idx="2"/>
            <a:endCxn id="51" idx="0"/>
          </p:cNvCxnSpPr>
          <p:nvPr/>
        </p:nvCxnSpPr>
        <p:spPr>
          <a:xfrm rot="5400000">
            <a:off x="8138205" y="2700261"/>
            <a:ext cx="719414" cy="2188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145 Conector angular"/>
          <p:cNvCxnSpPr>
            <a:stCxn id="39" idx="2"/>
            <a:endCxn id="54" idx="0"/>
          </p:cNvCxnSpPr>
          <p:nvPr/>
        </p:nvCxnSpPr>
        <p:spPr>
          <a:xfrm rot="5400000">
            <a:off x="1878008" y="3359814"/>
            <a:ext cx="835843" cy="116186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147 Conector angular"/>
          <p:cNvCxnSpPr>
            <a:stCxn id="39" idx="2"/>
            <a:endCxn id="56" idx="0"/>
          </p:cNvCxnSpPr>
          <p:nvPr/>
        </p:nvCxnSpPr>
        <p:spPr>
          <a:xfrm rot="16200000" flipH="1">
            <a:off x="3029189" y="3370495"/>
            <a:ext cx="766478" cy="1071136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149 Conector angular"/>
          <p:cNvCxnSpPr>
            <a:stCxn id="54" idx="2"/>
            <a:endCxn id="60" idx="0"/>
          </p:cNvCxnSpPr>
          <p:nvPr/>
        </p:nvCxnSpPr>
        <p:spPr>
          <a:xfrm rot="5400000">
            <a:off x="1319339" y="5112362"/>
            <a:ext cx="780022" cy="1129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151 Conector angular"/>
          <p:cNvCxnSpPr>
            <a:stCxn id="56" idx="2"/>
            <a:endCxn id="62" idx="0"/>
          </p:cNvCxnSpPr>
          <p:nvPr/>
        </p:nvCxnSpPr>
        <p:spPr>
          <a:xfrm rot="5400000">
            <a:off x="3623951" y="5121178"/>
            <a:ext cx="648090" cy="127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153 Conector angular"/>
          <p:cNvCxnSpPr>
            <a:stCxn id="8" idx="2"/>
            <a:endCxn id="17" idx="0"/>
          </p:cNvCxnSpPr>
          <p:nvPr/>
        </p:nvCxnSpPr>
        <p:spPr>
          <a:xfrm rot="16200000" flipH="1">
            <a:off x="3387108" y="-10700"/>
            <a:ext cx="147607" cy="196019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56 Rectángulo"/>
          <p:cNvSpPr/>
          <p:nvPr/>
        </p:nvSpPr>
        <p:spPr>
          <a:xfrm>
            <a:off x="1294246" y="4954543"/>
            <a:ext cx="84150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depende de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58" name="57 Rectángulo"/>
          <p:cNvSpPr/>
          <p:nvPr/>
        </p:nvSpPr>
        <p:spPr>
          <a:xfrm>
            <a:off x="2459060" y="4977172"/>
            <a:ext cx="84150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depende de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59" name="58 Rectángulo"/>
          <p:cNvSpPr/>
          <p:nvPr/>
        </p:nvSpPr>
        <p:spPr>
          <a:xfrm>
            <a:off x="3472177" y="4977403"/>
            <a:ext cx="95163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se presenta en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48" name="47 Rectángulo"/>
          <p:cNvSpPr/>
          <p:nvPr/>
        </p:nvSpPr>
        <p:spPr>
          <a:xfrm>
            <a:off x="2408808" y="3861048"/>
            <a:ext cx="93610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está compuesta por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49" name="48 Rectángulo"/>
          <p:cNvSpPr/>
          <p:nvPr/>
        </p:nvSpPr>
        <p:spPr>
          <a:xfrm>
            <a:off x="5537106" y="3861048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se mide en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50" name="49 Rectángulo"/>
          <p:cNvSpPr/>
          <p:nvPr/>
        </p:nvSpPr>
        <p:spPr>
          <a:xfrm>
            <a:off x="6820506" y="3861048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se mide en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3" name="22 Rectángulo"/>
          <p:cNvSpPr/>
          <p:nvPr/>
        </p:nvSpPr>
        <p:spPr>
          <a:xfrm>
            <a:off x="186616" y="2583372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se mide en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2480816" y="2495710"/>
            <a:ext cx="795040" cy="3577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c</a:t>
            </a:r>
            <a:r>
              <a:rPr lang="es-ES" sz="900" dirty="0" smtClean="0">
                <a:solidFill>
                  <a:schemeClr val="tx1"/>
                </a:solidFill>
              </a:rPr>
              <a:t>aso de mayor interés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5" name="24 Rectángulo"/>
          <p:cNvSpPr/>
          <p:nvPr/>
        </p:nvSpPr>
        <p:spPr>
          <a:xfrm>
            <a:off x="1223628" y="2564904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que enuncia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2" name="31 Rectángulo"/>
          <p:cNvSpPr/>
          <p:nvPr/>
        </p:nvSpPr>
        <p:spPr>
          <a:xfrm>
            <a:off x="3558302" y="2459623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o</a:t>
            </a:r>
            <a:r>
              <a:rPr lang="es-ES" sz="900" dirty="0" smtClean="0">
                <a:solidFill>
                  <a:schemeClr val="tx1"/>
                </a:solidFill>
              </a:rPr>
              <a:t>riginan la energía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3" name="32 Rectángulo"/>
          <p:cNvSpPr/>
          <p:nvPr/>
        </p:nvSpPr>
        <p:spPr>
          <a:xfrm>
            <a:off x="4467729" y="2466400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como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4" name="33 Rectángulo"/>
          <p:cNvSpPr/>
          <p:nvPr/>
        </p:nvSpPr>
        <p:spPr>
          <a:xfrm>
            <a:off x="5503394" y="2564904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se expresa como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5" name="34 Rectángulo"/>
          <p:cNvSpPr/>
          <p:nvPr/>
        </p:nvSpPr>
        <p:spPr>
          <a:xfrm>
            <a:off x="6820506" y="2566576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se expresa como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6" name="35 Rectángulo"/>
          <p:cNvSpPr/>
          <p:nvPr/>
        </p:nvSpPr>
        <p:spPr>
          <a:xfrm>
            <a:off x="8112808" y="2566576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se expresa como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194296" y="1055820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se define como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1226580" y="1058104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c</a:t>
            </a:r>
            <a:r>
              <a:rPr lang="es-ES" sz="900" dirty="0" smtClean="0">
                <a:solidFill>
                  <a:schemeClr val="tx1"/>
                </a:solidFill>
              </a:rPr>
              <a:t>umple el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2483768" y="1055820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se divide en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3993272" y="1043200"/>
            <a:ext cx="895470" cy="1967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se </a:t>
            </a:r>
            <a:r>
              <a:rPr lang="es-ES" sz="900" dirty="0" smtClean="0">
                <a:solidFill>
                  <a:schemeClr val="tx1"/>
                </a:solidFill>
              </a:rPr>
              <a:t>obtiene de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5494906" y="1064609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se define como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6820506" y="1064609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se define como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8112808" y="1064609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se define como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3" name="Conector angular 12"/>
          <p:cNvCxnSpPr/>
          <p:nvPr/>
        </p:nvCxnSpPr>
        <p:spPr>
          <a:xfrm rot="5400000">
            <a:off x="4726488" y="2280035"/>
            <a:ext cx="348022" cy="1115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angular 95"/>
          <p:cNvCxnSpPr>
            <a:stCxn id="33" idx="2"/>
            <a:endCxn id="42" idx="0"/>
          </p:cNvCxnSpPr>
          <p:nvPr/>
        </p:nvCxnSpPr>
        <p:spPr>
          <a:xfrm rot="16200000" flipH="1">
            <a:off x="4807382" y="2738815"/>
            <a:ext cx="229577" cy="1167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angular 101"/>
          <p:cNvCxnSpPr>
            <a:stCxn id="27" idx="2"/>
            <a:endCxn id="32" idx="0"/>
          </p:cNvCxnSpPr>
          <p:nvPr/>
        </p:nvCxnSpPr>
        <p:spPr>
          <a:xfrm rot="16200000" flipH="1">
            <a:off x="3780549" y="2285825"/>
            <a:ext cx="341245" cy="63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angular 104"/>
          <p:cNvCxnSpPr>
            <a:stCxn id="32" idx="2"/>
            <a:endCxn id="40" idx="0"/>
          </p:cNvCxnSpPr>
          <p:nvPr/>
        </p:nvCxnSpPr>
        <p:spPr>
          <a:xfrm rot="5400000">
            <a:off x="3798644" y="2766959"/>
            <a:ext cx="247014" cy="643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0614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208</Words>
  <Application>Microsoft Office PowerPoint</Application>
  <PresentationFormat>Presentación en pantalla (4:3)</PresentationFormat>
  <Paragraphs>69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Symbol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GARCIA</dc:creator>
  <cp:lastModifiedBy>PEQUETITA Garcia Rodriguez</cp:lastModifiedBy>
  <cp:revision>17</cp:revision>
  <dcterms:created xsi:type="dcterms:W3CDTF">2015-10-05T13:54:42Z</dcterms:created>
  <dcterms:modified xsi:type="dcterms:W3CDTF">2016-05-10T04:38:00Z</dcterms:modified>
</cp:coreProperties>
</file>