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briela Rojas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28/08/2015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6" y="177223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Los ecosistemas de Colombia</a:t>
            </a:r>
            <a:endParaRPr lang="es-ES" sz="1600" dirty="0"/>
          </a:p>
        </p:txBody>
      </p:sp>
      <p:sp>
        <p:nvSpPr>
          <p:cNvPr id="5" name="Rectángulo 4"/>
          <p:cNvSpPr/>
          <p:nvPr/>
        </p:nvSpPr>
        <p:spPr>
          <a:xfrm>
            <a:off x="577239" y="1154048"/>
            <a:ext cx="1372943" cy="997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100" b="1" dirty="0" smtClean="0"/>
              <a:t>Deforestación,</a:t>
            </a:r>
          </a:p>
          <a:p>
            <a:r>
              <a:rPr lang="es-ES" sz="1100" b="1" dirty="0"/>
              <a:t>c</a:t>
            </a:r>
            <a:r>
              <a:rPr lang="es-ES" sz="1100" b="1" dirty="0" smtClean="0"/>
              <a:t>ontaminación</a:t>
            </a:r>
          </a:p>
          <a:p>
            <a:r>
              <a:rPr lang="es-ES" sz="1100" b="1" dirty="0"/>
              <a:t>y</a:t>
            </a:r>
            <a:r>
              <a:rPr lang="es-ES" sz="1100" b="1" dirty="0" smtClean="0"/>
              <a:t> </a:t>
            </a:r>
            <a:r>
              <a:rPr lang="es-ES" sz="1100" b="1" dirty="0" smtClean="0"/>
              <a:t>especies invasoras </a:t>
            </a:r>
          </a:p>
        </p:txBody>
      </p:sp>
      <p:sp>
        <p:nvSpPr>
          <p:cNvPr id="8" name="Rectángulo 7"/>
          <p:cNvSpPr/>
          <p:nvPr/>
        </p:nvSpPr>
        <p:spPr>
          <a:xfrm>
            <a:off x="7956325" y="1168579"/>
            <a:ext cx="1017123" cy="458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/>
              <a:t>b</a:t>
            </a:r>
            <a:r>
              <a:rPr lang="es-ES" sz="1100" b="1" dirty="0" smtClean="0"/>
              <a:t>iomas</a:t>
            </a:r>
            <a:endParaRPr lang="es-ES" sz="1100" b="1" dirty="0"/>
          </a:p>
        </p:txBody>
      </p:sp>
      <p:cxnSp>
        <p:nvCxnSpPr>
          <p:cNvPr id="77" name="Conector angular 30"/>
          <p:cNvCxnSpPr>
            <a:stCxn id="4" idx="2"/>
            <a:endCxn id="361" idx="0"/>
          </p:cNvCxnSpPr>
          <p:nvPr/>
        </p:nvCxnSpPr>
        <p:spPr>
          <a:xfrm rot="5400000">
            <a:off x="2911706" y="-1019835"/>
            <a:ext cx="182826" cy="3483226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Conector angular 30"/>
          <p:cNvCxnSpPr>
            <a:endCxn id="501" idx="0"/>
          </p:cNvCxnSpPr>
          <p:nvPr/>
        </p:nvCxnSpPr>
        <p:spPr>
          <a:xfrm>
            <a:off x="4741333" y="721895"/>
            <a:ext cx="3720966" cy="109060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Rectángulo 43"/>
          <p:cNvSpPr/>
          <p:nvPr/>
        </p:nvSpPr>
        <p:spPr>
          <a:xfrm>
            <a:off x="1967268" y="2658532"/>
            <a:ext cx="1229127" cy="124624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l</a:t>
            </a:r>
            <a:r>
              <a:rPr lang="es-ES_tradnl" sz="1000" dirty="0" smtClean="0">
                <a:solidFill>
                  <a:schemeClr val="bg1"/>
                </a:solidFill>
              </a:rPr>
              <a:t>a Amazonia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l</a:t>
            </a:r>
            <a:r>
              <a:rPr lang="es-ES_tradnl" sz="1000" dirty="0" smtClean="0">
                <a:solidFill>
                  <a:schemeClr val="bg1"/>
                </a:solidFill>
              </a:rPr>
              <a:t>a Orinoquia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l</a:t>
            </a:r>
            <a:r>
              <a:rPr lang="es-ES_tradnl" sz="1000" dirty="0" smtClean="0">
                <a:solidFill>
                  <a:schemeClr val="bg1"/>
                </a:solidFill>
              </a:rPr>
              <a:t>a región Insular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l</a:t>
            </a:r>
            <a:r>
              <a:rPr lang="es-ES_tradnl" sz="1000" dirty="0" smtClean="0">
                <a:solidFill>
                  <a:schemeClr val="bg1"/>
                </a:solidFill>
              </a:rPr>
              <a:t>a región Caribe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l</a:t>
            </a:r>
            <a:r>
              <a:rPr lang="es-ES_tradnl" sz="1000" dirty="0" smtClean="0">
                <a:solidFill>
                  <a:schemeClr val="bg1"/>
                </a:solidFill>
              </a:rPr>
              <a:t>a región Pacífica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l</a:t>
            </a:r>
            <a:r>
              <a:rPr lang="es-ES_tradnl" sz="1000" dirty="0" smtClean="0">
                <a:solidFill>
                  <a:schemeClr val="bg1"/>
                </a:solidFill>
              </a:rPr>
              <a:t>a región Andina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191" name="Conector angular 30"/>
          <p:cNvCxnSpPr>
            <a:stCxn id="92" idx="2"/>
            <a:endCxn id="195" idx="0"/>
          </p:cNvCxnSpPr>
          <p:nvPr/>
        </p:nvCxnSpPr>
        <p:spPr>
          <a:xfrm flipH="1">
            <a:off x="7249154" y="1690510"/>
            <a:ext cx="791" cy="302084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CuadroTexto 18"/>
          <p:cNvSpPr txBox="1"/>
          <p:nvPr/>
        </p:nvSpPr>
        <p:spPr>
          <a:xfrm>
            <a:off x="7061187" y="1992594"/>
            <a:ext cx="3759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de</a:t>
            </a:r>
            <a:endParaRPr lang="es-ES" sz="900" dirty="0"/>
          </a:p>
        </p:txBody>
      </p:sp>
      <p:cxnSp>
        <p:nvCxnSpPr>
          <p:cNvPr id="208" name="Conector angular 44"/>
          <p:cNvCxnSpPr>
            <a:stCxn id="195" idx="2"/>
            <a:endCxn id="599" idx="0"/>
          </p:cNvCxnSpPr>
          <p:nvPr/>
        </p:nvCxnSpPr>
        <p:spPr>
          <a:xfrm rot="5400000">
            <a:off x="5855028" y="2987312"/>
            <a:ext cx="2158012" cy="630240"/>
          </a:xfrm>
          <a:prstGeom prst="bentConnector3">
            <a:avLst>
              <a:gd name="adj1" fmla="val 94663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9" name="Rectángulo 43"/>
          <p:cNvSpPr/>
          <p:nvPr/>
        </p:nvSpPr>
        <p:spPr>
          <a:xfrm>
            <a:off x="6094387" y="4381438"/>
            <a:ext cx="1049053" cy="4113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a</a:t>
            </a:r>
            <a:r>
              <a:rPr lang="es-ES_tradnl" sz="1000" dirty="0" smtClean="0">
                <a:solidFill>
                  <a:schemeClr val="bg1"/>
                </a:solidFill>
              </a:rPr>
              <a:t>gua salada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600" name="Rectángulo 43"/>
          <p:cNvSpPr/>
          <p:nvPr/>
        </p:nvSpPr>
        <p:spPr>
          <a:xfrm>
            <a:off x="7733100" y="4380944"/>
            <a:ext cx="914031" cy="4071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dirty="0">
                <a:solidFill>
                  <a:schemeClr val="bg1"/>
                </a:solidFill>
              </a:rPr>
              <a:t>a</a:t>
            </a:r>
            <a:r>
              <a:rPr lang="es-ES_tradnl" sz="1000" dirty="0" smtClean="0">
                <a:solidFill>
                  <a:schemeClr val="bg1"/>
                </a:solidFill>
              </a:rPr>
              <a:t>gua dulce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673" name="Rectángulo 142"/>
          <p:cNvSpPr/>
          <p:nvPr/>
        </p:nvSpPr>
        <p:spPr>
          <a:xfrm>
            <a:off x="7732555" y="5186573"/>
            <a:ext cx="930753" cy="6043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r</a:t>
            </a:r>
            <a:r>
              <a:rPr lang="es-ES" sz="900" dirty="0" smtClean="0">
                <a:solidFill>
                  <a:schemeClr val="tx1"/>
                </a:solidFill>
              </a:rPr>
              <a:t>íos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l</a:t>
            </a:r>
            <a:r>
              <a:rPr lang="es-ES" sz="900" dirty="0" smtClean="0">
                <a:solidFill>
                  <a:schemeClr val="tx1"/>
                </a:solidFill>
              </a:rPr>
              <a:t>agunas</a:t>
            </a:r>
          </a:p>
          <a:p>
            <a:pPr marL="171450" indent="-171450">
              <a:buFont typeface="Arial"/>
              <a:buChar char="•"/>
            </a:pPr>
            <a:r>
              <a:rPr lang="es-ES" sz="900" dirty="0">
                <a:solidFill>
                  <a:schemeClr val="tx1"/>
                </a:solidFill>
              </a:rPr>
              <a:t>e</a:t>
            </a:r>
            <a:r>
              <a:rPr lang="es-ES" sz="900" dirty="0" smtClean="0">
                <a:solidFill>
                  <a:schemeClr val="tx1"/>
                </a:solidFill>
              </a:rPr>
              <a:t>mbalses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37" name="Conector angular 44"/>
          <p:cNvCxnSpPr>
            <a:endCxn id="600" idx="0"/>
          </p:cNvCxnSpPr>
          <p:nvPr/>
        </p:nvCxnSpPr>
        <p:spPr>
          <a:xfrm>
            <a:off x="7249945" y="4267200"/>
            <a:ext cx="940171" cy="11374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ctángulo 4"/>
          <p:cNvSpPr/>
          <p:nvPr/>
        </p:nvSpPr>
        <p:spPr>
          <a:xfrm>
            <a:off x="2051047" y="1156611"/>
            <a:ext cx="1038475" cy="449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/>
              <a:t>r</a:t>
            </a:r>
            <a:r>
              <a:rPr lang="es-ES" sz="1100" b="1" dirty="0" smtClean="0"/>
              <a:t>egiones naturales</a:t>
            </a:r>
            <a:endParaRPr lang="es-ES" sz="1100" b="1" dirty="0"/>
          </a:p>
        </p:txBody>
      </p:sp>
      <p:cxnSp>
        <p:nvCxnSpPr>
          <p:cNvPr id="96" name="Conector angular 44"/>
          <p:cNvCxnSpPr>
            <a:stCxn id="430" idx="2"/>
            <a:endCxn id="95" idx="0"/>
          </p:cNvCxnSpPr>
          <p:nvPr/>
        </p:nvCxnSpPr>
        <p:spPr>
          <a:xfrm rot="5400000">
            <a:off x="2610452" y="1035284"/>
            <a:ext cx="81161" cy="161493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ectángulo 4"/>
          <p:cNvSpPr/>
          <p:nvPr/>
        </p:nvSpPr>
        <p:spPr>
          <a:xfrm>
            <a:off x="4351209" y="1167911"/>
            <a:ext cx="1105158" cy="890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100" b="1" dirty="0">
                <a:solidFill>
                  <a:schemeClr val="tx1"/>
                </a:solidFill>
              </a:rPr>
              <a:t>á</a:t>
            </a:r>
            <a:r>
              <a:rPr lang="es-ES_tradnl" sz="1100" b="1" dirty="0" smtClean="0">
                <a:solidFill>
                  <a:schemeClr val="tx1"/>
                </a:solidFill>
              </a:rPr>
              <a:t>reas </a:t>
            </a:r>
            <a:r>
              <a:rPr lang="es-ES_tradnl" sz="1100" b="1" dirty="0">
                <a:solidFill>
                  <a:schemeClr val="tx1"/>
                </a:solidFill>
              </a:rPr>
              <a:t>protegidas de carácter </a:t>
            </a:r>
            <a:r>
              <a:rPr lang="es-ES_tradnl" sz="1100" b="1" dirty="0" smtClean="0">
                <a:solidFill>
                  <a:schemeClr val="tx1"/>
                </a:solidFill>
              </a:rPr>
              <a:t>público</a:t>
            </a:r>
            <a:endParaRPr lang="es-ES_tradnl" sz="1100" b="1" dirty="0">
              <a:solidFill>
                <a:schemeClr val="tx1"/>
              </a:solidFill>
            </a:endParaRPr>
          </a:p>
        </p:txBody>
      </p:sp>
      <p:cxnSp>
        <p:nvCxnSpPr>
          <p:cNvPr id="114" name="Conector angular 44"/>
          <p:cNvCxnSpPr>
            <a:endCxn id="113" idx="0"/>
          </p:cNvCxnSpPr>
          <p:nvPr/>
        </p:nvCxnSpPr>
        <p:spPr>
          <a:xfrm>
            <a:off x="4168724" y="1104797"/>
            <a:ext cx="735064" cy="63114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Conector angular 44"/>
          <p:cNvCxnSpPr>
            <a:stCxn id="600" idx="2"/>
            <a:endCxn id="673" idx="0"/>
          </p:cNvCxnSpPr>
          <p:nvPr/>
        </p:nvCxnSpPr>
        <p:spPr>
          <a:xfrm>
            <a:off x="8190116" y="4788107"/>
            <a:ext cx="7816" cy="398466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6" name="Conector angular 44"/>
          <p:cNvCxnSpPr>
            <a:stCxn id="599" idx="2"/>
            <a:endCxn id="217" idx="0"/>
          </p:cNvCxnSpPr>
          <p:nvPr/>
        </p:nvCxnSpPr>
        <p:spPr>
          <a:xfrm>
            <a:off x="6618914" y="4792833"/>
            <a:ext cx="2410" cy="385064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7" name="Rectángulo 142"/>
          <p:cNvSpPr/>
          <p:nvPr/>
        </p:nvSpPr>
        <p:spPr>
          <a:xfrm>
            <a:off x="5954206" y="5177897"/>
            <a:ext cx="1334236" cy="7618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900" dirty="0"/>
              <a:t>a</a:t>
            </a:r>
            <a:r>
              <a:rPr lang="es-ES_tradnl" sz="900" dirty="0" smtClean="0"/>
              <a:t>rrecifes de coral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chemeClr val="tx1"/>
                </a:solidFill>
              </a:rPr>
              <a:t>c</a:t>
            </a:r>
            <a:r>
              <a:rPr lang="es-ES_tradnl" sz="900" dirty="0" smtClean="0">
                <a:solidFill>
                  <a:schemeClr val="tx1"/>
                </a:solidFill>
              </a:rPr>
              <a:t>iénagas costeras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chemeClr val="tx1"/>
                </a:solidFill>
              </a:rPr>
              <a:t>m</a:t>
            </a:r>
            <a:r>
              <a:rPr lang="es-ES_tradnl" sz="900" dirty="0" smtClean="0">
                <a:solidFill>
                  <a:schemeClr val="tx1"/>
                </a:solidFill>
              </a:rPr>
              <a:t>anglares</a:t>
            </a:r>
          </a:p>
          <a:p>
            <a:pPr marL="171450" indent="-171450">
              <a:buFont typeface="Arial"/>
              <a:buChar char="•"/>
            </a:pPr>
            <a:r>
              <a:rPr lang="es-ES_tradnl" sz="900" dirty="0">
                <a:solidFill>
                  <a:schemeClr val="tx1"/>
                </a:solidFill>
              </a:rPr>
              <a:t>p</a:t>
            </a:r>
            <a:r>
              <a:rPr lang="es-ES_tradnl" sz="900" dirty="0" smtClean="0">
                <a:solidFill>
                  <a:schemeClr val="tx1"/>
                </a:solidFill>
              </a:rPr>
              <a:t>raderas marinas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61" name="CuadroTexto 18"/>
          <p:cNvSpPr txBox="1"/>
          <p:nvPr/>
        </p:nvSpPr>
        <p:spPr>
          <a:xfrm>
            <a:off x="341223" y="813191"/>
            <a:ext cx="18405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son </a:t>
            </a:r>
            <a:r>
              <a:rPr lang="en-US" sz="900" dirty="0" err="1" smtClean="0"/>
              <a:t>afectados</a:t>
            </a:r>
            <a:r>
              <a:rPr lang="en-US" sz="900" dirty="0" smtClean="0"/>
              <a:t> </a:t>
            </a:r>
            <a:r>
              <a:rPr lang="en-US" sz="900" dirty="0" err="1" smtClean="0"/>
              <a:t>por</a:t>
            </a:r>
            <a:endParaRPr lang="es-ES" sz="900" dirty="0"/>
          </a:p>
        </p:txBody>
      </p:sp>
      <p:cxnSp>
        <p:nvCxnSpPr>
          <p:cNvPr id="369" name="Conector angular 44"/>
          <p:cNvCxnSpPr>
            <a:stCxn id="361" idx="2"/>
            <a:endCxn id="5" idx="0"/>
          </p:cNvCxnSpPr>
          <p:nvPr/>
        </p:nvCxnSpPr>
        <p:spPr>
          <a:xfrm>
            <a:off x="1261506" y="1044023"/>
            <a:ext cx="2205" cy="11002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0" name="CuadroTexto 18"/>
          <p:cNvSpPr txBox="1"/>
          <p:nvPr/>
        </p:nvSpPr>
        <p:spPr>
          <a:xfrm>
            <a:off x="1750043" y="844618"/>
            <a:ext cx="19634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están</a:t>
            </a:r>
            <a:r>
              <a:rPr lang="en-US" sz="900" dirty="0" smtClean="0"/>
              <a:t> </a:t>
            </a:r>
            <a:r>
              <a:rPr lang="en-US" sz="900" dirty="0" err="1" smtClean="0"/>
              <a:t>distribuidos</a:t>
            </a:r>
            <a:r>
              <a:rPr lang="en-US" sz="900" dirty="0" smtClean="0"/>
              <a:t> en</a:t>
            </a:r>
            <a:endParaRPr lang="es-ES" sz="900" dirty="0"/>
          </a:p>
        </p:txBody>
      </p:sp>
      <p:cxnSp>
        <p:nvCxnSpPr>
          <p:cNvPr id="447" name="Conector angular 44"/>
          <p:cNvCxnSpPr>
            <a:stCxn id="95" idx="2"/>
            <a:endCxn id="154" idx="0"/>
          </p:cNvCxnSpPr>
          <p:nvPr/>
        </p:nvCxnSpPr>
        <p:spPr>
          <a:xfrm>
            <a:off x="2570285" y="1605950"/>
            <a:ext cx="11547" cy="105258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6" name="CuadroTexto 18"/>
          <p:cNvSpPr txBox="1"/>
          <p:nvPr/>
        </p:nvSpPr>
        <p:spPr>
          <a:xfrm>
            <a:off x="3496232" y="815875"/>
            <a:ext cx="13499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00" dirty="0" smtClean="0"/>
              <a:t>se conservan en</a:t>
            </a:r>
            <a:endParaRPr lang="es-ES" sz="900" dirty="0"/>
          </a:p>
        </p:txBody>
      </p:sp>
      <p:sp>
        <p:nvSpPr>
          <p:cNvPr id="478" name="Rectángulo 4"/>
          <p:cNvSpPr/>
          <p:nvPr/>
        </p:nvSpPr>
        <p:spPr>
          <a:xfrm>
            <a:off x="3188848" y="1171277"/>
            <a:ext cx="1096498" cy="886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100" b="1" dirty="0">
                <a:solidFill>
                  <a:schemeClr val="tx1"/>
                </a:solidFill>
              </a:rPr>
              <a:t>á</a:t>
            </a:r>
            <a:r>
              <a:rPr lang="es-ES_tradnl" sz="1100" b="1" dirty="0" smtClean="0">
                <a:solidFill>
                  <a:schemeClr val="tx1"/>
                </a:solidFill>
              </a:rPr>
              <a:t>reas </a:t>
            </a:r>
            <a:r>
              <a:rPr lang="es-ES_tradnl" sz="1100" b="1" dirty="0">
                <a:solidFill>
                  <a:schemeClr val="tx1"/>
                </a:solidFill>
              </a:rPr>
              <a:t>protegidas de carácter privado </a:t>
            </a:r>
          </a:p>
        </p:txBody>
      </p:sp>
      <p:sp>
        <p:nvSpPr>
          <p:cNvPr id="479" name="Rectángulo 4"/>
          <p:cNvSpPr/>
          <p:nvPr/>
        </p:nvSpPr>
        <p:spPr>
          <a:xfrm>
            <a:off x="5548549" y="1164798"/>
            <a:ext cx="1038475" cy="5285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rgbClr val="000000"/>
                </a:solidFill>
              </a:rPr>
              <a:t>e</a:t>
            </a:r>
            <a:r>
              <a:rPr lang="es-ES" sz="1100" b="1" dirty="0" smtClean="0">
                <a:solidFill>
                  <a:srgbClr val="000000"/>
                </a:solidFill>
              </a:rPr>
              <a:t>cosistemas terrestres</a:t>
            </a:r>
            <a:endParaRPr lang="es-ES" sz="1100" b="1" dirty="0">
              <a:solidFill>
                <a:srgbClr val="000000"/>
              </a:solidFill>
            </a:endParaRPr>
          </a:p>
        </p:txBody>
      </p:sp>
      <p:cxnSp>
        <p:nvCxnSpPr>
          <p:cNvPr id="480" name="Conector angular 44"/>
          <p:cNvCxnSpPr>
            <a:stCxn id="99" idx="2"/>
            <a:endCxn id="92" idx="0"/>
          </p:cNvCxnSpPr>
          <p:nvPr/>
        </p:nvCxnSpPr>
        <p:spPr>
          <a:xfrm rot="16200000" flipH="1">
            <a:off x="6879225" y="791255"/>
            <a:ext cx="115858" cy="625581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3" name="Conector angular 44"/>
          <p:cNvCxnSpPr>
            <a:stCxn id="478" idx="0"/>
            <a:endCxn id="476" idx="2"/>
          </p:cNvCxnSpPr>
          <p:nvPr/>
        </p:nvCxnSpPr>
        <p:spPr>
          <a:xfrm rot="5400000" flipH="1" flipV="1">
            <a:off x="3891860" y="891944"/>
            <a:ext cx="124570" cy="434096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1" name="CuadroTexto 18"/>
          <p:cNvSpPr txBox="1"/>
          <p:nvPr/>
        </p:nvSpPr>
        <p:spPr>
          <a:xfrm>
            <a:off x="7676442" y="830955"/>
            <a:ext cx="1571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</a:t>
            </a:r>
            <a:r>
              <a:rPr lang="en-US" sz="900" dirty="0" smtClean="0"/>
              <a:t>e </a:t>
            </a:r>
            <a:r>
              <a:rPr lang="en-US" sz="900" dirty="0" err="1" smtClean="0"/>
              <a:t>relacionan</a:t>
            </a:r>
            <a:r>
              <a:rPr lang="en-US" sz="900" dirty="0" smtClean="0"/>
              <a:t> con </a:t>
            </a:r>
            <a:r>
              <a:rPr lang="en-US" sz="900" dirty="0" err="1" smtClean="0"/>
              <a:t>algunos</a:t>
            </a:r>
            <a:endParaRPr lang="es-ES" sz="900" dirty="0"/>
          </a:p>
        </p:txBody>
      </p:sp>
      <p:cxnSp>
        <p:nvCxnSpPr>
          <p:cNvPr id="503" name="Conector angular 44"/>
          <p:cNvCxnSpPr>
            <a:stCxn id="501" idx="2"/>
            <a:endCxn id="8" idx="0"/>
          </p:cNvCxnSpPr>
          <p:nvPr/>
        </p:nvCxnSpPr>
        <p:spPr>
          <a:xfrm>
            <a:off x="8462299" y="1061787"/>
            <a:ext cx="2588" cy="106792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5" name="Conector angular 44"/>
          <p:cNvCxnSpPr>
            <a:stCxn id="430" idx="0"/>
          </p:cNvCxnSpPr>
          <p:nvPr/>
        </p:nvCxnSpPr>
        <p:spPr>
          <a:xfrm flipH="1" flipV="1">
            <a:off x="2730700" y="721684"/>
            <a:ext cx="1078" cy="122934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8" name="Conector angular 44"/>
          <p:cNvCxnSpPr>
            <a:endCxn id="476" idx="0"/>
          </p:cNvCxnSpPr>
          <p:nvPr/>
        </p:nvCxnSpPr>
        <p:spPr>
          <a:xfrm flipH="1">
            <a:off x="4171193" y="733862"/>
            <a:ext cx="3226" cy="82013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Rectángulo 43"/>
          <p:cNvSpPr/>
          <p:nvPr/>
        </p:nvSpPr>
        <p:spPr>
          <a:xfrm>
            <a:off x="3241317" y="2657661"/>
            <a:ext cx="1004785" cy="3639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r</a:t>
            </a:r>
            <a:r>
              <a:rPr lang="es-ES" sz="1000" dirty="0" smtClean="0">
                <a:solidFill>
                  <a:schemeClr val="bg1"/>
                </a:solidFill>
              </a:rPr>
              <a:t>eservas de la sociedad civil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73" name="Conector angular 44"/>
          <p:cNvCxnSpPr>
            <a:stCxn id="478" idx="2"/>
            <a:endCxn id="72" idx="0"/>
          </p:cNvCxnSpPr>
          <p:nvPr/>
        </p:nvCxnSpPr>
        <p:spPr>
          <a:xfrm>
            <a:off x="3737097" y="2058220"/>
            <a:ext cx="6613" cy="59944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Rectángulo 43"/>
          <p:cNvSpPr/>
          <p:nvPr/>
        </p:nvSpPr>
        <p:spPr>
          <a:xfrm>
            <a:off x="4404767" y="2664088"/>
            <a:ext cx="1004785" cy="7516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s</a:t>
            </a:r>
            <a:r>
              <a:rPr lang="es-ES" sz="1000" dirty="0" smtClean="0">
                <a:solidFill>
                  <a:schemeClr val="bg1"/>
                </a:solidFill>
              </a:rPr>
              <a:t>istema de Parques Nacionales Naturales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82" name="Conector angular 44"/>
          <p:cNvCxnSpPr>
            <a:stCxn id="113" idx="2"/>
            <a:endCxn id="81" idx="0"/>
          </p:cNvCxnSpPr>
          <p:nvPr/>
        </p:nvCxnSpPr>
        <p:spPr>
          <a:xfrm>
            <a:off x="4903788" y="2058221"/>
            <a:ext cx="3372" cy="605867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ctángulo 4"/>
          <p:cNvSpPr/>
          <p:nvPr/>
        </p:nvSpPr>
        <p:spPr>
          <a:xfrm>
            <a:off x="6730707" y="1161975"/>
            <a:ext cx="1038475" cy="5285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rgbClr val="000000"/>
                </a:solidFill>
              </a:rPr>
              <a:t>e</a:t>
            </a:r>
            <a:r>
              <a:rPr lang="es-ES" sz="1100" b="1" dirty="0" smtClean="0">
                <a:solidFill>
                  <a:srgbClr val="000000"/>
                </a:solidFill>
              </a:rPr>
              <a:t>cosistemas acuáticos</a:t>
            </a:r>
            <a:endParaRPr lang="es-ES" sz="1100" b="1" dirty="0">
              <a:solidFill>
                <a:srgbClr val="000000"/>
              </a:solidFill>
            </a:endParaRPr>
          </a:p>
        </p:txBody>
      </p:sp>
      <p:sp>
        <p:nvSpPr>
          <p:cNvPr id="99" name="CuadroTexto 18"/>
          <p:cNvSpPr txBox="1"/>
          <p:nvPr/>
        </p:nvSpPr>
        <p:spPr>
          <a:xfrm>
            <a:off x="5949403" y="815285"/>
            <a:ext cx="13499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</a:t>
            </a:r>
            <a:r>
              <a:rPr lang="es-ES_tradnl" sz="900" dirty="0" smtClean="0"/>
              <a:t>e pueden clasificar en</a:t>
            </a:r>
            <a:endParaRPr lang="es-ES" sz="900" dirty="0"/>
          </a:p>
        </p:txBody>
      </p:sp>
      <p:cxnSp>
        <p:nvCxnSpPr>
          <p:cNvPr id="104" name="Conector angular 44"/>
          <p:cNvCxnSpPr>
            <a:stCxn id="479" idx="0"/>
          </p:cNvCxnSpPr>
          <p:nvPr/>
        </p:nvCxnSpPr>
        <p:spPr>
          <a:xfrm rot="5400000" flipH="1" flipV="1">
            <a:off x="6313879" y="857468"/>
            <a:ext cx="61239" cy="553423"/>
          </a:xfrm>
          <a:prstGeom prst="bentConnector2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Conector angular 44"/>
          <p:cNvCxnSpPr>
            <a:endCxn id="99" idx="0"/>
          </p:cNvCxnSpPr>
          <p:nvPr/>
        </p:nvCxnSpPr>
        <p:spPr>
          <a:xfrm>
            <a:off x="6624222" y="721400"/>
            <a:ext cx="142" cy="93885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Rectángulo 43"/>
          <p:cNvSpPr/>
          <p:nvPr/>
        </p:nvSpPr>
        <p:spPr>
          <a:xfrm>
            <a:off x="5450808" y="2638212"/>
            <a:ext cx="1229127" cy="15614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d</a:t>
            </a:r>
            <a:r>
              <a:rPr lang="es-ES_tradnl" sz="1000" dirty="0" smtClean="0">
                <a:solidFill>
                  <a:schemeClr val="bg1"/>
                </a:solidFill>
              </a:rPr>
              <a:t>esiertos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b</a:t>
            </a:r>
            <a:r>
              <a:rPr lang="es-ES_tradnl" sz="1000" dirty="0" smtClean="0">
                <a:solidFill>
                  <a:schemeClr val="bg1"/>
                </a:solidFill>
              </a:rPr>
              <a:t>osques secos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s</a:t>
            </a:r>
            <a:r>
              <a:rPr lang="es-ES_tradnl" sz="1000" dirty="0" smtClean="0">
                <a:solidFill>
                  <a:schemeClr val="bg1"/>
                </a:solidFill>
              </a:rPr>
              <a:t>abanas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s</a:t>
            </a:r>
            <a:r>
              <a:rPr lang="es-ES_tradnl" sz="1000" dirty="0" smtClean="0">
                <a:solidFill>
                  <a:schemeClr val="bg1"/>
                </a:solidFill>
              </a:rPr>
              <a:t>elvas húmedas tropicales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s</a:t>
            </a:r>
            <a:r>
              <a:rPr lang="es-ES_tradnl" sz="1000" dirty="0" smtClean="0">
                <a:solidFill>
                  <a:schemeClr val="bg1"/>
                </a:solidFill>
              </a:rPr>
              <a:t>elvas </a:t>
            </a:r>
            <a:r>
              <a:rPr lang="es-ES_tradnl" sz="1000" dirty="0" err="1" smtClean="0">
                <a:solidFill>
                  <a:schemeClr val="bg1"/>
                </a:solidFill>
              </a:rPr>
              <a:t>subandinas</a:t>
            </a:r>
            <a:endParaRPr lang="es-ES_tradnl" sz="1000" dirty="0" smtClean="0">
              <a:solidFill>
                <a:schemeClr val="bg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s</a:t>
            </a:r>
            <a:r>
              <a:rPr lang="es-ES_tradnl" sz="1000" dirty="0" smtClean="0">
                <a:solidFill>
                  <a:schemeClr val="bg1"/>
                </a:solidFill>
              </a:rPr>
              <a:t>elvas andinas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p</a:t>
            </a:r>
            <a:r>
              <a:rPr lang="es-ES_tradnl" sz="1000" dirty="0" smtClean="0">
                <a:solidFill>
                  <a:schemeClr val="bg1"/>
                </a:solidFill>
              </a:rPr>
              <a:t>áramos</a:t>
            </a:r>
          </a:p>
          <a:p>
            <a:pPr marL="171450" indent="-171450">
              <a:buFont typeface="Arial"/>
              <a:buChar char="•"/>
            </a:pPr>
            <a:r>
              <a:rPr lang="es-ES_tradnl" sz="1000" dirty="0">
                <a:solidFill>
                  <a:schemeClr val="bg1"/>
                </a:solidFill>
              </a:rPr>
              <a:t>n</a:t>
            </a:r>
            <a:r>
              <a:rPr lang="es-ES_tradnl" sz="1000" dirty="0" smtClean="0">
                <a:solidFill>
                  <a:schemeClr val="bg1"/>
                </a:solidFill>
              </a:rPr>
              <a:t>evados</a:t>
            </a:r>
          </a:p>
        </p:txBody>
      </p:sp>
      <p:cxnSp>
        <p:nvCxnSpPr>
          <p:cNvPr id="112" name="Conector angular 44"/>
          <p:cNvCxnSpPr>
            <a:stCxn id="479" idx="2"/>
            <a:endCxn id="111" idx="0"/>
          </p:cNvCxnSpPr>
          <p:nvPr/>
        </p:nvCxnSpPr>
        <p:spPr>
          <a:xfrm flipH="1">
            <a:off x="6065372" y="1693333"/>
            <a:ext cx="2415" cy="944879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Rectángulo 43"/>
          <p:cNvSpPr/>
          <p:nvPr/>
        </p:nvSpPr>
        <p:spPr>
          <a:xfrm>
            <a:off x="7869327" y="2640382"/>
            <a:ext cx="1193393" cy="110527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s</a:t>
            </a:r>
            <a:r>
              <a:rPr lang="es-ES" sz="1000" dirty="0" smtClean="0">
                <a:solidFill>
                  <a:schemeClr val="bg1"/>
                </a:solidFill>
              </a:rPr>
              <a:t>abana</a:t>
            </a:r>
          </a:p>
          <a:p>
            <a:pPr marL="171450" indent="-171450">
              <a:buFont typeface="Arial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h</a:t>
            </a:r>
            <a:r>
              <a:rPr lang="es-ES" sz="1000" dirty="0" smtClean="0">
                <a:solidFill>
                  <a:schemeClr val="bg1"/>
                </a:solidFill>
              </a:rPr>
              <a:t>ielos perpetuos</a:t>
            </a:r>
          </a:p>
          <a:p>
            <a:pPr marL="171450" indent="-171450">
              <a:buFont typeface="Arial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s</a:t>
            </a:r>
            <a:r>
              <a:rPr lang="es-ES" sz="1000" dirty="0" smtClean="0">
                <a:solidFill>
                  <a:schemeClr val="bg1"/>
                </a:solidFill>
              </a:rPr>
              <a:t>elva</a:t>
            </a:r>
          </a:p>
          <a:p>
            <a:pPr marL="171450" indent="-171450">
              <a:buFont typeface="Arial"/>
              <a:buChar char="•"/>
            </a:pPr>
            <a:r>
              <a:rPr lang="es-ES" sz="1000" dirty="0">
                <a:solidFill>
                  <a:schemeClr val="bg1"/>
                </a:solidFill>
              </a:rPr>
              <a:t>v</a:t>
            </a:r>
            <a:r>
              <a:rPr lang="es-ES" sz="1000" dirty="0" smtClean="0">
                <a:solidFill>
                  <a:schemeClr val="bg1"/>
                </a:solidFill>
              </a:rPr>
              <a:t>egetación de alta montaña</a:t>
            </a:r>
            <a:endParaRPr lang="es-ES" sz="1000" dirty="0">
              <a:solidFill>
                <a:schemeClr val="bg1"/>
              </a:solidFill>
            </a:endParaRPr>
          </a:p>
        </p:txBody>
      </p:sp>
      <p:cxnSp>
        <p:nvCxnSpPr>
          <p:cNvPr id="140" name="Conector angular 44"/>
          <p:cNvCxnSpPr>
            <a:stCxn id="58" idx="2"/>
            <a:endCxn id="139" idx="0"/>
          </p:cNvCxnSpPr>
          <p:nvPr/>
        </p:nvCxnSpPr>
        <p:spPr>
          <a:xfrm>
            <a:off x="8458449" y="2244441"/>
            <a:ext cx="7575" cy="395941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CuadroTexto 18"/>
          <p:cNvSpPr txBox="1"/>
          <p:nvPr/>
        </p:nvSpPr>
        <p:spPr>
          <a:xfrm>
            <a:off x="8199770" y="2013609"/>
            <a:ext cx="5173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 smtClean="0"/>
              <a:t>como</a:t>
            </a:r>
            <a:endParaRPr lang="es-ES" sz="900" dirty="0"/>
          </a:p>
        </p:txBody>
      </p:sp>
      <p:cxnSp>
        <p:nvCxnSpPr>
          <p:cNvPr id="61" name="Conector angular 44"/>
          <p:cNvCxnSpPr>
            <a:stCxn id="8" idx="2"/>
            <a:endCxn id="58" idx="0"/>
          </p:cNvCxnSpPr>
          <p:nvPr/>
        </p:nvCxnSpPr>
        <p:spPr>
          <a:xfrm flipH="1">
            <a:off x="8458449" y="1627151"/>
            <a:ext cx="6438" cy="386458"/>
          </a:xfrm>
          <a:prstGeom prst="straightConnector1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922</TotalTime>
  <Words>109</Words>
  <Application>Microsoft Office PowerPoint</Application>
  <PresentationFormat>Carta (216 x 279 mm)</PresentationFormat>
  <Paragraphs>46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Mpgarcia</cp:lastModifiedBy>
  <cp:revision>86</cp:revision>
  <dcterms:created xsi:type="dcterms:W3CDTF">2015-05-14T14:12:36Z</dcterms:created>
  <dcterms:modified xsi:type="dcterms:W3CDTF">2015-08-28T19:52:27Z</dcterms:modified>
</cp:coreProperties>
</file>