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briela Rojas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2073" autoAdjust="0"/>
    <p:restoredTop sz="94660"/>
  </p:normalViewPr>
  <p:slideViewPr>
    <p:cSldViewPr snapToGrid="0">
      <p:cViewPr>
        <p:scale>
          <a:sx n="100" d="100"/>
          <a:sy n="100" d="100"/>
        </p:scale>
        <p:origin x="966" y="-9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28/08/2015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86576" y="78446"/>
            <a:ext cx="3516312" cy="453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Los elementos químicos</a:t>
            </a:r>
            <a:endParaRPr lang="es-ES" sz="1600" dirty="0"/>
          </a:p>
        </p:txBody>
      </p:sp>
      <p:sp>
        <p:nvSpPr>
          <p:cNvPr id="5" name="Rectángulo 4"/>
          <p:cNvSpPr/>
          <p:nvPr/>
        </p:nvSpPr>
        <p:spPr>
          <a:xfrm>
            <a:off x="1401686" y="1054851"/>
            <a:ext cx="1111562" cy="4493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b="1" dirty="0"/>
              <a:t>s</a:t>
            </a:r>
            <a:r>
              <a:rPr lang="es-ES" sz="1300" b="1" dirty="0" smtClean="0"/>
              <a:t>istema </a:t>
            </a:r>
            <a:r>
              <a:rPr lang="es-ES" sz="1300" b="1" dirty="0" smtClean="0"/>
              <a:t>periódico</a:t>
            </a:r>
            <a:endParaRPr lang="es-ES" sz="1300" b="1" dirty="0"/>
          </a:p>
        </p:txBody>
      </p:sp>
      <p:sp>
        <p:nvSpPr>
          <p:cNvPr id="8" name="Rectángulo 7"/>
          <p:cNvSpPr/>
          <p:nvPr/>
        </p:nvSpPr>
        <p:spPr>
          <a:xfrm>
            <a:off x="6349717" y="1076775"/>
            <a:ext cx="1296223" cy="458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b="1" dirty="0"/>
              <a:t>t</a:t>
            </a:r>
            <a:r>
              <a:rPr lang="es-ES" sz="1300" b="1" dirty="0" smtClean="0"/>
              <a:t>abla </a:t>
            </a:r>
            <a:r>
              <a:rPr lang="es-ES" sz="1300" b="1" dirty="0" smtClean="0"/>
              <a:t>periódica actual</a:t>
            </a:r>
            <a:endParaRPr lang="es-ES" sz="1300" b="1" dirty="0"/>
          </a:p>
        </p:txBody>
      </p:sp>
      <p:cxnSp>
        <p:nvCxnSpPr>
          <p:cNvPr id="77" name="Conector angular 30"/>
          <p:cNvCxnSpPr>
            <a:stCxn id="361" idx="2"/>
            <a:endCxn id="5" idx="0"/>
          </p:cNvCxnSpPr>
          <p:nvPr/>
        </p:nvCxnSpPr>
        <p:spPr>
          <a:xfrm flipH="1">
            <a:off x="1957467" y="921318"/>
            <a:ext cx="2916" cy="133533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Conector angular 30"/>
          <p:cNvCxnSpPr>
            <a:stCxn id="393" idx="2"/>
            <a:endCxn id="8" idx="0"/>
          </p:cNvCxnSpPr>
          <p:nvPr/>
        </p:nvCxnSpPr>
        <p:spPr>
          <a:xfrm rot="5400000">
            <a:off x="6926897" y="1005841"/>
            <a:ext cx="141867" cy="1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Conector angular 44"/>
          <p:cNvCxnSpPr>
            <a:stCxn id="5" idx="2"/>
            <a:endCxn id="125" idx="0"/>
          </p:cNvCxnSpPr>
          <p:nvPr/>
        </p:nvCxnSpPr>
        <p:spPr>
          <a:xfrm rot="5400000">
            <a:off x="1342396" y="1143123"/>
            <a:ext cx="254004" cy="976139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CuadroTexto 18"/>
          <p:cNvSpPr txBox="1"/>
          <p:nvPr/>
        </p:nvSpPr>
        <p:spPr>
          <a:xfrm>
            <a:off x="284206" y="1758194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 smtClean="0"/>
              <a:t>propuesto por</a:t>
            </a:r>
            <a:endParaRPr lang="es-ES" sz="900" dirty="0"/>
          </a:p>
        </p:txBody>
      </p:sp>
      <p:sp>
        <p:nvSpPr>
          <p:cNvPr id="126" name="Rectángulo 43"/>
          <p:cNvSpPr/>
          <p:nvPr/>
        </p:nvSpPr>
        <p:spPr>
          <a:xfrm>
            <a:off x="400305" y="2276231"/>
            <a:ext cx="1162772" cy="69490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 err="1" smtClean="0">
                <a:solidFill>
                  <a:schemeClr val="bg1"/>
                </a:solidFill>
              </a:rPr>
              <a:t>Mendeléiev</a:t>
            </a:r>
            <a:r>
              <a:rPr lang="es-ES_tradnl" sz="1000" dirty="0" smtClean="0">
                <a:solidFill>
                  <a:schemeClr val="bg1"/>
                </a:solidFill>
              </a:rPr>
              <a:t> y Meyer (1869), </a:t>
            </a:r>
          </a:p>
          <a:p>
            <a:pPr algn="ctr"/>
            <a:r>
              <a:rPr lang="es-ES_tradnl" sz="1000" dirty="0" smtClean="0">
                <a:solidFill>
                  <a:schemeClr val="bg1"/>
                </a:solidFill>
              </a:rPr>
              <a:t>1</a:t>
            </a:r>
            <a:r>
              <a:rPr lang="en-US" sz="1000" dirty="0" smtClean="0">
                <a:solidFill>
                  <a:schemeClr val="bg1"/>
                </a:solidFill>
              </a:rPr>
              <a:t>ª</a:t>
            </a:r>
            <a:r>
              <a:rPr lang="es-ES_tradnl" sz="1000" dirty="0" smtClean="0">
                <a:solidFill>
                  <a:schemeClr val="bg1"/>
                </a:solidFill>
              </a:rPr>
              <a:t> tabla periódica</a:t>
            </a:r>
          </a:p>
        </p:txBody>
      </p:sp>
      <p:cxnSp>
        <p:nvCxnSpPr>
          <p:cNvPr id="127" name="Conector angular 44"/>
          <p:cNvCxnSpPr>
            <a:stCxn id="125" idx="2"/>
            <a:endCxn id="126" idx="0"/>
          </p:cNvCxnSpPr>
          <p:nvPr/>
        </p:nvCxnSpPr>
        <p:spPr>
          <a:xfrm rot="16200000" flipH="1">
            <a:off x="837907" y="2132446"/>
            <a:ext cx="287205" cy="363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ctángulo 71"/>
          <p:cNvSpPr/>
          <p:nvPr/>
        </p:nvSpPr>
        <p:spPr>
          <a:xfrm>
            <a:off x="2041769" y="3720776"/>
            <a:ext cx="960497" cy="83168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900" dirty="0"/>
              <a:t>e</a:t>
            </a:r>
            <a:r>
              <a:rPr lang="es-ES_tradnl" sz="900" dirty="0" smtClean="0"/>
              <a:t>lementos </a:t>
            </a:r>
            <a:r>
              <a:rPr lang="es-ES_tradnl" sz="900" dirty="0"/>
              <a:t>se </a:t>
            </a:r>
            <a:r>
              <a:rPr lang="es-ES_tradnl" sz="900" dirty="0" smtClean="0"/>
              <a:t>sitúan </a:t>
            </a:r>
            <a:r>
              <a:rPr lang="es-ES_tradnl" sz="900" dirty="0"/>
              <a:t>de acuerdo con sus propiedades 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56" name="CuadroTexto 18"/>
          <p:cNvSpPr txBox="1"/>
          <p:nvPr/>
        </p:nvSpPr>
        <p:spPr>
          <a:xfrm>
            <a:off x="2522103" y="3239968"/>
            <a:ext cx="7344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e</a:t>
            </a:r>
            <a:r>
              <a:rPr lang="en-US" sz="900" dirty="0" smtClean="0"/>
              <a:t>n </a:t>
            </a:r>
            <a:r>
              <a:rPr lang="en-US" sz="900" dirty="0" err="1" smtClean="0"/>
              <a:t>ella</a:t>
            </a:r>
            <a:r>
              <a:rPr lang="en-US" sz="900" dirty="0" smtClean="0"/>
              <a:t> los</a:t>
            </a:r>
            <a:endParaRPr lang="es-ES" sz="900" dirty="0"/>
          </a:p>
        </p:txBody>
      </p:sp>
      <p:cxnSp>
        <p:nvCxnSpPr>
          <p:cNvPr id="191" name="Conector angular 30"/>
          <p:cNvCxnSpPr>
            <a:stCxn id="8" idx="2"/>
            <a:endCxn id="132" idx="0"/>
          </p:cNvCxnSpPr>
          <p:nvPr/>
        </p:nvCxnSpPr>
        <p:spPr>
          <a:xfrm rot="5400000">
            <a:off x="5774629" y="588679"/>
            <a:ext cx="276533" cy="2169869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5" name="CuadroTexto 18"/>
          <p:cNvSpPr txBox="1"/>
          <p:nvPr/>
        </p:nvSpPr>
        <p:spPr>
          <a:xfrm>
            <a:off x="7855209" y="1798363"/>
            <a:ext cx="1179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t</a:t>
            </a:r>
            <a:r>
              <a:rPr lang="en-US" sz="900" dirty="0" err="1" smtClean="0"/>
              <a:t>ambién</a:t>
            </a:r>
            <a:r>
              <a:rPr lang="en-US" sz="900" dirty="0" smtClean="0"/>
              <a:t> los </a:t>
            </a:r>
            <a:r>
              <a:rPr lang="en-US" sz="900" dirty="0" err="1" smtClean="0"/>
              <a:t>identifica</a:t>
            </a:r>
            <a:r>
              <a:rPr lang="en-US" sz="900" dirty="0" smtClean="0"/>
              <a:t> </a:t>
            </a:r>
            <a:r>
              <a:rPr lang="en-US" sz="900" dirty="0" err="1" smtClean="0"/>
              <a:t>como</a:t>
            </a:r>
            <a:endParaRPr lang="es-ES" sz="900" dirty="0"/>
          </a:p>
        </p:txBody>
      </p:sp>
      <p:sp>
        <p:nvSpPr>
          <p:cNvPr id="205" name="Rectángulo 43"/>
          <p:cNvSpPr/>
          <p:nvPr/>
        </p:nvSpPr>
        <p:spPr>
          <a:xfrm>
            <a:off x="6843305" y="2290843"/>
            <a:ext cx="952540" cy="71164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bg1"/>
                </a:solidFill>
              </a:rPr>
              <a:t>c</a:t>
            </a:r>
            <a:r>
              <a:rPr lang="es-ES_tradnl" sz="1000" dirty="0" smtClean="0">
                <a:solidFill>
                  <a:schemeClr val="bg1"/>
                </a:solidFill>
              </a:rPr>
              <a:t>onfiguración </a:t>
            </a:r>
            <a:r>
              <a:rPr lang="es-ES_tradnl" sz="1000" dirty="0" smtClean="0">
                <a:solidFill>
                  <a:schemeClr val="bg1"/>
                </a:solidFill>
              </a:rPr>
              <a:t>electrónica de los elementos químicos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213" name="Conector angular 44"/>
          <p:cNvCxnSpPr>
            <a:stCxn id="492" idx="2"/>
            <a:endCxn id="205" idx="0"/>
          </p:cNvCxnSpPr>
          <p:nvPr/>
        </p:nvCxnSpPr>
        <p:spPr>
          <a:xfrm flipH="1">
            <a:off x="7319575" y="2071338"/>
            <a:ext cx="1542" cy="219505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1" name="Conector angular 44"/>
          <p:cNvCxnSpPr>
            <a:stCxn id="101" idx="2"/>
            <a:endCxn id="156" idx="0"/>
          </p:cNvCxnSpPr>
          <p:nvPr/>
        </p:nvCxnSpPr>
        <p:spPr>
          <a:xfrm flipH="1">
            <a:off x="2889342" y="2972035"/>
            <a:ext cx="1569" cy="267933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5" name="Conector angular 44"/>
          <p:cNvCxnSpPr>
            <a:endCxn id="147" idx="0"/>
          </p:cNvCxnSpPr>
          <p:nvPr/>
        </p:nvCxnSpPr>
        <p:spPr>
          <a:xfrm rot="10800000" flipV="1">
            <a:off x="2522019" y="3592286"/>
            <a:ext cx="380839" cy="12849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2" name="Rectángulo 71"/>
          <p:cNvSpPr/>
          <p:nvPr/>
        </p:nvSpPr>
        <p:spPr>
          <a:xfrm>
            <a:off x="3081170" y="3721261"/>
            <a:ext cx="884596" cy="83120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900" dirty="0">
                <a:solidFill>
                  <a:schemeClr val="tx1"/>
                </a:solidFill>
              </a:rPr>
              <a:t>e</a:t>
            </a:r>
            <a:r>
              <a:rPr lang="es-ES_tradnl" sz="900" dirty="0" smtClean="0">
                <a:solidFill>
                  <a:schemeClr val="tx1"/>
                </a:solidFill>
              </a:rPr>
              <a:t>lementos </a:t>
            </a:r>
            <a:r>
              <a:rPr lang="es-ES_tradnl" sz="900" dirty="0">
                <a:solidFill>
                  <a:schemeClr val="tx1"/>
                </a:solidFill>
              </a:rPr>
              <a:t>se ponen en orden creciente </a:t>
            </a:r>
            <a:r>
              <a:rPr lang="es-ES_tradnl" sz="900" dirty="0" smtClean="0">
                <a:solidFill>
                  <a:schemeClr val="tx1"/>
                </a:solidFill>
              </a:rPr>
              <a:t>por su </a:t>
            </a:r>
            <a:r>
              <a:rPr lang="es-ES_tradnl" sz="900" dirty="0">
                <a:solidFill>
                  <a:schemeClr val="tx1"/>
                </a:solidFill>
              </a:rPr>
              <a:t>número atómico 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455" name="Conector angular 44"/>
          <p:cNvCxnSpPr>
            <a:stCxn id="156" idx="2"/>
            <a:endCxn id="452" idx="0"/>
          </p:cNvCxnSpPr>
          <p:nvPr/>
        </p:nvCxnSpPr>
        <p:spPr>
          <a:xfrm rot="16200000" flipH="1">
            <a:off x="3081175" y="3278967"/>
            <a:ext cx="250461" cy="634126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1" name="Rectángulo 143"/>
          <p:cNvSpPr/>
          <p:nvPr/>
        </p:nvSpPr>
        <p:spPr>
          <a:xfrm>
            <a:off x="5061581" y="5184360"/>
            <a:ext cx="1516467" cy="12078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_tradnl" sz="900" dirty="0"/>
              <a:t>o</a:t>
            </a:r>
            <a:r>
              <a:rPr lang="es-ES_tradnl" sz="900" dirty="0" smtClean="0"/>
              <a:t>rdenación </a:t>
            </a:r>
            <a:r>
              <a:rPr lang="es-ES_tradnl" sz="900" dirty="0"/>
              <a:t>creciente según su número </a:t>
            </a:r>
            <a:r>
              <a:rPr lang="es-ES_tradnl" sz="900" dirty="0" smtClean="0"/>
              <a:t>atómico</a:t>
            </a:r>
            <a:r>
              <a:rPr lang="es-ES_tradnl" sz="900" dirty="0"/>
              <a:t>,</a:t>
            </a:r>
            <a:endParaRPr lang="es-ES_tradnl" sz="900" dirty="0" smtClean="0"/>
          </a:p>
          <a:p>
            <a:pPr marL="171450" indent="-171450">
              <a:buFont typeface="Arial"/>
              <a:buChar char="•"/>
            </a:pPr>
            <a:r>
              <a:rPr lang="es-ES_tradnl" sz="900" dirty="0"/>
              <a:t>c</a:t>
            </a:r>
            <a:r>
              <a:rPr lang="es-ES_tradnl" sz="900" dirty="0" smtClean="0"/>
              <a:t>oincidencia </a:t>
            </a:r>
            <a:r>
              <a:rPr lang="es-ES_tradnl" sz="900" dirty="0"/>
              <a:t>del número de periodo con el último nivel electrónico ocupado </a:t>
            </a:r>
            <a:r>
              <a:rPr lang="es-ES_tradnl" sz="900" dirty="0" smtClean="0"/>
              <a:t>.</a:t>
            </a:r>
            <a:endParaRPr lang="es-ES" sz="900" dirty="0" smtClean="0">
              <a:solidFill>
                <a:schemeClr val="tx1"/>
              </a:solidFill>
            </a:endParaRPr>
          </a:p>
        </p:txBody>
      </p:sp>
      <p:sp>
        <p:nvSpPr>
          <p:cNvPr id="600" name="Rectángulo 43"/>
          <p:cNvSpPr/>
          <p:nvPr/>
        </p:nvSpPr>
        <p:spPr>
          <a:xfrm>
            <a:off x="7911831" y="2303271"/>
            <a:ext cx="1062350" cy="65785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" sz="1000" dirty="0">
                <a:solidFill>
                  <a:schemeClr val="bg1"/>
                </a:solidFill>
              </a:rPr>
              <a:t>m</a:t>
            </a:r>
            <a:r>
              <a:rPr lang="es-ES" sz="1000" dirty="0" smtClean="0">
                <a:solidFill>
                  <a:schemeClr val="bg1"/>
                </a:solidFill>
              </a:rPr>
              <a:t>etales</a:t>
            </a:r>
            <a:endParaRPr lang="es-ES" sz="1000" dirty="0" smtClean="0">
              <a:solidFill>
                <a:schemeClr val="bg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" sz="1000" dirty="0">
                <a:solidFill>
                  <a:schemeClr val="bg1"/>
                </a:solidFill>
              </a:rPr>
              <a:t>m</a:t>
            </a:r>
            <a:r>
              <a:rPr lang="es-ES" sz="1000" dirty="0" smtClean="0">
                <a:solidFill>
                  <a:schemeClr val="bg1"/>
                </a:solidFill>
              </a:rPr>
              <a:t>etaloides</a:t>
            </a:r>
            <a:endParaRPr lang="es-ES" sz="1000" dirty="0" smtClean="0">
              <a:solidFill>
                <a:schemeClr val="bg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" sz="1000" dirty="0">
                <a:solidFill>
                  <a:schemeClr val="bg1"/>
                </a:solidFill>
              </a:rPr>
              <a:t>n</a:t>
            </a:r>
            <a:r>
              <a:rPr lang="es-ES" sz="1000" dirty="0" smtClean="0">
                <a:solidFill>
                  <a:schemeClr val="bg1"/>
                </a:solidFill>
              </a:rPr>
              <a:t>o </a:t>
            </a:r>
            <a:r>
              <a:rPr lang="es-ES" sz="1000" dirty="0" smtClean="0">
                <a:solidFill>
                  <a:schemeClr val="bg1"/>
                </a:solidFill>
              </a:rPr>
              <a:t>metales</a:t>
            </a:r>
          </a:p>
          <a:p>
            <a:pPr marL="171450" indent="-171450">
              <a:buFont typeface="Arial"/>
              <a:buChar char="•"/>
            </a:pPr>
            <a:r>
              <a:rPr lang="es-ES" sz="1000" dirty="0">
                <a:solidFill>
                  <a:schemeClr val="bg1"/>
                </a:solidFill>
              </a:rPr>
              <a:t>g</a:t>
            </a:r>
            <a:r>
              <a:rPr lang="es-ES" sz="1000" dirty="0" smtClean="0">
                <a:solidFill>
                  <a:schemeClr val="bg1"/>
                </a:solidFill>
              </a:rPr>
              <a:t>ases </a:t>
            </a:r>
            <a:r>
              <a:rPr lang="es-ES" sz="1000" dirty="0" smtClean="0">
                <a:solidFill>
                  <a:schemeClr val="bg1"/>
                </a:solidFill>
              </a:rPr>
              <a:t>nobles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673" name="Rectángulo 142"/>
          <p:cNvSpPr/>
          <p:nvPr/>
        </p:nvSpPr>
        <p:spPr>
          <a:xfrm>
            <a:off x="5114325" y="3713921"/>
            <a:ext cx="734748" cy="3875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p</a:t>
            </a:r>
            <a:r>
              <a:rPr lang="es-ES" sz="900" dirty="0" smtClean="0">
                <a:solidFill>
                  <a:schemeClr val="tx1"/>
                </a:solidFill>
              </a:rPr>
              <a:t>eriodos </a:t>
            </a:r>
            <a:r>
              <a:rPr lang="es-ES" sz="900" dirty="0" smtClean="0">
                <a:solidFill>
                  <a:schemeClr val="tx1"/>
                </a:solidFill>
              </a:rPr>
              <a:t>(filas)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237" name="Conector angular 44"/>
          <p:cNvCxnSpPr>
            <a:stCxn id="195" idx="2"/>
            <a:endCxn id="600" idx="0"/>
          </p:cNvCxnSpPr>
          <p:nvPr/>
        </p:nvCxnSpPr>
        <p:spPr>
          <a:xfrm flipH="1">
            <a:off x="8443006" y="2167695"/>
            <a:ext cx="2114" cy="135576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" name="Rectángulo 43"/>
          <p:cNvSpPr/>
          <p:nvPr/>
        </p:nvSpPr>
        <p:spPr>
          <a:xfrm>
            <a:off x="2323088" y="2286001"/>
            <a:ext cx="1135646" cy="68603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 err="1" smtClean="0">
                <a:solidFill>
                  <a:schemeClr val="bg1"/>
                </a:solidFill>
              </a:rPr>
              <a:t>Moseley</a:t>
            </a:r>
            <a:r>
              <a:rPr lang="es-ES_tradnl" sz="1000" dirty="0" smtClean="0">
                <a:solidFill>
                  <a:schemeClr val="bg1"/>
                </a:solidFill>
              </a:rPr>
              <a:t> (1914), 2</a:t>
            </a:r>
            <a:r>
              <a:rPr lang="en-US" sz="1000" dirty="0" smtClean="0">
                <a:solidFill>
                  <a:schemeClr val="bg1"/>
                </a:solidFill>
              </a:rPr>
              <a:t>ª</a:t>
            </a:r>
            <a:r>
              <a:rPr lang="es-ES_tradnl" sz="1000" dirty="0" smtClean="0">
                <a:solidFill>
                  <a:schemeClr val="bg1"/>
                </a:solidFill>
              </a:rPr>
              <a:t> tabla periódica 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110" name="Conector angular 44"/>
          <p:cNvCxnSpPr>
            <a:stCxn id="525" idx="0"/>
          </p:cNvCxnSpPr>
          <p:nvPr/>
        </p:nvCxnSpPr>
        <p:spPr>
          <a:xfrm rot="16200000" flipV="1">
            <a:off x="2329494" y="1260221"/>
            <a:ext cx="188016" cy="92459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8" name="Rectángulo 43"/>
          <p:cNvSpPr/>
          <p:nvPr/>
        </p:nvSpPr>
        <p:spPr>
          <a:xfrm>
            <a:off x="4415695" y="2296253"/>
            <a:ext cx="822134" cy="3972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bg1"/>
                </a:solidFill>
              </a:rPr>
              <a:t>e</a:t>
            </a:r>
            <a:r>
              <a:rPr lang="es-ES_tradnl" sz="1000" dirty="0" smtClean="0">
                <a:solidFill>
                  <a:schemeClr val="bg1"/>
                </a:solidFill>
              </a:rPr>
              <a:t>lementos </a:t>
            </a:r>
            <a:r>
              <a:rPr lang="es-ES_tradnl" sz="1000" dirty="0" smtClean="0">
                <a:solidFill>
                  <a:schemeClr val="bg1"/>
                </a:solidFill>
              </a:rPr>
              <a:t>químicos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131" name="Conector angular 30"/>
          <p:cNvCxnSpPr>
            <a:stCxn id="128" idx="2"/>
            <a:endCxn id="169" idx="0"/>
          </p:cNvCxnSpPr>
          <p:nvPr/>
        </p:nvCxnSpPr>
        <p:spPr>
          <a:xfrm>
            <a:off x="4826762" y="2693550"/>
            <a:ext cx="3818" cy="528443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CuadroTexto 18"/>
          <p:cNvSpPr txBox="1"/>
          <p:nvPr/>
        </p:nvSpPr>
        <p:spPr>
          <a:xfrm>
            <a:off x="4414659" y="1811880"/>
            <a:ext cx="8266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/>
              <a:t>ordena</a:t>
            </a:r>
            <a:r>
              <a:rPr lang="en-US" sz="900" dirty="0" smtClean="0"/>
              <a:t> los</a:t>
            </a:r>
            <a:endParaRPr lang="es-ES" sz="900" dirty="0"/>
          </a:p>
        </p:txBody>
      </p:sp>
      <p:cxnSp>
        <p:nvCxnSpPr>
          <p:cNvPr id="137" name="Conector angular 44"/>
          <p:cNvCxnSpPr>
            <a:stCxn id="132" idx="2"/>
            <a:endCxn id="128" idx="0"/>
          </p:cNvCxnSpPr>
          <p:nvPr/>
        </p:nvCxnSpPr>
        <p:spPr>
          <a:xfrm flipH="1">
            <a:off x="4826762" y="2042712"/>
            <a:ext cx="1198" cy="253541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CuadroTexto 18"/>
          <p:cNvSpPr txBox="1"/>
          <p:nvPr/>
        </p:nvSpPr>
        <p:spPr>
          <a:xfrm>
            <a:off x="4133458" y="3221993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en</a:t>
            </a:r>
            <a:endParaRPr lang="es-ES" sz="900" dirty="0"/>
          </a:p>
        </p:txBody>
      </p:sp>
      <p:cxnSp>
        <p:nvCxnSpPr>
          <p:cNvPr id="171" name="Conector angular 44"/>
          <p:cNvCxnSpPr>
            <a:stCxn id="169" idx="2"/>
            <a:endCxn id="673" idx="0"/>
          </p:cNvCxnSpPr>
          <p:nvPr/>
        </p:nvCxnSpPr>
        <p:spPr>
          <a:xfrm rot="16200000" flipH="1">
            <a:off x="5025591" y="3257813"/>
            <a:ext cx="261096" cy="651119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" name="Rectángulo 142"/>
          <p:cNvSpPr/>
          <p:nvPr/>
        </p:nvSpPr>
        <p:spPr>
          <a:xfrm>
            <a:off x="4076963" y="3718898"/>
            <a:ext cx="819112" cy="3875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900" dirty="0">
                <a:solidFill>
                  <a:schemeClr val="tx1"/>
                </a:solidFill>
              </a:rPr>
              <a:t>g</a:t>
            </a:r>
            <a:r>
              <a:rPr lang="es-ES_tradnl" sz="900" dirty="0" smtClean="0">
                <a:solidFill>
                  <a:schemeClr val="tx1"/>
                </a:solidFill>
              </a:rPr>
              <a:t>rupos </a:t>
            </a:r>
            <a:r>
              <a:rPr lang="es-ES_tradnl" sz="900" dirty="0" smtClean="0">
                <a:solidFill>
                  <a:schemeClr val="tx1"/>
                </a:solidFill>
              </a:rPr>
              <a:t>(columnas)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92" name="Conector angular 44"/>
          <p:cNvCxnSpPr>
            <a:endCxn id="174" idx="0"/>
          </p:cNvCxnSpPr>
          <p:nvPr/>
        </p:nvCxnSpPr>
        <p:spPr>
          <a:xfrm rot="10800000" flipV="1">
            <a:off x="4486520" y="3584626"/>
            <a:ext cx="342933" cy="13427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8" name="Rectángulo 142"/>
          <p:cNvSpPr/>
          <p:nvPr/>
        </p:nvSpPr>
        <p:spPr>
          <a:xfrm>
            <a:off x="7458804" y="3723480"/>
            <a:ext cx="829194" cy="64575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n</a:t>
            </a:r>
            <a:r>
              <a:rPr lang="es-ES" sz="900" dirty="0" smtClean="0">
                <a:solidFill>
                  <a:schemeClr val="tx1"/>
                </a:solidFill>
              </a:rPr>
              <a:t>ivel</a:t>
            </a:r>
            <a:endParaRPr lang="es-ES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s</a:t>
            </a:r>
            <a:r>
              <a:rPr lang="es-ES" sz="900" dirty="0" smtClean="0">
                <a:solidFill>
                  <a:schemeClr val="tx1"/>
                </a:solidFill>
              </a:rPr>
              <a:t>ubnivel</a:t>
            </a:r>
            <a:endParaRPr lang="es-ES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o</a:t>
            </a:r>
            <a:r>
              <a:rPr lang="es-ES" sz="900" dirty="0" smtClean="0">
                <a:solidFill>
                  <a:schemeClr val="tx1"/>
                </a:solidFill>
              </a:rPr>
              <a:t>rbitales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219" name="Conector angular 44"/>
          <p:cNvCxnSpPr>
            <a:stCxn id="360" idx="2"/>
            <a:endCxn id="218" idx="0"/>
          </p:cNvCxnSpPr>
          <p:nvPr/>
        </p:nvCxnSpPr>
        <p:spPr>
          <a:xfrm>
            <a:off x="7869798" y="3531391"/>
            <a:ext cx="3603" cy="192089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0" name="Rectángulo 143"/>
          <p:cNvSpPr/>
          <p:nvPr/>
        </p:nvSpPr>
        <p:spPr>
          <a:xfrm>
            <a:off x="3267299" y="5188386"/>
            <a:ext cx="1706186" cy="13708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_tradnl" sz="900" dirty="0"/>
              <a:t>i</a:t>
            </a:r>
            <a:r>
              <a:rPr lang="es-ES_tradnl" sz="900" dirty="0" smtClean="0"/>
              <a:t>gual </a:t>
            </a:r>
            <a:r>
              <a:rPr lang="es-ES_tradnl" sz="900" dirty="0"/>
              <a:t>número de </a:t>
            </a:r>
            <a:r>
              <a:rPr lang="es-ES_tradnl" sz="900" dirty="0" smtClean="0"/>
              <a:t>electrones </a:t>
            </a:r>
            <a:r>
              <a:rPr lang="es-ES_tradnl" sz="900" dirty="0"/>
              <a:t>en el último nivel ocupado o capa de </a:t>
            </a:r>
            <a:r>
              <a:rPr lang="es-ES_tradnl" sz="900" dirty="0" smtClean="0"/>
              <a:t>valencia,</a:t>
            </a:r>
            <a:endParaRPr lang="es-ES_tradnl" sz="900" dirty="0" smtClean="0"/>
          </a:p>
          <a:p>
            <a:pPr marL="171450" indent="-171450">
              <a:buFont typeface="Arial"/>
              <a:buChar char="•"/>
            </a:pPr>
            <a:r>
              <a:rPr lang="es-ES_tradnl" sz="900" dirty="0"/>
              <a:t>p</a:t>
            </a:r>
            <a:r>
              <a:rPr lang="es-ES_tradnl" sz="900" dirty="0" smtClean="0"/>
              <a:t>ropiedades </a:t>
            </a:r>
            <a:r>
              <a:rPr lang="es-ES_tradnl" sz="900" dirty="0"/>
              <a:t>física </a:t>
            </a:r>
            <a:r>
              <a:rPr lang="es-ES_tradnl" sz="900" dirty="0" smtClean="0"/>
              <a:t>-químicas </a:t>
            </a:r>
            <a:r>
              <a:rPr lang="es-ES_tradnl" sz="900" dirty="0" smtClean="0"/>
              <a:t>similares.</a:t>
            </a:r>
            <a:endParaRPr lang="es-ES_tradnl" sz="900" dirty="0" smtClean="0"/>
          </a:p>
          <a:p>
            <a:pPr marL="171450" indent="-171450">
              <a:buFont typeface="Arial"/>
              <a:buChar char="•"/>
            </a:pPr>
            <a:r>
              <a:rPr lang="es-ES_tradnl" sz="900" dirty="0" smtClean="0"/>
              <a:t>Algunos </a:t>
            </a:r>
            <a:r>
              <a:rPr lang="es-ES_tradnl" sz="900" dirty="0"/>
              <a:t>grupos tienen nombres </a:t>
            </a:r>
            <a:r>
              <a:rPr lang="es-ES_tradnl" sz="900" dirty="0" smtClean="0"/>
              <a:t>especiales </a:t>
            </a:r>
            <a:r>
              <a:rPr lang="es-ES_tradnl" sz="900" dirty="0"/>
              <a:t>como</a:t>
            </a:r>
            <a:r>
              <a:rPr lang="es-ES_tradnl" sz="900" dirty="0" smtClean="0"/>
              <a:t>: halógenos</a:t>
            </a:r>
            <a:r>
              <a:rPr lang="es-ES_tradnl" sz="900" dirty="0"/>
              <a:t>, </a:t>
            </a:r>
            <a:r>
              <a:rPr lang="es-ES_tradnl" sz="900" dirty="0" smtClean="0"/>
              <a:t> gases </a:t>
            </a:r>
            <a:r>
              <a:rPr lang="es-ES_tradnl" sz="900" dirty="0"/>
              <a:t>nobles, </a:t>
            </a:r>
            <a:r>
              <a:rPr lang="es-ES_tradnl" sz="900" dirty="0" err="1"/>
              <a:t>alcalinoterreos</a:t>
            </a:r>
            <a:r>
              <a:rPr lang="es-ES_tradnl" sz="900" dirty="0"/>
              <a:t>, </a:t>
            </a:r>
            <a:r>
              <a:rPr lang="es-ES_tradnl" sz="900" dirty="0" smtClean="0"/>
              <a:t>etc. </a:t>
            </a:r>
            <a:endParaRPr lang="es-ES" sz="900" dirty="0" smtClean="0">
              <a:solidFill>
                <a:schemeClr val="tx1"/>
              </a:solidFill>
            </a:endParaRPr>
          </a:p>
        </p:txBody>
      </p:sp>
      <p:cxnSp>
        <p:nvCxnSpPr>
          <p:cNvPr id="241" name="Conector angular 30"/>
          <p:cNvCxnSpPr>
            <a:stCxn id="174" idx="2"/>
            <a:endCxn id="480" idx="0"/>
          </p:cNvCxnSpPr>
          <p:nvPr/>
        </p:nvCxnSpPr>
        <p:spPr>
          <a:xfrm rot="5400000">
            <a:off x="4042248" y="4183488"/>
            <a:ext cx="521332" cy="367210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1" name="CuadroTexto 18"/>
          <p:cNvSpPr txBox="1"/>
          <p:nvPr/>
        </p:nvSpPr>
        <p:spPr>
          <a:xfrm>
            <a:off x="1281421" y="690486"/>
            <a:ext cx="13579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 smtClean="0"/>
              <a:t>están organizados en el</a:t>
            </a:r>
            <a:endParaRPr lang="es-ES" sz="900" dirty="0"/>
          </a:p>
        </p:txBody>
      </p:sp>
      <p:cxnSp>
        <p:nvCxnSpPr>
          <p:cNvPr id="369" name="Conector angular 44"/>
          <p:cNvCxnSpPr>
            <a:stCxn id="4" idx="2"/>
            <a:endCxn id="361" idx="0"/>
          </p:cNvCxnSpPr>
          <p:nvPr/>
        </p:nvCxnSpPr>
        <p:spPr>
          <a:xfrm rot="5400000">
            <a:off x="3273109" y="-781137"/>
            <a:ext cx="158898" cy="2784349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ector angular 44"/>
          <p:cNvCxnSpPr/>
          <p:nvPr/>
        </p:nvCxnSpPr>
        <p:spPr>
          <a:xfrm flipH="1">
            <a:off x="307147" y="3975367"/>
            <a:ext cx="1347" cy="141156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7" name="Rectángulo 43"/>
          <p:cNvSpPr/>
          <p:nvPr/>
        </p:nvSpPr>
        <p:spPr>
          <a:xfrm>
            <a:off x="5334000" y="2294504"/>
            <a:ext cx="1328615" cy="39504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bg1"/>
                </a:solidFill>
              </a:rPr>
              <a:t>p</a:t>
            </a:r>
            <a:r>
              <a:rPr lang="es-ES" sz="1000" dirty="0" smtClean="0">
                <a:solidFill>
                  <a:schemeClr val="bg1"/>
                </a:solidFill>
              </a:rPr>
              <a:t>ropiedades </a:t>
            </a:r>
            <a:r>
              <a:rPr lang="es-ES" sz="1000" dirty="0" smtClean="0">
                <a:solidFill>
                  <a:schemeClr val="bg1"/>
                </a:solidFill>
              </a:rPr>
              <a:t>periódicas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262" name="Conector angular 44"/>
          <p:cNvCxnSpPr>
            <a:stCxn id="177" idx="0"/>
            <a:endCxn id="496" idx="2"/>
          </p:cNvCxnSpPr>
          <p:nvPr/>
        </p:nvCxnSpPr>
        <p:spPr>
          <a:xfrm flipH="1" flipV="1">
            <a:off x="5997408" y="2071335"/>
            <a:ext cx="900" cy="223169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0" name="CuadroTexto 18"/>
          <p:cNvSpPr txBox="1"/>
          <p:nvPr/>
        </p:nvSpPr>
        <p:spPr>
          <a:xfrm>
            <a:off x="7348569" y="3162059"/>
            <a:ext cx="104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 smtClean="0"/>
              <a:t>y </a:t>
            </a:r>
            <a:r>
              <a:rPr lang="es-ES_tradnl" sz="900" dirty="0" smtClean="0"/>
              <a:t>permite </a:t>
            </a:r>
            <a:r>
              <a:rPr lang="es-ES_tradnl" sz="900" dirty="0" smtClean="0"/>
              <a:t>identificar</a:t>
            </a:r>
            <a:endParaRPr lang="es-ES" sz="900" dirty="0"/>
          </a:p>
        </p:txBody>
      </p:sp>
      <p:cxnSp>
        <p:nvCxnSpPr>
          <p:cNvPr id="362" name="Conector angular 44"/>
          <p:cNvCxnSpPr>
            <a:stCxn id="205" idx="2"/>
            <a:endCxn id="360" idx="0"/>
          </p:cNvCxnSpPr>
          <p:nvPr/>
        </p:nvCxnSpPr>
        <p:spPr>
          <a:xfrm rot="16200000" flipH="1">
            <a:off x="7514903" y="2807163"/>
            <a:ext cx="159567" cy="550223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3" name="CuadroTexto 18"/>
          <p:cNvSpPr txBox="1"/>
          <p:nvPr/>
        </p:nvSpPr>
        <p:spPr>
          <a:xfrm>
            <a:off x="6415773" y="704076"/>
            <a:ext cx="11641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p</a:t>
            </a:r>
            <a:r>
              <a:rPr lang="es-ES_tradnl" sz="900" dirty="0" err="1" smtClean="0"/>
              <a:t>resentes</a:t>
            </a:r>
            <a:r>
              <a:rPr lang="es-ES_tradnl" sz="900" dirty="0" smtClean="0"/>
              <a:t> en la</a:t>
            </a:r>
            <a:endParaRPr lang="es-ES" sz="900" dirty="0"/>
          </a:p>
        </p:txBody>
      </p:sp>
      <p:sp>
        <p:nvSpPr>
          <p:cNvPr id="470" name="Rectángulo 71"/>
          <p:cNvSpPr/>
          <p:nvPr/>
        </p:nvSpPr>
        <p:spPr>
          <a:xfrm>
            <a:off x="55174" y="3714417"/>
            <a:ext cx="960497" cy="83168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900" dirty="0"/>
              <a:t>e</a:t>
            </a:r>
            <a:r>
              <a:rPr lang="es-ES_tradnl" sz="900" dirty="0" smtClean="0"/>
              <a:t>lementos </a:t>
            </a:r>
            <a:r>
              <a:rPr lang="es-ES_tradnl" sz="900" dirty="0"/>
              <a:t>se agrupan en familias 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472" name="CuadroTexto 18"/>
          <p:cNvSpPr txBox="1"/>
          <p:nvPr/>
        </p:nvSpPr>
        <p:spPr>
          <a:xfrm>
            <a:off x="614107" y="3233609"/>
            <a:ext cx="7344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e</a:t>
            </a:r>
            <a:r>
              <a:rPr lang="en-US" sz="900" dirty="0" smtClean="0"/>
              <a:t>n </a:t>
            </a:r>
            <a:r>
              <a:rPr lang="en-US" sz="900" dirty="0" err="1" smtClean="0"/>
              <a:t>ella</a:t>
            </a:r>
            <a:r>
              <a:rPr lang="en-US" sz="900" dirty="0" smtClean="0"/>
              <a:t> los</a:t>
            </a:r>
            <a:endParaRPr lang="es-ES" sz="900" dirty="0"/>
          </a:p>
        </p:txBody>
      </p:sp>
      <p:cxnSp>
        <p:nvCxnSpPr>
          <p:cNvPr id="473" name="Conector angular 44"/>
          <p:cNvCxnSpPr>
            <a:stCxn id="126" idx="2"/>
            <a:endCxn id="472" idx="0"/>
          </p:cNvCxnSpPr>
          <p:nvPr/>
        </p:nvCxnSpPr>
        <p:spPr>
          <a:xfrm flipH="1">
            <a:off x="981346" y="2971139"/>
            <a:ext cx="345" cy="262470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4" name="Conector angular 44"/>
          <p:cNvCxnSpPr>
            <a:endCxn id="470" idx="0"/>
          </p:cNvCxnSpPr>
          <p:nvPr/>
        </p:nvCxnSpPr>
        <p:spPr>
          <a:xfrm rot="10800000" flipV="1">
            <a:off x="535424" y="3584625"/>
            <a:ext cx="442165" cy="12979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5" name="Rectángulo 71"/>
          <p:cNvSpPr/>
          <p:nvPr/>
        </p:nvSpPr>
        <p:spPr>
          <a:xfrm>
            <a:off x="1090447" y="3714902"/>
            <a:ext cx="884596" cy="83120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900" dirty="0"/>
              <a:t>e</a:t>
            </a:r>
            <a:r>
              <a:rPr lang="es-ES_tradnl" sz="900" dirty="0" smtClean="0"/>
              <a:t>lementos </a:t>
            </a:r>
            <a:r>
              <a:rPr lang="es-ES_tradnl" sz="900" dirty="0"/>
              <a:t>se  ordenan de forma creciente </a:t>
            </a:r>
            <a:r>
              <a:rPr lang="es-ES_tradnl" sz="900" dirty="0" smtClean="0"/>
              <a:t>por su masa </a:t>
            </a:r>
            <a:r>
              <a:rPr lang="es-ES_tradnl" sz="900" dirty="0"/>
              <a:t>atómica 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476" name="Conector angular 44"/>
          <p:cNvCxnSpPr>
            <a:stCxn id="472" idx="2"/>
            <a:endCxn id="475" idx="0"/>
          </p:cNvCxnSpPr>
          <p:nvPr/>
        </p:nvCxnSpPr>
        <p:spPr>
          <a:xfrm rot="16200000" flipH="1">
            <a:off x="1131815" y="3313971"/>
            <a:ext cx="250461" cy="551399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0" name="CuadroTexto 18"/>
          <p:cNvSpPr txBox="1"/>
          <p:nvPr/>
        </p:nvSpPr>
        <p:spPr>
          <a:xfrm>
            <a:off x="3559248" y="4627759"/>
            <a:ext cx="112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/>
              <a:t>cuyos</a:t>
            </a:r>
            <a:r>
              <a:rPr lang="en-US" sz="900" dirty="0" smtClean="0"/>
              <a:t> </a:t>
            </a:r>
            <a:r>
              <a:rPr lang="en-US" sz="900" dirty="0" err="1" smtClean="0"/>
              <a:t>elementos</a:t>
            </a:r>
            <a:endParaRPr lang="en-US" sz="900" dirty="0" smtClean="0"/>
          </a:p>
          <a:p>
            <a:pPr algn="ctr"/>
            <a:r>
              <a:rPr lang="en-US" sz="900" dirty="0" err="1" smtClean="0"/>
              <a:t>poseen</a:t>
            </a:r>
            <a:endParaRPr lang="es-ES" sz="900" dirty="0"/>
          </a:p>
        </p:txBody>
      </p:sp>
      <p:cxnSp>
        <p:nvCxnSpPr>
          <p:cNvPr id="481" name="Conector angular 44"/>
          <p:cNvCxnSpPr>
            <a:stCxn id="480" idx="2"/>
            <a:endCxn id="240" idx="0"/>
          </p:cNvCxnSpPr>
          <p:nvPr/>
        </p:nvCxnSpPr>
        <p:spPr>
          <a:xfrm>
            <a:off x="4119309" y="4997091"/>
            <a:ext cx="1083" cy="191295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2" name="Conector angular 30"/>
          <p:cNvCxnSpPr>
            <a:stCxn id="673" idx="2"/>
            <a:endCxn id="483" idx="0"/>
          </p:cNvCxnSpPr>
          <p:nvPr/>
        </p:nvCxnSpPr>
        <p:spPr>
          <a:xfrm rot="16200000" flipH="1">
            <a:off x="5396896" y="4186252"/>
            <a:ext cx="511593" cy="341987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3" name="CuadroTexto 18"/>
          <p:cNvSpPr txBox="1"/>
          <p:nvPr/>
        </p:nvSpPr>
        <p:spPr>
          <a:xfrm>
            <a:off x="5263625" y="4613043"/>
            <a:ext cx="112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/>
              <a:t>cuyos</a:t>
            </a:r>
            <a:r>
              <a:rPr lang="en-US" sz="900" dirty="0" smtClean="0"/>
              <a:t> </a:t>
            </a:r>
            <a:r>
              <a:rPr lang="en-US" sz="900" dirty="0" err="1" smtClean="0"/>
              <a:t>elementos</a:t>
            </a:r>
            <a:endParaRPr lang="en-US" sz="900" dirty="0" smtClean="0"/>
          </a:p>
          <a:p>
            <a:pPr algn="ctr"/>
            <a:r>
              <a:rPr lang="en-US" sz="900" dirty="0" err="1" smtClean="0"/>
              <a:t>poseen</a:t>
            </a:r>
            <a:endParaRPr lang="es-ES" sz="900" dirty="0"/>
          </a:p>
        </p:txBody>
      </p:sp>
      <p:cxnSp>
        <p:nvCxnSpPr>
          <p:cNvPr id="484" name="Conector angular 44"/>
          <p:cNvCxnSpPr>
            <a:stCxn id="483" idx="2"/>
            <a:endCxn id="461" idx="0"/>
          </p:cNvCxnSpPr>
          <p:nvPr/>
        </p:nvCxnSpPr>
        <p:spPr>
          <a:xfrm flipH="1">
            <a:off x="5819815" y="4982375"/>
            <a:ext cx="3871" cy="201985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2" name="CuadroTexto 18"/>
          <p:cNvSpPr txBox="1"/>
          <p:nvPr/>
        </p:nvSpPr>
        <p:spPr>
          <a:xfrm>
            <a:off x="6704970" y="1840506"/>
            <a:ext cx="12322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t</a:t>
            </a:r>
            <a:r>
              <a:rPr lang="en-US" sz="900" dirty="0" err="1" smtClean="0"/>
              <a:t>iene</a:t>
            </a:r>
            <a:r>
              <a:rPr lang="en-US" sz="900" dirty="0" smtClean="0"/>
              <a:t> </a:t>
            </a:r>
            <a:r>
              <a:rPr lang="en-US" sz="900" dirty="0" err="1" smtClean="0"/>
              <a:t>relación</a:t>
            </a:r>
            <a:r>
              <a:rPr lang="en-US" sz="900" dirty="0" smtClean="0"/>
              <a:t> con la</a:t>
            </a:r>
            <a:endParaRPr lang="es-ES" sz="900" dirty="0"/>
          </a:p>
        </p:txBody>
      </p:sp>
      <p:sp>
        <p:nvSpPr>
          <p:cNvPr id="496" name="CuadroTexto 18"/>
          <p:cNvSpPr txBox="1"/>
          <p:nvPr/>
        </p:nvSpPr>
        <p:spPr>
          <a:xfrm>
            <a:off x="5584107" y="1840503"/>
            <a:ext cx="8266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/>
              <a:t>tienen</a:t>
            </a:r>
            <a:endParaRPr lang="es-ES" sz="900" dirty="0"/>
          </a:p>
        </p:txBody>
      </p:sp>
      <p:cxnSp>
        <p:nvCxnSpPr>
          <p:cNvPr id="503" name="Conector angular 44"/>
          <p:cNvCxnSpPr>
            <a:stCxn id="496" idx="0"/>
          </p:cNvCxnSpPr>
          <p:nvPr/>
        </p:nvCxnSpPr>
        <p:spPr>
          <a:xfrm flipH="1" flipV="1">
            <a:off x="5994654" y="1662872"/>
            <a:ext cx="2754" cy="177631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7" name="Rectángulo 142"/>
          <p:cNvSpPr/>
          <p:nvPr/>
        </p:nvSpPr>
        <p:spPr>
          <a:xfrm>
            <a:off x="5949444" y="3724071"/>
            <a:ext cx="1410195" cy="76505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_tradnl" sz="900" dirty="0">
                <a:solidFill>
                  <a:schemeClr val="tx1"/>
                </a:solidFill>
              </a:rPr>
              <a:t>r</a:t>
            </a:r>
            <a:r>
              <a:rPr lang="es-ES_tradnl" sz="900" dirty="0" smtClean="0">
                <a:solidFill>
                  <a:schemeClr val="tx1"/>
                </a:solidFill>
              </a:rPr>
              <a:t>adio </a:t>
            </a:r>
            <a:r>
              <a:rPr lang="es-ES_tradnl" sz="900" dirty="0">
                <a:solidFill>
                  <a:schemeClr val="tx1"/>
                </a:solidFill>
              </a:rPr>
              <a:t>atómico</a:t>
            </a:r>
          </a:p>
          <a:p>
            <a:pPr marL="171450" indent="-171450">
              <a:buFont typeface="Arial"/>
              <a:buChar char="•"/>
            </a:pPr>
            <a:r>
              <a:rPr lang="es-ES_tradnl" sz="900" dirty="0">
                <a:solidFill>
                  <a:schemeClr val="tx1"/>
                </a:solidFill>
              </a:rPr>
              <a:t>e</a:t>
            </a:r>
            <a:r>
              <a:rPr lang="es-ES_tradnl" sz="900" dirty="0" smtClean="0">
                <a:solidFill>
                  <a:schemeClr val="tx1"/>
                </a:solidFill>
              </a:rPr>
              <a:t>lectronegatividad</a:t>
            </a:r>
            <a:endParaRPr lang="es-ES_tradnl" sz="900" dirty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_tradnl" sz="900" dirty="0">
                <a:solidFill>
                  <a:schemeClr val="tx1"/>
                </a:solidFill>
              </a:rPr>
              <a:t>a</a:t>
            </a:r>
            <a:r>
              <a:rPr lang="es-ES_tradnl" sz="900" dirty="0" smtClean="0">
                <a:solidFill>
                  <a:schemeClr val="tx1"/>
                </a:solidFill>
              </a:rPr>
              <a:t>finidad </a:t>
            </a:r>
            <a:r>
              <a:rPr lang="es-ES_tradnl" sz="900" dirty="0">
                <a:solidFill>
                  <a:schemeClr val="tx1"/>
                </a:solidFill>
              </a:rPr>
              <a:t>electrónica</a:t>
            </a:r>
          </a:p>
          <a:p>
            <a:pPr marL="171450" indent="-171450">
              <a:buFont typeface="Arial"/>
              <a:buChar char="•"/>
            </a:pPr>
            <a:r>
              <a:rPr lang="es-ES_tradnl" sz="900" dirty="0">
                <a:solidFill>
                  <a:schemeClr val="tx1"/>
                </a:solidFill>
              </a:rPr>
              <a:t>p</a:t>
            </a:r>
            <a:r>
              <a:rPr lang="es-ES_tradnl" sz="900" dirty="0" smtClean="0">
                <a:solidFill>
                  <a:schemeClr val="tx1"/>
                </a:solidFill>
              </a:rPr>
              <a:t>otencial </a:t>
            </a:r>
            <a:r>
              <a:rPr lang="es-ES_tradnl" sz="900" dirty="0">
                <a:solidFill>
                  <a:schemeClr val="tx1"/>
                </a:solidFill>
              </a:rPr>
              <a:t>de ionización</a:t>
            </a:r>
          </a:p>
        </p:txBody>
      </p:sp>
      <p:sp>
        <p:nvSpPr>
          <p:cNvPr id="514" name="CuadroTexto 18"/>
          <p:cNvSpPr txBox="1"/>
          <p:nvPr/>
        </p:nvSpPr>
        <p:spPr>
          <a:xfrm>
            <a:off x="5473425" y="3237267"/>
            <a:ext cx="10424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 smtClean="0"/>
              <a:t>como</a:t>
            </a:r>
            <a:endParaRPr lang="es-ES" sz="900" dirty="0"/>
          </a:p>
        </p:txBody>
      </p:sp>
      <p:cxnSp>
        <p:nvCxnSpPr>
          <p:cNvPr id="515" name="Conector angular 44"/>
          <p:cNvCxnSpPr>
            <a:stCxn id="177" idx="2"/>
            <a:endCxn id="514" idx="0"/>
          </p:cNvCxnSpPr>
          <p:nvPr/>
        </p:nvCxnSpPr>
        <p:spPr>
          <a:xfrm rot="5400000">
            <a:off x="5722620" y="2961579"/>
            <a:ext cx="547722" cy="3654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9" name="Conector angular 44"/>
          <p:cNvCxnSpPr>
            <a:stCxn id="514" idx="2"/>
            <a:endCxn id="507" idx="0"/>
          </p:cNvCxnSpPr>
          <p:nvPr/>
        </p:nvCxnSpPr>
        <p:spPr>
          <a:xfrm rot="16200000" flipH="1">
            <a:off x="6196612" y="3266141"/>
            <a:ext cx="255972" cy="659888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5" name="CuadroTexto 18"/>
          <p:cNvSpPr txBox="1"/>
          <p:nvPr/>
        </p:nvSpPr>
        <p:spPr>
          <a:xfrm>
            <a:off x="2188679" y="1816528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</a:t>
            </a:r>
            <a:r>
              <a:rPr lang="es-ES_tradnl" sz="900" dirty="0" err="1" smtClean="0"/>
              <a:t>esarrollado</a:t>
            </a:r>
            <a:r>
              <a:rPr lang="es-ES_tradnl" sz="900" dirty="0" smtClean="0"/>
              <a:t> por</a:t>
            </a:r>
            <a:endParaRPr lang="es-ES" sz="900" dirty="0"/>
          </a:p>
        </p:txBody>
      </p:sp>
      <p:cxnSp>
        <p:nvCxnSpPr>
          <p:cNvPr id="534" name="Conector angular 44"/>
          <p:cNvCxnSpPr>
            <a:stCxn id="525" idx="2"/>
            <a:endCxn id="101" idx="0"/>
          </p:cNvCxnSpPr>
          <p:nvPr/>
        </p:nvCxnSpPr>
        <p:spPr>
          <a:xfrm>
            <a:off x="2885801" y="2047360"/>
            <a:ext cx="5110" cy="238641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ector angular 8"/>
          <p:cNvCxnSpPr>
            <a:stCxn id="8" idx="2"/>
            <a:endCxn id="492" idx="0"/>
          </p:cNvCxnSpPr>
          <p:nvPr/>
        </p:nvCxnSpPr>
        <p:spPr>
          <a:xfrm rot="16200000" flipH="1">
            <a:off x="7006894" y="1526282"/>
            <a:ext cx="305159" cy="323288"/>
          </a:xfrm>
          <a:prstGeom prst="bentConnector3">
            <a:avLst>
              <a:gd name="adj1" fmla="val 4687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angular 10"/>
          <p:cNvCxnSpPr>
            <a:stCxn id="8" idx="2"/>
            <a:endCxn id="195" idx="0"/>
          </p:cNvCxnSpPr>
          <p:nvPr/>
        </p:nvCxnSpPr>
        <p:spPr>
          <a:xfrm rot="16200000" flipH="1">
            <a:off x="7589966" y="943209"/>
            <a:ext cx="263016" cy="144729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r 13"/>
          <p:cNvCxnSpPr>
            <a:stCxn id="4" idx="2"/>
            <a:endCxn id="393" idx="0"/>
          </p:cNvCxnSpPr>
          <p:nvPr/>
        </p:nvCxnSpPr>
        <p:spPr>
          <a:xfrm rot="16200000" flipH="1">
            <a:off x="5785037" y="-508717"/>
            <a:ext cx="172488" cy="225309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946</TotalTime>
  <Words>182</Words>
  <Application>Microsoft Office PowerPoint</Application>
  <PresentationFormat>Carta (216 x 279 mm)</PresentationFormat>
  <Paragraphs>48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laura roman</cp:lastModifiedBy>
  <cp:revision>91</cp:revision>
  <dcterms:created xsi:type="dcterms:W3CDTF">2015-05-14T14:12:36Z</dcterms:created>
  <dcterms:modified xsi:type="dcterms:W3CDTF">2015-08-28T14:47:42Z</dcterms:modified>
</cp:coreProperties>
</file>