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0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78446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La genética después de Mendel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493293" y="1054851"/>
            <a:ext cx="1784194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t</a:t>
            </a:r>
            <a:r>
              <a:rPr lang="es-ES" sz="1300" b="1" dirty="0" smtClean="0"/>
              <a:t>eoría cromosómica de la herencia</a:t>
            </a:r>
            <a:endParaRPr lang="es-ES" sz="1300" b="1" dirty="0"/>
          </a:p>
        </p:txBody>
      </p:sp>
      <p:sp>
        <p:nvSpPr>
          <p:cNvPr id="8" name="Rectángulo 7"/>
          <p:cNvSpPr/>
          <p:nvPr/>
        </p:nvSpPr>
        <p:spPr>
          <a:xfrm>
            <a:off x="5654712" y="1069289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e</a:t>
            </a:r>
            <a:r>
              <a:rPr lang="es-ES" sz="1300" b="1" dirty="0" smtClean="0"/>
              <a:t>nfermedades genéticas</a:t>
            </a:r>
            <a:endParaRPr lang="es-ES" sz="1300" b="1" dirty="0"/>
          </a:p>
        </p:txBody>
      </p:sp>
      <p:cxnSp>
        <p:nvCxnSpPr>
          <p:cNvPr id="77" name="Conector angular 30"/>
          <p:cNvCxnSpPr>
            <a:stCxn id="361" idx="2"/>
            <a:endCxn id="5" idx="0"/>
          </p:cNvCxnSpPr>
          <p:nvPr/>
        </p:nvCxnSpPr>
        <p:spPr>
          <a:xfrm>
            <a:off x="1383158" y="921318"/>
            <a:ext cx="2232" cy="13353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stCxn id="393" idx="2"/>
            <a:endCxn id="8" idx="0"/>
          </p:cNvCxnSpPr>
          <p:nvPr/>
        </p:nvCxnSpPr>
        <p:spPr>
          <a:xfrm rot="16200000" flipH="1">
            <a:off x="5941213" y="707677"/>
            <a:ext cx="171971" cy="55125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angular 44"/>
          <p:cNvCxnSpPr>
            <a:stCxn id="5" idx="2"/>
            <a:endCxn id="125" idx="0"/>
          </p:cNvCxnSpPr>
          <p:nvPr/>
        </p:nvCxnSpPr>
        <p:spPr>
          <a:xfrm rot="5400000">
            <a:off x="1059787" y="1432591"/>
            <a:ext cx="254004" cy="397202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CuadroTexto 18"/>
          <p:cNvSpPr txBox="1"/>
          <p:nvPr/>
        </p:nvSpPr>
        <p:spPr>
          <a:xfrm>
            <a:off x="291066" y="1758194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propuesta por</a:t>
            </a:r>
            <a:endParaRPr lang="es-ES" sz="900" dirty="0"/>
          </a:p>
        </p:txBody>
      </p:sp>
      <p:sp>
        <p:nvSpPr>
          <p:cNvPr id="126" name="Rectángulo 43"/>
          <p:cNvSpPr/>
          <p:nvPr/>
        </p:nvSpPr>
        <p:spPr>
          <a:xfrm>
            <a:off x="407165" y="2177454"/>
            <a:ext cx="1162772" cy="3583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Sutton y </a:t>
            </a:r>
            <a:r>
              <a:rPr lang="es-ES_tradnl" sz="1000" dirty="0" err="1" smtClean="0">
                <a:solidFill>
                  <a:schemeClr val="bg1"/>
                </a:solidFill>
              </a:rPr>
              <a:t>Boveri</a:t>
            </a:r>
            <a:endParaRPr lang="es-ES_tradnl" sz="1000" dirty="0" smtClean="0">
              <a:solidFill>
                <a:schemeClr val="bg1"/>
              </a:solidFill>
            </a:endParaRPr>
          </a:p>
        </p:txBody>
      </p:sp>
      <p:cxnSp>
        <p:nvCxnSpPr>
          <p:cNvPr id="127" name="Conector angular 44"/>
          <p:cNvCxnSpPr>
            <a:stCxn id="125" idx="2"/>
            <a:endCxn id="126" idx="0"/>
          </p:cNvCxnSpPr>
          <p:nvPr/>
        </p:nvCxnSpPr>
        <p:spPr>
          <a:xfrm rot="16200000" flipH="1">
            <a:off x="894155" y="2083058"/>
            <a:ext cx="188428" cy="36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ector angular 30"/>
          <p:cNvCxnSpPr>
            <a:stCxn id="81" idx="2"/>
            <a:endCxn id="132" idx="0"/>
          </p:cNvCxnSpPr>
          <p:nvPr/>
        </p:nvCxnSpPr>
        <p:spPr>
          <a:xfrm>
            <a:off x="3446773" y="1507812"/>
            <a:ext cx="2862" cy="16844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6426942" y="1791064"/>
            <a:ext cx="1179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c</a:t>
            </a:r>
            <a:r>
              <a:rPr lang="en-US" sz="900" dirty="0" err="1" smtClean="0"/>
              <a:t>ausadas</a:t>
            </a:r>
            <a:r>
              <a:rPr lang="en-US" sz="900" dirty="0" smtClean="0"/>
              <a:t> </a:t>
            </a:r>
            <a:r>
              <a:rPr lang="en-US" sz="900" dirty="0" err="1" smtClean="0"/>
              <a:t>por</a:t>
            </a:r>
            <a:endParaRPr lang="es-ES" sz="900" dirty="0"/>
          </a:p>
        </p:txBody>
      </p:sp>
      <p:sp>
        <p:nvSpPr>
          <p:cNvPr id="205" name="Rectángulo 43"/>
          <p:cNvSpPr/>
          <p:nvPr/>
        </p:nvSpPr>
        <p:spPr>
          <a:xfrm>
            <a:off x="4478223" y="2164192"/>
            <a:ext cx="952540" cy="7116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ruebas de </a:t>
            </a:r>
            <a:r>
              <a:rPr lang="es-ES_tradnl" sz="1000" dirty="0">
                <a:solidFill>
                  <a:schemeClr val="bg1"/>
                </a:solidFill>
              </a:rPr>
              <a:t>d</a:t>
            </a:r>
            <a:r>
              <a:rPr lang="es-ES_tradnl" sz="1000" dirty="0" smtClean="0">
                <a:solidFill>
                  <a:schemeClr val="bg1"/>
                </a:solidFill>
              </a:rPr>
              <a:t>iagnóstico genético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208" name="Conector angular 44"/>
          <p:cNvCxnSpPr>
            <a:endCxn id="195" idx="0"/>
          </p:cNvCxnSpPr>
          <p:nvPr/>
        </p:nvCxnSpPr>
        <p:spPr>
          <a:xfrm>
            <a:off x="6302823" y="1663191"/>
            <a:ext cx="714030" cy="12787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ector angular 44"/>
          <p:cNvCxnSpPr>
            <a:stCxn id="492" idx="2"/>
            <a:endCxn id="205" idx="0"/>
          </p:cNvCxnSpPr>
          <p:nvPr/>
        </p:nvCxnSpPr>
        <p:spPr>
          <a:xfrm flipH="1">
            <a:off x="4954493" y="2029353"/>
            <a:ext cx="1542" cy="13483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1" name="Rectángulo 143"/>
          <p:cNvSpPr/>
          <p:nvPr/>
        </p:nvSpPr>
        <p:spPr>
          <a:xfrm>
            <a:off x="1962282" y="5188717"/>
            <a:ext cx="1063514" cy="499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XX en mujeres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smtClean="0">
                <a:solidFill>
                  <a:schemeClr val="tx1"/>
                </a:solidFill>
              </a:rPr>
              <a:t>XY en hombres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6490376" y="2176271"/>
            <a:ext cx="1062350" cy="6578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m</a:t>
            </a:r>
            <a:r>
              <a:rPr lang="es-ES" sz="1000" dirty="0" smtClean="0">
                <a:solidFill>
                  <a:schemeClr val="bg1"/>
                </a:solidFill>
              </a:rPr>
              <a:t>utaciones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1919488" y="3625835"/>
            <a:ext cx="1163794" cy="3875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Cromosomas sexuales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7" name="Conector angular 44"/>
          <p:cNvCxnSpPr>
            <a:stCxn id="195" idx="2"/>
            <a:endCxn id="600" idx="0"/>
          </p:cNvCxnSpPr>
          <p:nvPr/>
        </p:nvCxnSpPr>
        <p:spPr>
          <a:xfrm>
            <a:off x="7016853" y="2021896"/>
            <a:ext cx="4698" cy="15437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ángulo 43"/>
          <p:cNvSpPr/>
          <p:nvPr/>
        </p:nvSpPr>
        <p:spPr>
          <a:xfrm>
            <a:off x="1919490" y="2172817"/>
            <a:ext cx="1146660" cy="3972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bg1"/>
                </a:solidFill>
              </a:rPr>
              <a:t>Herencia ligada al sexo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31" name="Conector angular 30"/>
          <p:cNvCxnSpPr>
            <a:stCxn id="128" idx="2"/>
          </p:cNvCxnSpPr>
          <p:nvPr/>
        </p:nvCxnSpPr>
        <p:spPr>
          <a:xfrm>
            <a:off x="2492820" y="2570114"/>
            <a:ext cx="3508" cy="48981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CuadroTexto 18"/>
          <p:cNvSpPr txBox="1"/>
          <p:nvPr/>
        </p:nvSpPr>
        <p:spPr>
          <a:xfrm>
            <a:off x="3036334" y="1676261"/>
            <a:ext cx="826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</a:t>
            </a:r>
            <a:r>
              <a:rPr lang="en-US" sz="900" smtClean="0"/>
              <a:t>omo</a:t>
            </a:r>
            <a:r>
              <a:rPr lang="en-US" sz="900" dirty="0" smtClean="0"/>
              <a:t> </a:t>
            </a:r>
            <a:r>
              <a:rPr lang="en-US" sz="900" dirty="0" smtClean="0"/>
              <a:t>la</a:t>
            </a:r>
            <a:endParaRPr lang="es-ES" sz="900" dirty="0"/>
          </a:p>
        </p:txBody>
      </p:sp>
      <p:cxnSp>
        <p:nvCxnSpPr>
          <p:cNvPr id="137" name="Conector angular 44"/>
          <p:cNvCxnSpPr>
            <a:stCxn id="132" idx="2"/>
            <a:endCxn id="128" idx="0"/>
          </p:cNvCxnSpPr>
          <p:nvPr/>
        </p:nvCxnSpPr>
        <p:spPr>
          <a:xfrm rot="5400000">
            <a:off x="2838366" y="1561548"/>
            <a:ext cx="265724" cy="95681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adroTexto 18"/>
          <p:cNvSpPr txBox="1"/>
          <p:nvPr/>
        </p:nvSpPr>
        <p:spPr>
          <a:xfrm>
            <a:off x="1813317" y="3059933"/>
            <a:ext cx="1394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participan</a:t>
            </a:r>
            <a:endParaRPr lang="es-ES" sz="900" dirty="0"/>
          </a:p>
        </p:txBody>
      </p:sp>
      <p:cxnSp>
        <p:nvCxnSpPr>
          <p:cNvPr id="171" name="Conector angular 44"/>
          <p:cNvCxnSpPr>
            <a:endCxn id="673" idx="0"/>
          </p:cNvCxnSpPr>
          <p:nvPr/>
        </p:nvCxnSpPr>
        <p:spPr>
          <a:xfrm>
            <a:off x="2496328" y="3290765"/>
            <a:ext cx="5057" cy="335070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" name="Rectángulo 142"/>
          <p:cNvSpPr/>
          <p:nvPr/>
        </p:nvSpPr>
        <p:spPr>
          <a:xfrm>
            <a:off x="5177740" y="4330953"/>
            <a:ext cx="937408" cy="41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rueba de dermatoglifos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19" name="Conector angular 44"/>
          <p:cNvCxnSpPr/>
          <p:nvPr/>
        </p:nvCxnSpPr>
        <p:spPr>
          <a:xfrm rot="16200000" flipH="1">
            <a:off x="4786437" y="3468565"/>
            <a:ext cx="1032526" cy="687488"/>
          </a:xfrm>
          <a:prstGeom prst="bentConnector3">
            <a:avLst>
              <a:gd name="adj1" fmla="val 7818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CuadroTexto 18"/>
          <p:cNvSpPr txBox="1"/>
          <p:nvPr/>
        </p:nvSpPr>
        <p:spPr>
          <a:xfrm>
            <a:off x="704196" y="690486"/>
            <a:ext cx="1357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/>
              <a:t>i</a:t>
            </a:r>
            <a:r>
              <a:rPr lang="es-ES_tradnl" sz="900" dirty="0" smtClean="0"/>
              <a:t>ncluye la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4" idx="2"/>
            <a:endCxn id="361" idx="0"/>
          </p:cNvCxnSpPr>
          <p:nvPr/>
        </p:nvCxnSpPr>
        <p:spPr>
          <a:xfrm rot="5400000">
            <a:off x="2984496" y="-1069750"/>
            <a:ext cx="158898" cy="3361574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ángulo 43"/>
          <p:cNvSpPr/>
          <p:nvPr/>
        </p:nvSpPr>
        <p:spPr>
          <a:xfrm>
            <a:off x="3157047" y="2178765"/>
            <a:ext cx="1153851" cy="17159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h</a:t>
            </a:r>
            <a:r>
              <a:rPr lang="es-ES_tradnl" sz="1000" dirty="0" smtClean="0">
                <a:solidFill>
                  <a:schemeClr val="bg1"/>
                </a:solidFill>
              </a:rPr>
              <a:t>erencia </a:t>
            </a:r>
            <a:r>
              <a:rPr lang="es-ES_tradnl" sz="1000" dirty="0" err="1">
                <a:solidFill>
                  <a:schemeClr val="bg1"/>
                </a:solidFill>
              </a:rPr>
              <a:t>monogénica</a:t>
            </a:r>
            <a:endParaRPr lang="es-ES_tradnl" sz="1000" dirty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h</a:t>
            </a:r>
            <a:r>
              <a:rPr lang="es-ES_tradnl" sz="1000" dirty="0" smtClean="0">
                <a:solidFill>
                  <a:schemeClr val="bg1"/>
                </a:solidFill>
              </a:rPr>
              <a:t>erencia </a:t>
            </a:r>
            <a:r>
              <a:rPr lang="es-ES_tradnl" sz="1000" dirty="0" err="1">
                <a:solidFill>
                  <a:schemeClr val="bg1"/>
                </a:solidFill>
              </a:rPr>
              <a:t>poligénica</a:t>
            </a:r>
            <a:r>
              <a:rPr lang="es-ES_tradnl" sz="1000" dirty="0">
                <a:solidFill>
                  <a:schemeClr val="bg1"/>
                </a:solidFill>
              </a:rPr>
              <a:t>
h</a:t>
            </a:r>
            <a:r>
              <a:rPr lang="es-ES_tradnl" sz="1000" dirty="0" smtClean="0">
                <a:solidFill>
                  <a:schemeClr val="bg1"/>
                </a:solidFill>
              </a:rPr>
              <a:t>erencia </a:t>
            </a:r>
            <a:r>
              <a:rPr lang="es-ES_tradnl" sz="1000" dirty="0" err="1">
                <a:solidFill>
                  <a:schemeClr val="bg1"/>
                </a:solidFill>
              </a:rPr>
              <a:t>polialélica</a:t>
            </a:r>
            <a:endParaRPr lang="es-ES_tradnl" sz="1000" dirty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 err="1">
                <a:solidFill>
                  <a:schemeClr val="bg1"/>
                </a:solidFill>
              </a:rPr>
              <a:t>e</a:t>
            </a:r>
            <a:r>
              <a:rPr lang="es-ES_tradnl" sz="1000" dirty="0" err="1" smtClean="0">
                <a:solidFill>
                  <a:schemeClr val="bg1"/>
                </a:solidFill>
              </a:rPr>
              <a:t>pistasis</a:t>
            </a:r>
            <a:endParaRPr lang="es-ES_tradnl" sz="1000" dirty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 err="1">
                <a:solidFill>
                  <a:schemeClr val="bg1"/>
                </a:solidFill>
              </a:rPr>
              <a:t>p</a:t>
            </a:r>
            <a:r>
              <a:rPr lang="es-ES_tradnl" sz="1000" dirty="0" err="1" smtClean="0">
                <a:solidFill>
                  <a:schemeClr val="bg1"/>
                </a:solidFill>
              </a:rPr>
              <a:t>leiotropía</a:t>
            </a:r>
            <a:endParaRPr lang="es-ES_tradnl" sz="1000" dirty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h</a:t>
            </a:r>
            <a:r>
              <a:rPr lang="es-ES_tradnl" sz="1000" dirty="0" smtClean="0">
                <a:solidFill>
                  <a:schemeClr val="bg1"/>
                </a:solidFill>
              </a:rPr>
              <a:t>erencia </a:t>
            </a:r>
            <a:r>
              <a:rPr lang="es-ES_tradnl" sz="1000" dirty="0">
                <a:solidFill>
                  <a:schemeClr val="bg1"/>
                </a:solidFill>
              </a:rPr>
              <a:t>materna</a:t>
            </a:r>
          </a:p>
        </p:txBody>
      </p:sp>
      <p:cxnSp>
        <p:nvCxnSpPr>
          <p:cNvPr id="262" name="Conector angular 44"/>
          <p:cNvCxnSpPr>
            <a:stCxn id="177" idx="0"/>
          </p:cNvCxnSpPr>
          <p:nvPr/>
        </p:nvCxnSpPr>
        <p:spPr>
          <a:xfrm rot="16200000" flipV="1">
            <a:off x="3522400" y="1967191"/>
            <a:ext cx="138810" cy="284337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0" name="CuadroTexto 18"/>
          <p:cNvSpPr txBox="1"/>
          <p:nvPr/>
        </p:nvSpPr>
        <p:spPr>
          <a:xfrm>
            <a:off x="4437727" y="3067595"/>
            <a:ext cx="1042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como</a:t>
            </a:r>
            <a:endParaRPr lang="es-ES" sz="900" dirty="0"/>
          </a:p>
        </p:txBody>
      </p:sp>
      <p:cxnSp>
        <p:nvCxnSpPr>
          <p:cNvPr id="362" name="Conector angular 44"/>
          <p:cNvCxnSpPr>
            <a:stCxn id="205" idx="2"/>
            <a:endCxn id="360" idx="0"/>
          </p:cNvCxnSpPr>
          <p:nvPr/>
        </p:nvCxnSpPr>
        <p:spPr>
          <a:xfrm>
            <a:off x="4954493" y="2875841"/>
            <a:ext cx="4463" cy="19175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3" name="CuadroTexto 18"/>
          <p:cNvSpPr txBox="1"/>
          <p:nvPr/>
        </p:nvSpPr>
        <p:spPr>
          <a:xfrm>
            <a:off x="5169516" y="666486"/>
            <a:ext cx="11641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estudia</a:t>
            </a:r>
            <a:endParaRPr lang="es-ES" sz="900" dirty="0"/>
          </a:p>
        </p:txBody>
      </p:sp>
      <p:cxnSp>
        <p:nvCxnSpPr>
          <p:cNvPr id="395" name="Conector angular 30"/>
          <p:cNvCxnSpPr>
            <a:endCxn id="393" idx="0"/>
          </p:cNvCxnSpPr>
          <p:nvPr/>
        </p:nvCxnSpPr>
        <p:spPr>
          <a:xfrm>
            <a:off x="4357468" y="608784"/>
            <a:ext cx="1394105" cy="5770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2" name="CuadroTexto 18"/>
          <p:cNvSpPr txBox="1"/>
          <p:nvPr/>
        </p:nvSpPr>
        <p:spPr>
          <a:xfrm>
            <a:off x="620967" y="2929225"/>
            <a:ext cx="73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plantea</a:t>
            </a:r>
            <a:r>
              <a:rPr lang="en-US" sz="900" dirty="0" smtClean="0"/>
              <a:t> </a:t>
            </a:r>
            <a:r>
              <a:rPr lang="en-US" sz="900" dirty="0" err="1" smtClean="0"/>
              <a:t>que</a:t>
            </a:r>
            <a:r>
              <a:rPr lang="en-US" sz="900" dirty="0" smtClean="0"/>
              <a:t> </a:t>
            </a:r>
            <a:endParaRPr lang="es-ES" sz="900" dirty="0"/>
          </a:p>
        </p:txBody>
      </p:sp>
      <p:cxnSp>
        <p:nvCxnSpPr>
          <p:cNvPr id="473" name="Conector angular 44"/>
          <p:cNvCxnSpPr>
            <a:stCxn id="126" idx="2"/>
            <a:endCxn id="472" idx="0"/>
          </p:cNvCxnSpPr>
          <p:nvPr/>
        </p:nvCxnSpPr>
        <p:spPr>
          <a:xfrm flipH="1">
            <a:off x="988206" y="2535787"/>
            <a:ext cx="345" cy="39343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5" name="Rectángulo 71"/>
          <p:cNvSpPr/>
          <p:nvPr/>
        </p:nvSpPr>
        <p:spPr>
          <a:xfrm>
            <a:off x="143300" y="3609939"/>
            <a:ext cx="1689736" cy="12393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 smtClean="0"/>
              <a:t>los genes </a:t>
            </a:r>
            <a:r>
              <a:rPr lang="es-ES_tradnl" sz="900" dirty="0"/>
              <a:t>están en los </a:t>
            </a:r>
            <a:r>
              <a:rPr lang="es-ES_tradnl" sz="900" dirty="0" smtClean="0"/>
              <a:t>cromosomas</a:t>
            </a:r>
            <a:r>
              <a:rPr lang="es-ES_tradnl" sz="900" dirty="0"/>
              <a:t>
</a:t>
            </a:r>
            <a:r>
              <a:rPr lang="es-ES_tradnl" sz="900" dirty="0" smtClean="0"/>
              <a:t>los genes </a:t>
            </a:r>
            <a:r>
              <a:rPr lang="es-ES_tradnl" sz="900" dirty="0"/>
              <a:t>cercanos pueden estar </a:t>
            </a:r>
            <a:r>
              <a:rPr lang="es-ES_tradnl" sz="900" dirty="0" smtClean="0"/>
              <a:t>ligados</a:t>
            </a:r>
            <a:r>
              <a:rPr lang="es-ES_tradnl" sz="900" dirty="0"/>
              <a:t>
</a:t>
            </a:r>
            <a:r>
              <a:rPr lang="es-ES_tradnl" sz="900" dirty="0" smtClean="0"/>
              <a:t>los genes </a:t>
            </a:r>
            <a:r>
              <a:rPr lang="es-ES_tradnl" sz="900" dirty="0"/>
              <a:t>de un mismo cromosoma pueden heredarse por </a:t>
            </a:r>
            <a:r>
              <a:rPr lang="es-ES_tradnl" sz="900" dirty="0" smtClean="0"/>
              <a:t>separado</a:t>
            </a:r>
            <a:endParaRPr lang="es-ES_tradnl" sz="900" dirty="0"/>
          </a:p>
        </p:txBody>
      </p:sp>
      <p:cxnSp>
        <p:nvCxnSpPr>
          <p:cNvPr id="476" name="Conector angular 44"/>
          <p:cNvCxnSpPr>
            <a:stCxn id="472" idx="2"/>
            <a:endCxn id="475" idx="0"/>
          </p:cNvCxnSpPr>
          <p:nvPr/>
        </p:nvCxnSpPr>
        <p:spPr>
          <a:xfrm flipH="1">
            <a:off x="988168" y="3298557"/>
            <a:ext cx="38" cy="31138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2" name="Conector angular 30"/>
          <p:cNvCxnSpPr>
            <a:stCxn id="673" idx="2"/>
          </p:cNvCxnSpPr>
          <p:nvPr/>
        </p:nvCxnSpPr>
        <p:spPr>
          <a:xfrm>
            <a:off x="2501385" y="4013364"/>
            <a:ext cx="1675" cy="37597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3" name="CuadroTexto 18"/>
          <p:cNvSpPr txBox="1"/>
          <p:nvPr/>
        </p:nvSpPr>
        <p:spPr>
          <a:xfrm>
            <a:off x="1942999" y="4389338"/>
            <a:ext cx="1120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estos</a:t>
            </a:r>
            <a:r>
              <a:rPr lang="en-US" sz="900" dirty="0" smtClean="0"/>
              <a:t> son</a:t>
            </a:r>
            <a:endParaRPr lang="es-ES" sz="900" dirty="0"/>
          </a:p>
        </p:txBody>
      </p:sp>
      <p:cxnSp>
        <p:nvCxnSpPr>
          <p:cNvPr id="484" name="Conector angular 44"/>
          <p:cNvCxnSpPr>
            <a:stCxn id="483" idx="2"/>
            <a:endCxn id="461" idx="0"/>
          </p:cNvCxnSpPr>
          <p:nvPr/>
        </p:nvCxnSpPr>
        <p:spPr>
          <a:xfrm flipH="1">
            <a:off x="2494039" y="4620170"/>
            <a:ext cx="9021" cy="56854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2" name="CuadroTexto 18"/>
          <p:cNvSpPr txBox="1"/>
          <p:nvPr/>
        </p:nvSpPr>
        <p:spPr>
          <a:xfrm>
            <a:off x="4339888" y="1798521"/>
            <a:ext cx="123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/>
              <a:t>d</a:t>
            </a:r>
            <a:r>
              <a:rPr lang="en-US" sz="900" dirty="0" err="1" smtClean="0"/>
              <a:t>iagnosticadas</a:t>
            </a:r>
            <a:r>
              <a:rPr lang="en-US" sz="900" dirty="0" smtClean="0"/>
              <a:t> con</a:t>
            </a:r>
            <a:endParaRPr lang="es-ES" sz="900" dirty="0"/>
          </a:p>
        </p:txBody>
      </p:sp>
      <p:cxnSp>
        <p:nvCxnSpPr>
          <p:cNvPr id="500" name="Conector angular 44"/>
          <p:cNvCxnSpPr>
            <a:stCxn id="492" idx="0"/>
            <a:endCxn id="8" idx="2"/>
          </p:cNvCxnSpPr>
          <p:nvPr/>
        </p:nvCxnSpPr>
        <p:spPr>
          <a:xfrm rot="5400000" flipH="1" flipV="1">
            <a:off x="5494099" y="989797"/>
            <a:ext cx="270660" cy="1346789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ángulo 7"/>
          <p:cNvSpPr/>
          <p:nvPr/>
        </p:nvSpPr>
        <p:spPr>
          <a:xfrm>
            <a:off x="2798661" y="1049240"/>
            <a:ext cx="12962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/>
              <a:t>o</a:t>
            </a:r>
            <a:r>
              <a:rPr lang="es-ES" sz="1300" b="1" dirty="0" smtClean="0"/>
              <a:t>tros tipos de herencia</a:t>
            </a:r>
            <a:endParaRPr lang="es-ES" sz="1300" b="1" dirty="0"/>
          </a:p>
        </p:txBody>
      </p:sp>
      <p:cxnSp>
        <p:nvCxnSpPr>
          <p:cNvPr id="84" name="Conector angular 30"/>
          <p:cNvCxnSpPr>
            <a:stCxn id="81" idx="0"/>
          </p:cNvCxnSpPr>
          <p:nvPr/>
        </p:nvCxnSpPr>
        <p:spPr>
          <a:xfrm rot="5400000" flipH="1" flipV="1">
            <a:off x="4569557" y="-139482"/>
            <a:ext cx="65938" cy="231150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ectángulo 142"/>
          <p:cNvSpPr/>
          <p:nvPr/>
        </p:nvSpPr>
        <p:spPr>
          <a:xfrm>
            <a:off x="3453099" y="4333840"/>
            <a:ext cx="800237" cy="41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p</a:t>
            </a:r>
            <a:r>
              <a:rPr lang="es-ES" sz="900" dirty="0" smtClean="0">
                <a:solidFill>
                  <a:schemeClr val="tx1"/>
                </a:solidFill>
              </a:rPr>
              <a:t>ruebas </a:t>
            </a:r>
            <a:r>
              <a:rPr lang="es-ES" sz="900" dirty="0">
                <a:solidFill>
                  <a:schemeClr val="tx1"/>
                </a:solidFill>
              </a:rPr>
              <a:t>de diagnóstico </a:t>
            </a:r>
            <a:r>
              <a:rPr lang="es-ES" sz="900" dirty="0" smtClean="0">
                <a:solidFill>
                  <a:schemeClr val="tx1"/>
                </a:solidFill>
              </a:rPr>
              <a:t>prenatal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8" name="Conector angular 44"/>
          <p:cNvCxnSpPr>
            <a:stCxn id="136" idx="0"/>
          </p:cNvCxnSpPr>
          <p:nvPr/>
        </p:nvCxnSpPr>
        <p:spPr>
          <a:xfrm rot="5400000" flipH="1" flipV="1">
            <a:off x="4290409" y="3665291"/>
            <a:ext cx="231358" cy="110574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ángulo 142"/>
          <p:cNvSpPr/>
          <p:nvPr/>
        </p:nvSpPr>
        <p:spPr>
          <a:xfrm>
            <a:off x="4330038" y="4335813"/>
            <a:ext cx="776447" cy="41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err="1">
                <a:solidFill>
                  <a:schemeClr val="tx1"/>
                </a:solidFill>
              </a:rPr>
              <a:t>c</a:t>
            </a:r>
            <a:r>
              <a:rPr lang="es-ES" sz="900" dirty="0" err="1" smtClean="0">
                <a:solidFill>
                  <a:schemeClr val="tx1"/>
                </a:solidFill>
              </a:rPr>
              <a:t>ariotipaje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5" name="Conector angular 44"/>
          <p:cNvCxnSpPr>
            <a:endCxn id="143" idx="0"/>
          </p:cNvCxnSpPr>
          <p:nvPr/>
        </p:nvCxnSpPr>
        <p:spPr>
          <a:xfrm flipH="1">
            <a:off x="4718262" y="4102482"/>
            <a:ext cx="691" cy="23333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ángulo 143"/>
          <p:cNvSpPr/>
          <p:nvPr/>
        </p:nvSpPr>
        <p:spPr>
          <a:xfrm>
            <a:off x="3104995" y="5196554"/>
            <a:ext cx="671871" cy="429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i</a:t>
            </a:r>
            <a:r>
              <a:rPr lang="es-ES_tradnl" sz="900" dirty="0" smtClean="0"/>
              <a:t>nvasivas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149" name="Conector angular 30"/>
          <p:cNvCxnSpPr>
            <a:stCxn id="136" idx="2"/>
          </p:cNvCxnSpPr>
          <p:nvPr/>
        </p:nvCxnSpPr>
        <p:spPr>
          <a:xfrm>
            <a:off x="3853218" y="4745890"/>
            <a:ext cx="2313" cy="8440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CuadroTexto 18"/>
          <p:cNvSpPr txBox="1"/>
          <p:nvPr/>
        </p:nvSpPr>
        <p:spPr>
          <a:xfrm>
            <a:off x="3295470" y="4801609"/>
            <a:ext cx="1120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d</a:t>
            </a:r>
            <a:r>
              <a:rPr lang="en-US" sz="900" dirty="0" smtClean="0"/>
              <a:t>e </a:t>
            </a:r>
            <a:r>
              <a:rPr lang="en-US" sz="900" dirty="0" err="1" smtClean="0"/>
              <a:t>tipo</a:t>
            </a:r>
            <a:endParaRPr lang="es-ES" sz="900" dirty="0"/>
          </a:p>
        </p:txBody>
      </p:sp>
      <p:cxnSp>
        <p:nvCxnSpPr>
          <p:cNvPr id="151" name="Conector angular 44"/>
          <p:cNvCxnSpPr>
            <a:endCxn id="148" idx="0"/>
          </p:cNvCxnSpPr>
          <p:nvPr/>
        </p:nvCxnSpPr>
        <p:spPr>
          <a:xfrm rot="5400000">
            <a:off x="3580517" y="4921539"/>
            <a:ext cx="135429" cy="41460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Rectángulo 143"/>
          <p:cNvSpPr/>
          <p:nvPr/>
        </p:nvSpPr>
        <p:spPr>
          <a:xfrm>
            <a:off x="3879177" y="5196812"/>
            <a:ext cx="671871" cy="435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n</a:t>
            </a:r>
            <a:r>
              <a:rPr lang="es-ES_tradnl" sz="900" dirty="0" smtClean="0"/>
              <a:t>o Invasivas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158" name="Conector angular 44"/>
          <p:cNvCxnSpPr>
            <a:stCxn id="157" idx="0"/>
          </p:cNvCxnSpPr>
          <p:nvPr/>
        </p:nvCxnSpPr>
        <p:spPr>
          <a:xfrm rot="16200000" flipV="1">
            <a:off x="3996072" y="4977771"/>
            <a:ext cx="64617" cy="37346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ángulo 143"/>
          <p:cNvSpPr/>
          <p:nvPr/>
        </p:nvSpPr>
        <p:spPr>
          <a:xfrm>
            <a:off x="2470688" y="5969394"/>
            <a:ext cx="1298516" cy="537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/>
              <a:t>e</a:t>
            </a:r>
            <a:r>
              <a:rPr lang="es-ES_tradnl" sz="900" dirty="0" smtClean="0"/>
              <a:t>cografía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a</a:t>
            </a:r>
            <a:r>
              <a:rPr lang="es-ES_tradnl" sz="900" dirty="0" smtClean="0">
                <a:solidFill>
                  <a:schemeClr val="tx1"/>
                </a:solidFill>
              </a:rPr>
              <a:t>nálisis de sangre materna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163" name="Conector angular 44"/>
          <p:cNvCxnSpPr>
            <a:stCxn id="148" idx="2"/>
          </p:cNvCxnSpPr>
          <p:nvPr/>
        </p:nvCxnSpPr>
        <p:spPr>
          <a:xfrm rot="5400000">
            <a:off x="3108694" y="5637157"/>
            <a:ext cx="343490" cy="320985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Rectángulo 143"/>
          <p:cNvSpPr/>
          <p:nvPr/>
        </p:nvSpPr>
        <p:spPr>
          <a:xfrm>
            <a:off x="3927265" y="5971970"/>
            <a:ext cx="1161856" cy="542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/>
              <a:t>a</a:t>
            </a:r>
            <a:r>
              <a:rPr lang="es-ES_tradnl" sz="900" dirty="0" smtClean="0"/>
              <a:t>nálisis de corión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a</a:t>
            </a:r>
            <a:r>
              <a:rPr lang="es-ES_tradnl" sz="900" dirty="0" smtClean="0">
                <a:solidFill>
                  <a:schemeClr val="tx1"/>
                </a:solidFill>
              </a:rPr>
              <a:t>mniocentesis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 err="1">
                <a:solidFill>
                  <a:schemeClr val="tx1"/>
                </a:solidFill>
              </a:rPr>
              <a:t>c</a:t>
            </a:r>
            <a:r>
              <a:rPr lang="es-ES_tradnl" sz="900" dirty="0" err="1" smtClean="0">
                <a:solidFill>
                  <a:schemeClr val="tx1"/>
                </a:solidFill>
              </a:rPr>
              <a:t>ordocentesis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172" name="Conector angular 44"/>
          <p:cNvCxnSpPr>
            <a:stCxn id="157" idx="2"/>
            <a:endCxn id="170" idx="0"/>
          </p:cNvCxnSpPr>
          <p:nvPr/>
        </p:nvCxnSpPr>
        <p:spPr>
          <a:xfrm rot="16200000" flipH="1">
            <a:off x="4191927" y="5655704"/>
            <a:ext cx="339452" cy="29308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Rectángulo 142"/>
          <p:cNvSpPr/>
          <p:nvPr/>
        </p:nvSpPr>
        <p:spPr>
          <a:xfrm>
            <a:off x="8037097" y="3591238"/>
            <a:ext cx="937408" cy="41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o hereditarias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21" name="Rectángulo 142"/>
          <p:cNvSpPr/>
          <p:nvPr/>
        </p:nvSpPr>
        <p:spPr>
          <a:xfrm>
            <a:off x="7073358" y="3605484"/>
            <a:ext cx="778101" cy="41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h</a:t>
            </a:r>
            <a:r>
              <a:rPr lang="es-ES" sz="900" dirty="0" smtClean="0">
                <a:solidFill>
                  <a:schemeClr val="tx1"/>
                </a:solidFill>
              </a:rPr>
              <a:t>ereditarias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22" name="Rectángulo 142"/>
          <p:cNvSpPr/>
          <p:nvPr/>
        </p:nvSpPr>
        <p:spPr>
          <a:xfrm>
            <a:off x="6212254" y="3608891"/>
            <a:ext cx="677018" cy="41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i</a:t>
            </a:r>
            <a:r>
              <a:rPr lang="es-ES" sz="900" dirty="0" smtClean="0">
                <a:solidFill>
                  <a:schemeClr val="tx1"/>
                </a:solidFill>
              </a:rPr>
              <a:t>nducida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23" name="Rectángulo 142"/>
          <p:cNvSpPr/>
          <p:nvPr/>
        </p:nvSpPr>
        <p:spPr>
          <a:xfrm>
            <a:off x="5299831" y="3606472"/>
            <a:ext cx="768372" cy="412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</a:t>
            </a:r>
            <a:r>
              <a:rPr lang="es-ES" sz="900" dirty="0" err="1" smtClean="0">
                <a:solidFill>
                  <a:schemeClr val="tx1"/>
                </a:solidFill>
              </a:rPr>
              <a:t>spontánea</a:t>
            </a:r>
            <a:r>
              <a:rPr lang="es-ES" sz="900" dirty="0" smtClean="0">
                <a:solidFill>
                  <a:schemeClr val="tx1"/>
                </a:solidFill>
              </a:rPr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24" name="Rectángulo 143"/>
          <p:cNvSpPr/>
          <p:nvPr/>
        </p:nvSpPr>
        <p:spPr>
          <a:xfrm>
            <a:off x="6016243" y="5212839"/>
            <a:ext cx="1063514" cy="499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n-US" sz="900" dirty="0"/>
              <a:t>f</a:t>
            </a:r>
            <a:r>
              <a:rPr lang="es-ES_tradnl" sz="900" dirty="0" err="1" smtClean="0"/>
              <a:t>ísicos</a:t>
            </a:r>
            <a:endParaRPr lang="es-ES_tradnl" sz="900" dirty="0" smtClean="0"/>
          </a:p>
          <a:p>
            <a:pPr marL="171450" indent="-171450">
              <a:buFont typeface="Arial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q</a:t>
            </a:r>
            <a:r>
              <a:rPr lang="es-ES_tradnl" sz="900" dirty="0" err="1" smtClean="0">
                <a:solidFill>
                  <a:schemeClr val="tx1"/>
                </a:solidFill>
              </a:rPr>
              <a:t>uímicos</a:t>
            </a:r>
            <a:endParaRPr lang="es-ES_tradnl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b</a:t>
            </a:r>
            <a:r>
              <a:rPr lang="es-ES_tradnl" sz="900" dirty="0" smtClean="0">
                <a:solidFill>
                  <a:schemeClr val="tx1"/>
                </a:solidFill>
              </a:rPr>
              <a:t>iológicos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225" name="Conector angular 30"/>
          <p:cNvCxnSpPr>
            <a:stCxn id="222" idx="2"/>
            <a:endCxn id="226" idx="0"/>
          </p:cNvCxnSpPr>
          <p:nvPr/>
        </p:nvCxnSpPr>
        <p:spPr>
          <a:xfrm>
            <a:off x="6550763" y="4020941"/>
            <a:ext cx="4768" cy="36184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CuadroTexto 18"/>
          <p:cNvSpPr txBox="1"/>
          <p:nvPr/>
        </p:nvSpPr>
        <p:spPr>
          <a:xfrm>
            <a:off x="5995470" y="4382783"/>
            <a:ext cx="1120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por</a:t>
            </a:r>
            <a:r>
              <a:rPr lang="en-US" sz="900" dirty="0" smtClean="0"/>
              <a:t> </a:t>
            </a:r>
            <a:r>
              <a:rPr lang="en-US" sz="900" dirty="0" err="1" smtClean="0"/>
              <a:t>factores</a:t>
            </a:r>
            <a:endParaRPr lang="es-ES" sz="900" dirty="0"/>
          </a:p>
        </p:txBody>
      </p:sp>
      <p:cxnSp>
        <p:nvCxnSpPr>
          <p:cNvPr id="227" name="Conector angular 44"/>
          <p:cNvCxnSpPr>
            <a:stCxn id="226" idx="2"/>
            <a:endCxn id="224" idx="0"/>
          </p:cNvCxnSpPr>
          <p:nvPr/>
        </p:nvCxnSpPr>
        <p:spPr>
          <a:xfrm flipH="1">
            <a:off x="6548000" y="4613615"/>
            <a:ext cx="7531" cy="59922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Rectángulo 143"/>
          <p:cNvSpPr/>
          <p:nvPr/>
        </p:nvSpPr>
        <p:spPr>
          <a:xfrm>
            <a:off x="6736232" y="5769369"/>
            <a:ext cx="1455045" cy="864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pt-BR" sz="900" dirty="0" err="1">
                <a:solidFill>
                  <a:schemeClr val="tx1"/>
                </a:solidFill>
              </a:rPr>
              <a:t>a</a:t>
            </a:r>
            <a:r>
              <a:rPr lang="pt-BR" sz="900" dirty="0" err="1" smtClean="0">
                <a:solidFill>
                  <a:schemeClr val="tx1"/>
                </a:solidFill>
              </a:rPr>
              <a:t>utosómica</a:t>
            </a:r>
            <a:r>
              <a:rPr lang="pt-BR" sz="900" dirty="0" smtClean="0">
                <a:solidFill>
                  <a:schemeClr val="tx1"/>
                </a:solidFill>
              </a:rPr>
              <a:t> </a:t>
            </a:r>
            <a:r>
              <a:rPr lang="pt-BR" sz="900" dirty="0">
                <a:solidFill>
                  <a:schemeClr val="tx1"/>
                </a:solidFill>
              </a:rPr>
              <a:t>dominante</a:t>
            </a:r>
          </a:p>
          <a:p>
            <a:pPr marL="171450" indent="-171450">
              <a:buFont typeface="Arial"/>
              <a:buChar char="•"/>
            </a:pPr>
            <a:r>
              <a:rPr lang="pt-BR" sz="900" dirty="0" err="1">
                <a:solidFill>
                  <a:schemeClr val="tx1"/>
                </a:solidFill>
              </a:rPr>
              <a:t>a</a:t>
            </a:r>
            <a:r>
              <a:rPr lang="pt-BR" sz="900" dirty="0" err="1" smtClean="0">
                <a:solidFill>
                  <a:schemeClr val="tx1"/>
                </a:solidFill>
              </a:rPr>
              <a:t>utosómica</a:t>
            </a:r>
            <a:r>
              <a:rPr lang="pt-BR" sz="900" dirty="0" smtClean="0">
                <a:solidFill>
                  <a:schemeClr val="tx1"/>
                </a:solidFill>
              </a:rPr>
              <a:t> </a:t>
            </a:r>
            <a:r>
              <a:rPr lang="pt-BR" sz="900" dirty="0" err="1">
                <a:solidFill>
                  <a:schemeClr val="tx1"/>
                </a:solidFill>
              </a:rPr>
              <a:t>recesiva</a:t>
            </a:r>
            <a:endParaRPr lang="pt-BR" sz="900" dirty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pt-BR" sz="900" dirty="0">
                <a:solidFill>
                  <a:schemeClr val="tx1"/>
                </a:solidFill>
              </a:rPr>
              <a:t>d</a:t>
            </a:r>
            <a:r>
              <a:rPr lang="pt-BR" sz="900" dirty="0" smtClean="0">
                <a:solidFill>
                  <a:schemeClr val="tx1"/>
                </a:solidFill>
              </a:rPr>
              <a:t>ominante </a:t>
            </a:r>
            <a:r>
              <a:rPr lang="pt-BR" sz="900" dirty="0">
                <a:solidFill>
                  <a:schemeClr val="tx1"/>
                </a:solidFill>
              </a:rPr>
              <a:t>ligada a X</a:t>
            </a:r>
          </a:p>
          <a:p>
            <a:pPr marL="171450" indent="-171450">
              <a:buFont typeface="Arial"/>
              <a:buChar char="•"/>
            </a:pPr>
            <a:r>
              <a:rPr lang="pt-BR" sz="900" dirty="0" err="1">
                <a:solidFill>
                  <a:schemeClr val="tx1"/>
                </a:solidFill>
              </a:rPr>
              <a:t>r</a:t>
            </a:r>
            <a:r>
              <a:rPr lang="pt-BR" sz="900" dirty="0" err="1" smtClean="0">
                <a:solidFill>
                  <a:schemeClr val="tx1"/>
                </a:solidFill>
              </a:rPr>
              <a:t>ecesiva</a:t>
            </a:r>
            <a:r>
              <a:rPr lang="pt-BR" sz="900" dirty="0" smtClean="0">
                <a:solidFill>
                  <a:schemeClr val="tx1"/>
                </a:solidFill>
              </a:rPr>
              <a:t> </a:t>
            </a:r>
            <a:r>
              <a:rPr lang="pt-BR" sz="900" dirty="0">
                <a:solidFill>
                  <a:schemeClr val="tx1"/>
                </a:solidFill>
              </a:rPr>
              <a:t>ligada a X</a:t>
            </a:r>
          </a:p>
          <a:p>
            <a:pPr marL="171450" indent="-171450">
              <a:buFont typeface="Arial"/>
              <a:buChar char="•"/>
            </a:pPr>
            <a:r>
              <a:rPr lang="pt-BR" sz="900" dirty="0">
                <a:solidFill>
                  <a:schemeClr val="tx1"/>
                </a:solidFill>
              </a:rPr>
              <a:t>m</a:t>
            </a:r>
            <a:r>
              <a:rPr lang="pt-BR" sz="900" dirty="0" smtClean="0">
                <a:solidFill>
                  <a:schemeClr val="tx1"/>
                </a:solidFill>
              </a:rPr>
              <a:t>itocondrial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229" name="Conector angular 30"/>
          <p:cNvCxnSpPr>
            <a:stCxn id="221" idx="2"/>
            <a:endCxn id="230" idx="0"/>
          </p:cNvCxnSpPr>
          <p:nvPr/>
        </p:nvCxnSpPr>
        <p:spPr>
          <a:xfrm>
            <a:off x="7462409" y="4017534"/>
            <a:ext cx="3994" cy="42195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CuadroTexto 18"/>
          <p:cNvSpPr txBox="1"/>
          <p:nvPr/>
        </p:nvSpPr>
        <p:spPr>
          <a:xfrm>
            <a:off x="6906342" y="4439486"/>
            <a:ext cx="1120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 </a:t>
            </a:r>
            <a:r>
              <a:rPr lang="en-US" sz="900" dirty="0" err="1" smtClean="0"/>
              <a:t>tipo</a:t>
            </a:r>
            <a:endParaRPr lang="es-ES" sz="900" dirty="0"/>
          </a:p>
        </p:txBody>
      </p:sp>
      <p:cxnSp>
        <p:nvCxnSpPr>
          <p:cNvPr id="231" name="Conector angular 44"/>
          <p:cNvCxnSpPr>
            <a:stCxn id="230" idx="2"/>
            <a:endCxn id="228" idx="0"/>
          </p:cNvCxnSpPr>
          <p:nvPr/>
        </p:nvCxnSpPr>
        <p:spPr>
          <a:xfrm flipH="1">
            <a:off x="7463755" y="4670318"/>
            <a:ext cx="2648" cy="109905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1" name="Rectángulo 143"/>
          <p:cNvSpPr/>
          <p:nvPr/>
        </p:nvSpPr>
        <p:spPr>
          <a:xfrm>
            <a:off x="7976612" y="5206476"/>
            <a:ext cx="1063514" cy="499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e</a:t>
            </a:r>
            <a:r>
              <a:rPr lang="es-ES_tradnl" sz="900" smtClean="0"/>
              <a:t>l </a:t>
            </a:r>
            <a:r>
              <a:rPr lang="es-ES_tradnl" sz="900" dirty="0"/>
              <a:t>gen alterado está en las células </a:t>
            </a:r>
            <a:r>
              <a:rPr lang="es-ES_tradnl" sz="900" dirty="0" smtClean="0"/>
              <a:t>somáticas</a:t>
            </a: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252" name="Conector angular 30"/>
          <p:cNvCxnSpPr>
            <a:stCxn id="220" idx="2"/>
            <a:endCxn id="253" idx="0"/>
          </p:cNvCxnSpPr>
          <p:nvPr/>
        </p:nvCxnSpPr>
        <p:spPr>
          <a:xfrm flipH="1">
            <a:off x="8504560" y="4003288"/>
            <a:ext cx="1241" cy="37313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3" name="CuadroTexto 18"/>
          <p:cNvSpPr txBox="1"/>
          <p:nvPr/>
        </p:nvSpPr>
        <p:spPr>
          <a:xfrm>
            <a:off x="7944499" y="4376420"/>
            <a:ext cx="1120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si</a:t>
            </a:r>
            <a:endParaRPr lang="es-ES" sz="900" dirty="0"/>
          </a:p>
        </p:txBody>
      </p:sp>
      <p:cxnSp>
        <p:nvCxnSpPr>
          <p:cNvPr id="254" name="Conector angular 44"/>
          <p:cNvCxnSpPr>
            <a:stCxn id="253" idx="2"/>
            <a:endCxn id="251" idx="0"/>
          </p:cNvCxnSpPr>
          <p:nvPr/>
        </p:nvCxnSpPr>
        <p:spPr>
          <a:xfrm>
            <a:off x="8504560" y="4607252"/>
            <a:ext cx="3809" cy="59922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CuadroTexto 18"/>
          <p:cNvSpPr txBox="1"/>
          <p:nvPr/>
        </p:nvSpPr>
        <p:spPr>
          <a:xfrm>
            <a:off x="7374498" y="3088826"/>
            <a:ext cx="1179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pueden ser</a:t>
            </a:r>
            <a:endParaRPr lang="es-ES" sz="900" dirty="0"/>
          </a:p>
        </p:txBody>
      </p:sp>
      <p:cxnSp>
        <p:nvCxnSpPr>
          <p:cNvPr id="263" name="Conector angular 44"/>
          <p:cNvCxnSpPr>
            <a:endCxn id="261" idx="0"/>
          </p:cNvCxnSpPr>
          <p:nvPr/>
        </p:nvCxnSpPr>
        <p:spPr>
          <a:xfrm>
            <a:off x="7021552" y="2965206"/>
            <a:ext cx="942857" cy="12362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CuadroTexto 18"/>
          <p:cNvSpPr txBox="1"/>
          <p:nvPr/>
        </p:nvSpPr>
        <p:spPr>
          <a:xfrm>
            <a:off x="5582298" y="3096283"/>
            <a:ext cx="1232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originadas de manera</a:t>
            </a:r>
            <a:endParaRPr lang="es-ES" sz="900" dirty="0"/>
          </a:p>
        </p:txBody>
      </p:sp>
      <p:cxnSp>
        <p:nvCxnSpPr>
          <p:cNvPr id="265" name="Conector angular 44"/>
          <p:cNvCxnSpPr>
            <a:stCxn id="264" idx="0"/>
            <a:endCxn id="600" idx="2"/>
          </p:cNvCxnSpPr>
          <p:nvPr/>
        </p:nvCxnSpPr>
        <p:spPr>
          <a:xfrm rot="5400000" flipH="1" flipV="1">
            <a:off x="6478921" y="2553653"/>
            <a:ext cx="262155" cy="82310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Conector angular 44"/>
          <p:cNvCxnSpPr/>
          <p:nvPr/>
        </p:nvCxnSpPr>
        <p:spPr>
          <a:xfrm rot="16200000" flipV="1">
            <a:off x="6233716" y="3289463"/>
            <a:ext cx="281776" cy="352318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Conector angular 44"/>
          <p:cNvCxnSpPr>
            <a:endCxn id="223" idx="0"/>
          </p:cNvCxnSpPr>
          <p:nvPr/>
        </p:nvCxnSpPr>
        <p:spPr>
          <a:xfrm rot="10800000" flipV="1">
            <a:off x="5684017" y="3465286"/>
            <a:ext cx="516304" cy="141186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Conector angular 44"/>
          <p:cNvCxnSpPr/>
          <p:nvPr/>
        </p:nvCxnSpPr>
        <p:spPr>
          <a:xfrm rot="5400000" flipH="1" flipV="1">
            <a:off x="7570496" y="3213952"/>
            <a:ext cx="285826" cy="502000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Conector angular 44"/>
          <p:cNvCxnSpPr>
            <a:stCxn id="220" idx="0"/>
          </p:cNvCxnSpPr>
          <p:nvPr/>
        </p:nvCxnSpPr>
        <p:spPr>
          <a:xfrm rot="16200000" flipV="1">
            <a:off x="8172128" y="3257565"/>
            <a:ext cx="125954" cy="541392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1014</TotalTime>
  <Words>128</Words>
  <Application>Microsoft Office PowerPoint</Application>
  <PresentationFormat>Carta (216 x 279 mm)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95</cp:revision>
  <dcterms:created xsi:type="dcterms:W3CDTF">2015-05-14T14:12:36Z</dcterms:created>
  <dcterms:modified xsi:type="dcterms:W3CDTF">2015-08-28T20:16:30Z</dcterms:modified>
</cp:coreProperties>
</file>