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36" d="100"/>
          <a:sy n="136" d="100"/>
        </p:scale>
        <p:origin x="-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ecosistemas de Colombia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77239" y="1154048"/>
            <a:ext cx="1372943" cy="99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100" b="1" dirty="0" smtClean="0"/>
              <a:t>Deforestación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 smtClean="0"/>
              <a:t>Contaminación</a:t>
            </a:r>
          </a:p>
          <a:p>
            <a:pPr marL="285750" indent="-285750">
              <a:buFont typeface="Arial"/>
              <a:buChar char="•"/>
            </a:pPr>
            <a:r>
              <a:rPr lang="es-ES" sz="1100" b="1" dirty="0" smtClean="0"/>
              <a:t>Especies invasoras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56325" y="1168579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Biomas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361" idx="0"/>
          </p:cNvCxnSpPr>
          <p:nvPr/>
        </p:nvCxnSpPr>
        <p:spPr>
          <a:xfrm rot="5400000">
            <a:off x="2911706" y="-1019835"/>
            <a:ext cx="182826" cy="34832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21895"/>
            <a:ext cx="3720966" cy="109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ángulo 43"/>
          <p:cNvSpPr/>
          <p:nvPr/>
        </p:nvSpPr>
        <p:spPr>
          <a:xfrm>
            <a:off x="1967268" y="2658532"/>
            <a:ext cx="1229127" cy="12462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Amazonia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Orinoquia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región Insular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región Caribe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región Pacífica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</a:t>
            </a:r>
            <a:r>
              <a:rPr lang="es-ES_tradnl" sz="1000" dirty="0" smtClean="0">
                <a:solidFill>
                  <a:schemeClr val="bg1"/>
                </a:solidFill>
              </a:rPr>
              <a:t>región Andina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7249154" y="1690510"/>
            <a:ext cx="791" cy="30208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061187" y="1992594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 rot="5400000">
            <a:off x="5855028" y="2987312"/>
            <a:ext cx="2158012" cy="630240"/>
          </a:xfrm>
          <a:prstGeom prst="bentConnector3">
            <a:avLst>
              <a:gd name="adj1" fmla="val 9466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6094387" y="4381438"/>
            <a:ext cx="1049053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</a:t>
            </a:r>
            <a:r>
              <a:rPr lang="es-ES_tradnl" sz="1000" dirty="0" smtClean="0">
                <a:solidFill>
                  <a:schemeClr val="bg1"/>
                </a:solidFill>
              </a:rPr>
              <a:t>salada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7733100" y="4380944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</a:t>
            </a:r>
            <a:r>
              <a:rPr lang="es-ES_tradnl" sz="1000" dirty="0" smtClean="0">
                <a:solidFill>
                  <a:schemeClr val="bg1"/>
                </a:solidFill>
              </a:rPr>
              <a:t>dulce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7732555" y="5186573"/>
            <a:ext cx="930753" cy="60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íos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agunas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smtClean="0">
                <a:solidFill>
                  <a:schemeClr val="tx1"/>
                </a:solidFill>
              </a:rPr>
              <a:t>mbalses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endCxn id="600" idx="0"/>
          </p:cNvCxnSpPr>
          <p:nvPr/>
        </p:nvCxnSpPr>
        <p:spPr>
          <a:xfrm>
            <a:off x="7249945" y="4267200"/>
            <a:ext cx="940171" cy="113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ángulo 4"/>
          <p:cNvSpPr/>
          <p:nvPr/>
        </p:nvSpPr>
        <p:spPr>
          <a:xfrm>
            <a:off x="2051047" y="1156611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Regiones naturales</a:t>
            </a:r>
            <a:endParaRPr lang="es-ES" sz="1100" b="1" dirty="0"/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 rot="5400000">
            <a:off x="2610452" y="1035284"/>
            <a:ext cx="81161" cy="16149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4351209" y="1167911"/>
            <a:ext cx="1105158" cy="890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1"/>
                </a:solidFill>
              </a:rPr>
              <a:t>Áreas protegidas de carácter </a:t>
            </a:r>
            <a:r>
              <a:rPr lang="es-ES_tradnl" sz="1100" b="1" dirty="0" smtClean="0">
                <a:solidFill>
                  <a:schemeClr val="tx1"/>
                </a:solidFill>
              </a:rPr>
              <a:t>público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4168724" y="1104797"/>
            <a:ext cx="735064" cy="631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600" idx="2"/>
            <a:endCxn id="673" idx="0"/>
          </p:cNvCxnSpPr>
          <p:nvPr/>
        </p:nvCxnSpPr>
        <p:spPr>
          <a:xfrm>
            <a:off x="8190116" y="4788107"/>
            <a:ext cx="7816" cy="3984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599" idx="2"/>
            <a:endCxn id="217" idx="0"/>
          </p:cNvCxnSpPr>
          <p:nvPr/>
        </p:nvCxnSpPr>
        <p:spPr>
          <a:xfrm>
            <a:off x="6618914" y="4792833"/>
            <a:ext cx="2410" cy="3850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5954206" y="5177897"/>
            <a:ext cx="1334236" cy="761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/>
              <a:t>rrecifes </a:t>
            </a:r>
            <a:r>
              <a:rPr lang="es-ES_tradnl" sz="900" dirty="0" smtClean="0"/>
              <a:t>de coral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c</a:t>
            </a:r>
            <a:r>
              <a:rPr lang="es-ES_tradnl" sz="900" dirty="0" smtClean="0">
                <a:solidFill>
                  <a:schemeClr val="tx1"/>
                </a:solidFill>
              </a:rPr>
              <a:t>iénagas </a:t>
            </a:r>
            <a:r>
              <a:rPr lang="es-ES_tradnl" sz="900" dirty="0" smtClean="0">
                <a:solidFill>
                  <a:schemeClr val="tx1"/>
                </a:solidFill>
              </a:rPr>
              <a:t>costeras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m</a:t>
            </a:r>
            <a:r>
              <a:rPr lang="es-ES_tradnl" sz="900" dirty="0" smtClean="0">
                <a:solidFill>
                  <a:schemeClr val="tx1"/>
                </a:solidFill>
              </a:rPr>
              <a:t>anglares</a:t>
            </a:r>
            <a:endParaRPr lang="es-ES_tradnl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raderas </a:t>
            </a:r>
            <a:r>
              <a:rPr lang="es-ES_tradnl" sz="900" dirty="0" smtClean="0">
                <a:solidFill>
                  <a:schemeClr val="tx1"/>
                </a:solidFill>
              </a:rPr>
              <a:t>marinas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341223" y="813191"/>
            <a:ext cx="1840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son </a:t>
            </a:r>
            <a:r>
              <a:rPr lang="en-US" sz="900" dirty="0" err="1" smtClean="0"/>
              <a:t>afectados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361" idx="2"/>
            <a:endCxn id="5" idx="0"/>
          </p:cNvCxnSpPr>
          <p:nvPr/>
        </p:nvCxnSpPr>
        <p:spPr>
          <a:xfrm>
            <a:off x="1261506" y="1044023"/>
            <a:ext cx="2205" cy="110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1750043" y="844618"/>
            <a:ext cx="1963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están</a:t>
            </a:r>
            <a:r>
              <a:rPr lang="en-US" sz="900" dirty="0" smtClean="0"/>
              <a:t> </a:t>
            </a:r>
            <a:r>
              <a:rPr lang="en-US" sz="900" dirty="0" err="1" smtClean="0"/>
              <a:t>distribuidos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447" name="Conector angular 44"/>
          <p:cNvCxnSpPr>
            <a:stCxn id="95" idx="2"/>
            <a:endCxn id="154" idx="0"/>
          </p:cNvCxnSpPr>
          <p:nvPr/>
        </p:nvCxnSpPr>
        <p:spPr>
          <a:xfrm>
            <a:off x="2570285" y="1605950"/>
            <a:ext cx="11547" cy="10525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3496232" y="81587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conservan en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3188848" y="1171277"/>
            <a:ext cx="1096498" cy="886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1"/>
                </a:solidFill>
              </a:rPr>
              <a:t>Áreas protegidas de carácter privado </a:t>
            </a:r>
          </a:p>
        </p:txBody>
      </p:sp>
      <p:sp>
        <p:nvSpPr>
          <p:cNvPr id="479" name="Rectángulo 4"/>
          <p:cNvSpPr/>
          <p:nvPr/>
        </p:nvSpPr>
        <p:spPr>
          <a:xfrm>
            <a:off x="5548549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Ecosistemas terrestres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stCxn id="99" idx="2"/>
            <a:endCxn id="92" idx="0"/>
          </p:cNvCxnSpPr>
          <p:nvPr/>
        </p:nvCxnSpPr>
        <p:spPr>
          <a:xfrm rot="16200000" flipH="1">
            <a:off x="6879225" y="791255"/>
            <a:ext cx="115858" cy="62558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  <a:endCxn id="476" idx="2"/>
          </p:cNvCxnSpPr>
          <p:nvPr/>
        </p:nvCxnSpPr>
        <p:spPr>
          <a:xfrm rot="5400000" flipH="1" flipV="1">
            <a:off x="3891860" y="891944"/>
            <a:ext cx="124570" cy="4340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676442" y="830955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</a:t>
            </a:r>
            <a:r>
              <a:rPr lang="en-US" sz="900" dirty="0" err="1" smtClean="0"/>
              <a:t>relacionan</a:t>
            </a:r>
            <a:r>
              <a:rPr lang="en-US" sz="900" dirty="0" smtClean="0"/>
              <a:t> con </a:t>
            </a:r>
            <a:r>
              <a:rPr lang="en-US" sz="900" dirty="0" err="1" smtClean="0"/>
              <a:t>algunos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8462299" y="1061787"/>
            <a:ext cx="2588" cy="1067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5" name="Conector angular 44"/>
          <p:cNvCxnSpPr>
            <a:stCxn id="430" idx="0"/>
          </p:cNvCxnSpPr>
          <p:nvPr/>
        </p:nvCxnSpPr>
        <p:spPr>
          <a:xfrm flipH="1" flipV="1">
            <a:off x="2730700" y="721684"/>
            <a:ext cx="1078" cy="12293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4171193" y="733862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3241317" y="265766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eservas </a:t>
            </a:r>
            <a:r>
              <a:rPr lang="es-ES" sz="1000" dirty="0" smtClean="0">
                <a:solidFill>
                  <a:schemeClr val="bg1"/>
                </a:solidFill>
              </a:rPr>
              <a:t>de la sociedad civil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72" idx="0"/>
          </p:cNvCxnSpPr>
          <p:nvPr/>
        </p:nvCxnSpPr>
        <p:spPr>
          <a:xfrm>
            <a:off x="3737097" y="2058220"/>
            <a:ext cx="6613" cy="5994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ángulo 43"/>
          <p:cNvSpPr/>
          <p:nvPr/>
        </p:nvSpPr>
        <p:spPr>
          <a:xfrm>
            <a:off x="4404767" y="2664088"/>
            <a:ext cx="1004785" cy="7516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de Parques Nacionales Naturales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82" name="Conector angular 44"/>
          <p:cNvCxnSpPr>
            <a:stCxn id="113" idx="2"/>
            <a:endCxn id="81" idx="0"/>
          </p:cNvCxnSpPr>
          <p:nvPr/>
        </p:nvCxnSpPr>
        <p:spPr>
          <a:xfrm>
            <a:off x="4903788" y="2058221"/>
            <a:ext cx="3372" cy="60586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6730707" y="1161975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Ecosistemas acuáticos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949403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smtClean="0"/>
              <a:t>e pueden clasificar en</a:t>
            </a:r>
            <a:endParaRPr lang="es-ES" sz="900" dirty="0"/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6313879" y="857468"/>
            <a:ext cx="61239" cy="55342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6624222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ángulo 43"/>
          <p:cNvSpPr/>
          <p:nvPr/>
        </p:nvSpPr>
        <p:spPr>
          <a:xfrm>
            <a:off x="5450808" y="2638212"/>
            <a:ext cx="1229127" cy="1561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esiertos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b</a:t>
            </a:r>
            <a:r>
              <a:rPr lang="es-ES_tradnl" sz="1000" dirty="0" smtClean="0">
                <a:solidFill>
                  <a:schemeClr val="bg1"/>
                </a:solidFill>
              </a:rPr>
              <a:t>osques </a:t>
            </a:r>
            <a:r>
              <a:rPr lang="es-ES_tradnl" sz="1000" dirty="0" smtClean="0">
                <a:solidFill>
                  <a:schemeClr val="bg1"/>
                </a:solidFill>
              </a:rPr>
              <a:t>secos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abanas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</a:t>
            </a:r>
            <a:r>
              <a:rPr lang="es-ES_tradnl" sz="1000" dirty="0" smtClean="0">
                <a:solidFill>
                  <a:schemeClr val="bg1"/>
                </a:solidFill>
              </a:rPr>
              <a:t>húmedas tropicales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</a:t>
            </a:r>
            <a:r>
              <a:rPr lang="es-ES_tradnl" sz="1000" dirty="0" err="1" smtClean="0">
                <a:solidFill>
                  <a:schemeClr val="bg1"/>
                </a:solidFill>
              </a:rPr>
              <a:t>subandinas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</a:t>
            </a:r>
            <a:r>
              <a:rPr lang="es-ES_tradnl" sz="1000" dirty="0" smtClean="0">
                <a:solidFill>
                  <a:schemeClr val="bg1"/>
                </a:solidFill>
              </a:rPr>
              <a:t>andinas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áramos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n</a:t>
            </a:r>
            <a:r>
              <a:rPr lang="es-ES_tradnl" sz="1000" dirty="0" smtClean="0">
                <a:solidFill>
                  <a:schemeClr val="bg1"/>
                </a:solidFill>
              </a:rPr>
              <a:t>evados</a:t>
            </a:r>
            <a:endParaRPr lang="es-ES_tradnl" sz="1000" dirty="0" smtClean="0">
              <a:solidFill>
                <a:schemeClr val="bg1"/>
              </a:solidFill>
            </a:endParaRPr>
          </a:p>
        </p:txBody>
      </p:sp>
      <p:cxnSp>
        <p:nvCxnSpPr>
          <p:cNvPr id="112" name="Conector angular 44"/>
          <p:cNvCxnSpPr>
            <a:stCxn id="479" idx="2"/>
            <a:endCxn id="111" idx="0"/>
          </p:cNvCxnSpPr>
          <p:nvPr/>
        </p:nvCxnSpPr>
        <p:spPr>
          <a:xfrm flipH="1">
            <a:off x="6065372" y="1693333"/>
            <a:ext cx="2415" cy="94487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7869327" y="2640382"/>
            <a:ext cx="1193393" cy="1105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abana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h</a:t>
            </a:r>
            <a:r>
              <a:rPr lang="es-ES" sz="1000" dirty="0" smtClean="0">
                <a:solidFill>
                  <a:schemeClr val="bg1"/>
                </a:solidFill>
              </a:rPr>
              <a:t>ielos </a:t>
            </a:r>
            <a:r>
              <a:rPr lang="es-ES" sz="1000" dirty="0" smtClean="0">
                <a:solidFill>
                  <a:schemeClr val="bg1"/>
                </a:solidFill>
              </a:rPr>
              <a:t>perpetuos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elva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vegetación </a:t>
            </a:r>
            <a:r>
              <a:rPr lang="es-ES" sz="1000" dirty="0" smtClean="0">
                <a:solidFill>
                  <a:schemeClr val="bg1"/>
                </a:solidFill>
              </a:rPr>
              <a:t>de alta montaña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458449" y="2244441"/>
            <a:ext cx="7575" cy="3959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199770" y="2013609"/>
            <a:ext cx="517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flipH="1">
            <a:off x="8458449" y="1627151"/>
            <a:ext cx="6438" cy="3864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107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85</cp:revision>
  <dcterms:created xsi:type="dcterms:W3CDTF">2015-05-14T14:12:36Z</dcterms:created>
  <dcterms:modified xsi:type="dcterms:W3CDTF">2015-09-22T15:31:00Z</dcterms:modified>
</cp:coreProperties>
</file>