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briela Roja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136" d="100"/>
          <a:sy n="136" d="100"/>
        </p:scale>
        <p:origin x="-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22/09/2015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177223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Las ciencias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411591" y="1154048"/>
            <a:ext cx="1372943" cy="444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/>
              <a:t>Definición</a:t>
            </a:r>
          </a:p>
        </p:txBody>
      </p:sp>
      <p:sp>
        <p:nvSpPr>
          <p:cNvPr id="8" name="Rectángulo 7"/>
          <p:cNvSpPr/>
          <p:nvPr/>
        </p:nvSpPr>
        <p:spPr>
          <a:xfrm>
            <a:off x="7396287" y="1176468"/>
            <a:ext cx="1017123" cy="45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/>
              <a:t>Medidas</a:t>
            </a:r>
            <a:endParaRPr lang="es-ES" sz="1100" b="1" dirty="0"/>
          </a:p>
        </p:txBody>
      </p:sp>
      <p:cxnSp>
        <p:nvCxnSpPr>
          <p:cNvPr id="77" name="Conector angular 30"/>
          <p:cNvCxnSpPr>
            <a:stCxn id="4" idx="2"/>
            <a:endCxn id="5" idx="0"/>
          </p:cNvCxnSpPr>
          <p:nvPr/>
        </p:nvCxnSpPr>
        <p:spPr>
          <a:xfrm rot="5400000">
            <a:off x="2659557" y="-931128"/>
            <a:ext cx="523683" cy="3646669"/>
          </a:xfrm>
          <a:prstGeom prst="bentConnector3">
            <a:avLst>
              <a:gd name="adj1" fmla="val 15355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ector angular 30"/>
          <p:cNvCxnSpPr>
            <a:endCxn id="501" idx="0"/>
          </p:cNvCxnSpPr>
          <p:nvPr/>
        </p:nvCxnSpPr>
        <p:spPr>
          <a:xfrm>
            <a:off x="4741333" y="706119"/>
            <a:ext cx="3160928" cy="14850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ector angular 30"/>
          <p:cNvCxnSpPr>
            <a:stCxn id="92" idx="2"/>
            <a:endCxn id="195" idx="0"/>
          </p:cNvCxnSpPr>
          <p:nvPr/>
        </p:nvCxnSpPr>
        <p:spPr>
          <a:xfrm flipH="1">
            <a:off x="6342042" y="1698398"/>
            <a:ext cx="791" cy="13642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CuadroTexto 18"/>
          <p:cNvSpPr txBox="1"/>
          <p:nvPr/>
        </p:nvSpPr>
        <p:spPr>
          <a:xfrm>
            <a:off x="6154075" y="1834825"/>
            <a:ext cx="3759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</a:t>
            </a:r>
            <a:endParaRPr lang="es-ES" sz="900" dirty="0"/>
          </a:p>
        </p:txBody>
      </p:sp>
      <p:cxnSp>
        <p:nvCxnSpPr>
          <p:cNvPr id="208" name="Conector angular 44"/>
          <p:cNvCxnSpPr>
            <a:stCxn id="195" idx="2"/>
            <a:endCxn id="599" idx="0"/>
          </p:cNvCxnSpPr>
          <p:nvPr/>
        </p:nvCxnSpPr>
        <p:spPr>
          <a:xfrm>
            <a:off x="6342042" y="2065657"/>
            <a:ext cx="3733" cy="24132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9" name="Rectángulo 43"/>
          <p:cNvSpPr/>
          <p:nvPr/>
        </p:nvSpPr>
        <p:spPr>
          <a:xfrm>
            <a:off x="5679253" y="2306979"/>
            <a:ext cx="1333044" cy="15189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c</a:t>
            </a:r>
            <a:r>
              <a:rPr lang="es-ES_tradnl" sz="1000" dirty="0" smtClean="0">
                <a:solidFill>
                  <a:schemeClr val="bg1"/>
                </a:solidFill>
              </a:rPr>
              <a:t>omposición</a:t>
            </a:r>
            <a:endParaRPr lang="es-ES_tradnl" sz="1000" dirty="0" smtClean="0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o</a:t>
            </a:r>
            <a:r>
              <a:rPr lang="es-ES_tradnl" sz="1000" dirty="0" smtClean="0">
                <a:solidFill>
                  <a:schemeClr val="bg1"/>
                </a:solidFill>
              </a:rPr>
              <a:t>rganización</a:t>
            </a:r>
            <a:endParaRPr lang="es-ES_tradnl" sz="1000" dirty="0" smtClean="0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t</a:t>
            </a:r>
            <a:r>
              <a:rPr lang="es-ES_tradnl" sz="1000" dirty="0" smtClean="0">
                <a:solidFill>
                  <a:schemeClr val="bg1"/>
                </a:solidFill>
              </a:rPr>
              <a:t>ransformaciones</a:t>
            </a:r>
            <a:endParaRPr lang="es-ES_tradnl" sz="1000" dirty="0" smtClean="0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p</a:t>
            </a:r>
            <a:r>
              <a:rPr lang="es-ES_tradnl" sz="1000" dirty="0" smtClean="0">
                <a:solidFill>
                  <a:schemeClr val="bg1"/>
                </a:solidFill>
              </a:rPr>
              <a:t>ropiedades</a:t>
            </a:r>
            <a:endParaRPr lang="es-ES_tradnl" sz="1000" dirty="0" smtClean="0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c</a:t>
            </a:r>
            <a:r>
              <a:rPr lang="es-ES_tradnl" sz="1000" dirty="0" smtClean="0">
                <a:solidFill>
                  <a:schemeClr val="bg1"/>
                </a:solidFill>
              </a:rPr>
              <a:t>lasificación </a:t>
            </a:r>
            <a:r>
              <a:rPr lang="es-ES_tradnl" sz="1000" dirty="0" smtClean="0">
                <a:solidFill>
                  <a:schemeClr val="bg1"/>
                </a:solidFill>
              </a:rPr>
              <a:t>sistemática de la materia y sus relaciones con la energía</a:t>
            </a:r>
          </a:p>
        </p:txBody>
      </p:sp>
      <p:sp>
        <p:nvSpPr>
          <p:cNvPr id="113" name="Rectángulo 4"/>
          <p:cNvSpPr/>
          <p:nvPr/>
        </p:nvSpPr>
        <p:spPr>
          <a:xfrm>
            <a:off x="3215908" y="1156962"/>
            <a:ext cx="1105158" cy="526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100" b="1" dirty="0" smtClean="0">
                <a:solidFill>
                  <a:schemeClr val="tx1"/>
                </a:solidFill>
              </a:rPr>
              <a:t>Ciencias empíricas o experimentales</a:t>
            </a:r>
            <a:endParaRPr lang="es-ES_tradnl" sz="1100" b="1" dirty="0">
              <a:solidFill>
                <a:schemeClr val="tx1"/>
              </a:solidFill>
            </a:endParaRPr>
          </a:p>
        </p:txBody>
      </p:sp>
      <p:cxnSp>
        <p:nvCxnSpPr>
          <p:cNvPr id="114" name="Conector angular 44"/>
          <p:cNvCxnSpPr>
            <a:endCxn id="113" idx="0"/>
          </p:cNvCxnSpPr>
          <p:nvPr/>
        </p:nvCxnSpPr>
        <p:spPr>
          <a:xfrm>
            <a:off x="3032452" y="1099496"/>
            <a:ext cx="736035" cy="5746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6" name="CuadroTexto 18"/>
          <p:cNvSpPr txBox="1"/>
          <p:nvPr/>
        </p:nvSpPr>
        <p:spPr>
          <a:xfrm>
            <a:off x="2360931" y="789054"/>
            <a:ext cx="13499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se caracterizan por ser</a:t>
            </a:r>
            <a:endParaRPr lang="es-ES" sz="900" dirty="0"/>
          </a:p>
        </p:txBody>
      </p:sp>
      <p:sp>
        <p:nvSpPr>
          <p:cNvPr id="478" name="Rectángulo 4"/>
          <p:cNvSpPr/>
          <p:nvPr/>
        </p:nvSpPr>
        <p:spPr>
          <a:xfrm>
            <a:off x="1911228" y="1182225"/>
            <a:ext cx="1096498" cy="420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100" b="1" dirty="0" smtClean="0">
                <a:solidFill>
                  <a:schemeClr val="tx1"/>
                </a:solidFill>
              </a:rPr>
              <a:t>Ciencias </a:t>
            </a:r>
            <a:r>
              <a:rPr lang="es-ES_tradnl" sz="1100" b="1" dirty="0" smtClean="0">
                <a:solidFill>
                  <a:schemeClr val="tx1"/>
                </a:solidFill>
              </a:rPr>
              <a:t>formales</a:t>
            </a:r>
            <a:endParaRPr lang="es-ES_tradnl" sz="1100" b="1" dirty="0">
              <a:solidFill>
                <a:schemeClr val="tx1"/>
              </a:solidFill>
            </a:endParaRPr>
          </a:p>
        </p:txBody>
      </p:sp>
      <p:sp>
        <p:nvSpPr>
          <p:cNvPr id="479" name="Rectángulo 4"/>
          <p:cNvSpPr/>
          <p:nvPr/>
        </p:nvSpPr>
        <p:spPr>
          <a:xfrm>
            <a:off x="4625653" y="1164798"/>
            <a:ext cx="1038475" cy="528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rgbClr val="000000"/>
                </a:solidFill>
              </a:rPr>
              <a:t>Física</a:t>
            </a:r>
            <a:endParaRPr lang="es-ES" sz="1100" b="1" dirty="0">
              <a:solidFill>
                <a:srgbClr val="000000"/>
              </a:solidFill>
            </a:endParaRPr>
          </a:p>
        </p:txBody>
      </p:sp>
      <p:cxnSp>
        <p:nvCxnSpPr>
          <p:cNvPr id="480" name="Conector angular 44"/>
          <p:cNvCxnSpPr>
            <a:endCxn id="92" idx="0"/>
          </p:cNvCxnSpPr>
          <p:nvPr/>
        </p:nvCxnSpPr>
        <p:spPr>
          <a:xfrm rot="16200000" flipH="1">
            <a:off x="5940557" y="767587"/>
            <a:ext cx="123746" cy="68080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3" name="Conector angular 44"/>
          <p:cNvCxnSpPr>
            <a:stCxn id="478" idx="0"/>
          </p:cNvCxnSpPr>
          <p:nvPr/>
        </p:nvCxnSpPr>
        <p:spPr>
          <a:xfrm rot="5400000" flipH="1" flipV="1">
            <a:off x="2666515" y="812849"/>
            <a:ext cx="162339" cy="57641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1" name="CuadroTexto 18"/>
          <p:cNvSpPr txBox="1"/>
          <p:nvPr/>
        </p:nvSpPr>
        <p:spPr>
          <a:xfrm>
            <a:off x="7116404" y="854620"/>
            <a:ext cx="1571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solidFill>
                  <a:srgbClr val="000000"/>
                </a:solidFill>
              </a:rPr>
              <a:t>usan</a:t>
            </a:r>
            <a:endParaRPr lang="es-ES" sz="900" b="1" dirty="0">
              <a:solidFill>
                <a:srgbClr val="000000"/>
              </a:solidFill>
            </a:endParaRPr>
          </a:p>
        </p:txBody>
      </p:sp>
      <p:cxnSp>
        <p:nvCxnSpPr>
          <p:cNvPr id="503" name="Conector angular 44"/>
          <p:cNvCxnSpPr>
            <a:stCxn id="501" idx="2"/>
            <a:endCxn id="8" idx="0"/>
          </p:cNvCxnSpPr>
          <p:nvPr/>
        </p:nvCxnSpPr>
        <p:spPr>
          <a:xfrm>
            <a:off x="7902261" y="1085452"/>
            <a:ext cx="2588" cy="9101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8" name="Conector angular 44"/>
          <p:cNvCxnSpPr>
            <a:endCxn id="476" idx="0"/>
          </p:cNvCxnSpPr>
          <p:nvPr/>
        </p:nvCxnSpPr>
        <p:spPr>
          <a:xfrm flipH="1">
            <a:off x="3035892" y="707041"/>
            <a:ext cx="3226" cy="8201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ángulo 43"/>
          <p:cNvSpPr/>
          <p:nvPr/>
        </p:nvSpPr>
        <p:spPr>
          <a:xfrm>
            <a:off x="1956671" y="2312471"/>
            <a:ext cx="1004785" cy="3639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</a:t>
            </a:r>
            <a:r>
              <a:rPr lang="es-ES" sz="1000" dirty="0" err="1" smtClean="0">
                <a:solidFill>
                  <a:schemeClr val="bg1"/>
                </a:solidFill>
              </a:rPr>
              <a:t>ntes</a:t>
            </a:r>
            <a:r>
              <a:rPr lang="es-ES" sz="1000" dirty="0" smtClean="0">
                <a:solidFill>
                  <a:schemeClr val="bg1"/>
                </a:solidFill>
              </a:rPr>
              <a:t> </a:t>
            </a:r>
            <a:r>
              <a:rPr lang="es-ES" sz="1000" dirty="0" smtClean="0">
                <a:solidFill>
                  <a:schemeClr val="bg1"/>
                </a:solidFill>
              </a:rPr>
              <a:t>abstractos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73" name="Conector angular 44"/>
          <p:cNvCxnSpPr>
            <a:stCxn id="478" idx="2"/>
            <a:endCxn id="115" idx="0"/>
          </p:cNvCxnSpPr>
          <p:nvPr/>
        </p:nvCxnSpPr>
        <p:spPr>
          <a:xfrm>
            <a:off x="2459477" y="1602366"/>
            <a:ext cx="829" cy="14278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ángulo 4"/>
          <p:cNvSpPr/>
          <p:nvPr/>
        </p:nvSpPr>
        <p:spPr>
          <a:xfrm>
            <a:off x="5823595" y="1169863"/>
            <a:ext cx="1038475" cy="528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rgbClr val="000000"/>
                </a:solidFill>
              </a:rPr>
              <a:t>Química</a:t>
            </a:r>
            <a:endParaRPr lang="es-ES" sz="1100" b="1" dirty="0">
              <a:solidFill>
                <a:srgbClr val="000000"/>
              </a:solidFill>
            </a:endParaRPr>
          </a:p>
        </p:txBody>
      </p:sp>
      <p:sp>
        <p:nvSpPr>
          <p:cNvPr id="99" name="CuadroTexto 18"/>
          <p:cNvSpPr txBox="1"/>
          <p:nvPr/>
        </p:nvSpPr>
        <p:spPr>
          <a:xfrm>
            <a:off x="5002847" y="815285"/>
            <a:ext cx="13499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/>
              <a:t>f</a:t>
            </a:r>
            <a:r>
              <a:rPr lang="es-ES" sz="900" b="1" dirty="0" smtClean="0"/>
              <a:t>ormales son</a:t>
            </a:r>
            <a:endParaRPr lang="es-ES" sz="900" b="1" dirty="0"/>
          </a:p>
        </p:txBody>
      </p:sp>
      <p:cxnSp>
        <p:nvCxnSpPr>
          <p:cNvPr id="104" name="Conector angular 44"/>
          <p:cNvCxnSpPr>
            <a:stCxn id="479" idx="0"/>
          </p:cNvCxnSpPr>
          <p:nvPr/>
        </p:nvCxnSpPr>
        <p:spPr>
          <a:xfrm rot="5400000" flipH="1" flipV="1">
            <a:off x="5375208" y="873245"/>
            <a:ext cx="61237" cy="521871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 angular 44"/>
          <p:cNvCxnSpPr>
            <a:endCxn id="99" idx="0"/>
          </p:cNvCxnSpPr>
          <p:nvPr/>
        </p:nvCxnSpPr>
        <p:spPr>
          <a:xfrm>
            <a:off x="5677666" y="721400"/>
            <a:ext cx="142" cy="9388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Rectángulo 43"/>
          <p:cNvSpPr/>
          <p:nvPr/>
        </p:nvSpPr>
        <p:spPr>
          <a:xfrm>
            <a:off x="8077167" y="2277516"/>
            <a:ext cx="985553" cy="7516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i</a:t>
            </a:r>
            <a:r>
              <a:rPr lang="es-ES" sz="1000" dirty="0" smtClean="0">
                <a:solidFill>
                  <a:schemeClr val="bg1"/>
                </a:solidFill>
              </a:rPr>
              <a:t>ncertidumbres </a:t>
            </a:r>
            <a:r>
              <a:rPr lang="es-ES" sz="1000" dirty="0" smtClean="0">
                <a:solidFill>
                  <a:schemeClr val="bg1"/>
                </a:solidFill>
              </a:rPr>
              <a:t>o errores experimentales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40" name="Conector angular 44"/>
          <p:cNvCxnSpPr>
            <a:stCxn id="58" idx="2"/>
            <a:endCxn id="139" idx="0"/>
          </p:cNvCxnSpPr>
          <p:nvPr/>
        </p:nvCxnSpPr>
        <p:spPr>
          <a:xfrm>
            <a:off x="8566216" y="2063007"/>
            <a:ext cx="3728" cy="21450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CuadroTexto 18"/>
          <p:cNvSpPr txBox="1"/>
          <p:nvPr/>
        </p:nvSpPr>
        <p:spPr>
          <a:xfrm>
            <a:off x="8227038" y="1832175"/>
            <a:ext cx="678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presentan</a:t>
            </a:r>
            <a:endParaRPr lang="es-ES" sz="900" dirty="0"/>
          </a:p>
        </p:txBody>
      </p:sp>
      <p:cxnSp>
        <p:nvCxnSpPr>
          <p:cNvPr id="61" name="Conector angular 44"/>
          <p:cNvCxnSpPr>
            <a:stCxn id="8" idx="2"/>
            <a:endCxn id="58" idx="0"/>
          </p:cNvCxnSpPr>
          <p:nvPr/>
        </p:nvCxnSpPr>
        <p:spPr>
          <a:xfrm rot="16200000" flipH="1">
            <a:off x="8136965" y="1402923"/>
            <a:ext cx="197135" cy="661367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ángulo 43"/>
          <p:cNvSpPr/>
          <p:nvPr/>
        </p:nvSpPr>
        <p:spPr>
          <a:xfrm>
            <a:off x="425524" y="1993520"/>
            <a:ext cx="1343781" cy="90788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e</a:t>
            </a:r>
            <a:r>
              <a:rPr lang="es-ES" sz="1000" dirty="0" smtClean="0">
                <a:solidFill>
                  <a:schemeClr val="bg1"/>
                </a:solidFill>
              </a:rPr>
              <a:t>s </a:t>
            </a:r>
            <a:r>
              <a:rPr lang="es-ES" sz="1000" dirty="0" smtClean="0">
                <a:solidFill>
                  <a:schemeClr val="bg1"/>
                </a:solidFill>
              </a:rPr>
              <a:t>el conjunto de conocimientos objetivos verificables y ordenados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53" name="Conector angular 44"/>
          <p:cNvCxnSpPr>
            <a:stCxn id="5" idx="2"/>
            <a:endCxn id="50" idx="0"/>
          </p:cNvCxnSpPr>
          <p:nvPr/>
        </p:nvCxnSpPr>
        <p:spPr>
          <a:xfrm flipH="1">
            <a:off x="1097415" y="1598512"/>
            <a:ext cx="648" cy="39500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ector angular 44"/>
          <p:cNvCxnSpPr>
            <a:stCxn id="57" idx="2"/>
            <a:endCxn id="78" idx="0"/>
          </p:cNvCxnSpPr>
          <p:nvPr/>
        </p:nvCxnSpPr>
        <p:spPr>
          <a:xfrm>
            <a:off x="1104278" y="3779660"/>
            <a:ext cx="4392" cy="24773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CuadroTexto 18"/>
          <p:cNvSpPr txBox="1"/>
          <p:nvPr/>
        </p:nvSpPr>
        <p:spPr>
          <a:xfrm>
            <a:off x="513108" y="3271829"/>
            <a:ext cx="11823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y produce </a:t>
            </a:r>
            <a:r>
              <a:rPr lang="en-US" sz="900" dirty="0" smtClean="0"/>
              <a:t>el </a:t>
            </a:r>
            <a:r>
              <a:rPr lang="en-US" sz="900" dirty="0" err="1" smtClean="0"/>
              <a:t>conocimiento</a:t>
            </a:r>
            <a:r>
              <a:rPr lang="en-US" sz="900" dirty="0" smtClean="0"/>
              <a:t> gracias al</a:t>
            </a:r>
            <a:endParaRPr lang="es-ES" sz="900" dirty="0"/>
          </a:p>
        </p:txBody>
      </p:sp>
      <p:cxnSp>
        <p:nvCxnSpPr>
          <p:cNvPr id="59" name="Conector angular 44"/>
          <p:cNvCxnSpPr>
            <a:stCxn id="50" idx="2"/>
            <a:endCxn id="57" idx="0"/>
          </p:cNvCxnSpPr>
          <p:nvPr/>
        </p:nvCxnSpPr>
        <p:spPr>
          <a:xfrm>
            <a:off x="1097415" y="2901409"/>
            <a:ext cx="6863" cy="37042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tángulo 142"/>
          <p:cNvSpPr/>
          <p:nvPr/>
        </p:nvSpPr>
        <p:spPr>
          <a:xfrm>
            <a:off x="565681" y="4027399"/>
            <a:ext cx="1085977" cy="3630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/>
              <a:t>Método científico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80" name="Conector angular 141"/>
          <p:cNvCxnSpPr>
            <a:stCxn id="78" idx="2"/>
            <a:endCxn id="83" idx="0"/>
          </p:cNvCxnSpPr>
          <p:nvPr/>
        </p:nvCxnSpPr>
        <p:spPr>
          <a:xfrm>
            <a:off x="1108670" y="4390434"/>
            <a:ext cx="4270" cy="35125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CuadroTexto 140"/>
          <p:cNvSpPr txBox="1"/>
          <p:nvPr/>
        </p:nvSpPr>
        <p:spPr>
          <a:xfrm>
            <a:off x="415818" y="4741693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Que c</a:t>
            </a:r>
            <a:r>
              <a:rPr lang="es-ES_tradnl" sz="900" dirty="0" err="1" smtClean="0"/>
              <a:t>onsiste</a:t>
            </a:r>
            <a:r>
              <a:rPr lang="es-ES_tradnl" sz="900" dirty="0" smtClean="0"/>
              <a:t> en</a:t>
            </a:r>
            <a:endParaRPr lang="es-ES" sz="900" dirty="0"/>
          </a:p>
        </p:txBody>
      </p:sp>
      <p:sp>
        <p:nvSpPr>
          <p:cNvPr id="84" name="Rectángulo 143"/>
          <p:cNvSpPr/>
          <p:nvPr/>
        </p:nvSpPr>
        <p:spPr>
          <a:xfrm>
            <a:off x="508013" y="5304356"/>
            <a:ext cx="1210057" cy="13524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o</a:t>
            </a:r>
            <a:r>
              <a:rPr lang="es-ES" sz="900" dirty="0" smtClean="0">
                <a:solidFill>
                  <a:schemeClr val="tx1"/>
                </a:solidFill>
              </a:rPr>
              <a:t>bservación </a:t>
            </a:r>
            <a:r>
              <a:rPr lang="es-ES" sz="900" dirty="0" smtClean="0">
                <a:solidFill>
                  <a:schemeClr val="tx1"/>
                </a:solidFill>
              </a:rPr>
              <a:t>y planteamiento del problema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f</a:t>
            </a:r>
            <a:r>
              <a:rPr lang="es-ES" sz="900" dirty="0" smtClean="0">
                <a:solidFill>
                  <a:schemeClr val="tx1"/>
                </a:solidFill>
              </a:rPr>
              <a:t>ormulación </a:t>
            </a:r>
            <a:r>
              <a:rPr lang="es-ES" sz="900" dirty="0" smtClean="0">
                <a:solidFill>
                  <a:schemeClr val="tx1"/>
                </a:solidFill>
              </a:rPr>
              <a:t>de la hipótesis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v</a:t>
            </a:r>
            <a:r>
              <a:rPr lang="es-ES" sz="900" dirty="0" smtClean="0">
                <a:solidFill>
                  <a:schemeClr val="tx1"/>
                </a:solidFill>
              </a:rPr>
              <a:t>erificación </a:t>
            </a:r>
            <a:r>
              <a:rPr lang="es-ES" sz="900" dirty="0" smtClean="0">
                <a:solidFill>
                  <a:schemeClr val="tx1"/>
                </a:solidFill>
              </a:rPr>
              <a:t>de la hipótesis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dirty="0" smtClean="0">
                <a:solidFill>
                  <a:schemeClr val="tx1"/>
                </a:solidFill>
              </a:rPr>
              <a:t>stablecimiento </a:t>
            </a:r>
            <a:r>
              <a:rPr lang="es-ES" sz="900" dirty="0" smtClean="0">
                <a:solidFill>
                  <a:schemeClr val="tx1"/>
                </a:solidFill>
              </a:rPr>
              <a:t>de teorías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85" name="Conector angular 141"/>
          <p:cNvCxnSpPr>
            <a:stCxn id="83" idx="2"/>
            <a:endCxn id="84" idx="0"/>
          </p:cNvCxnSpPr>
          <p:nvPr/>
        </p:nvCxnSpPr>
        <p:spPr>
          <a:xfrm>
            <a:off x="1112940" y="4972525"/>
            <a:ext cx="102" cy="33183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ector angular 44"/>
          <p:cNvCxnSpPr>
            <a:stCxn id="115" idx="2"/>
            <a:endCxn id="72" idx="0"/>
          </p:cNvCxnSpPr>
          <p:nvPr/>
        </p:nvCxnSpPr>
        <p:spPr>
          <a:xfrm flipH="1">
            <a:off x="2459064" y="2114486"/>
            <a:ext cx="1242" cy="19798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CuadroTexto 18"/>
          <p:cNvSpPr txBox="1"/>
          <p:nvPr/>
        </p:nvSpPr>
        <p:spPr>
          <a:xfrm>
            <a:off x="1869136" y="1745154"/>
            <a:ext cx="118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su</a:t>
            </a:r>
            <a:r>
              <a:rPr lang="en-US" sz="900" dirty="0" smtClean="0"/>
              <a:t> </a:t>
            </a:r>
            <a:r>
              <a:rPr lang="en-US" sz="900" dirty="0" err="1" smtClean="0"/>
              <a:t>objeto</a:t>
            </a:r>
            <a:r>
              <a:rPr lang="en-US" sz="900" dirty="0" smtClean="0"/>
              <a:t> de </a:t>
            </a:r>
            <a:r>
              <a:rPr lang="en-US" sz="900" dirty="0" err="1" smtClean="0"/>
              <a:t>estudio</a:t>
            </a:r>
            <a:r>
              <a:rPr lang="en-US" sz="900" dirty="0" smtClean="0"/>
              <a:t> son los</a:t>
            </a:r>
            <a:endParaRPr lang="es-ES" sz="900" dirty="0"/>
          </a:p>
        </p:txBody>
      </p:sp>
      <p:cxnSp>
        <p:nvCxnSpPr>
          <p:cNvPr id="116" name="Conector angular 44"/>
          <p:cNvCxnSpPr>
            <a:stCxn id="72" idx="2"/>
            <a:endCxn id="117" idx="0"/>
          </p:cNvCxnSpPr>
          <p:nvPr/>
        </p:nvCxnSpPr>
        <p:spPr>
          <a:xfrm flipH="1">
            <a:off x="2458805" y="2676454"/>
            <a:ext cx="259" cy="63446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Rectángulo 142"/>
          <p:cNvSpPr/>
          <p:nvPr/>
        </p:nvSpPr>
        <p:spPr>
          <a:xfrm>
            <a:off x="1915816" y="3310918"/>
            <a:ext cx="1085977" cy="3630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/>
              <a:t>m</a:t>
            </a:r>
            <a:r>
              <a:rPr lang="es-ES_tradnl" sz="900" dirty="0" smtClean="0"/>
              <a:t>atemática</a:t>
            </a:r>
            <a:endParaRPr lang="es-ES_tradnl" sz="900" dirty="0" smtClean="0"/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tx1"/>
                </a:solidFill>
              </a:rPr>
              <a:t>l</a:t>
            </a:r>
            <a:r>
              <a:rPr lang="es-ES_tradnl" sz="900" dirty="0" smtClean="0">
                <a:solidFill>
                  <a:schemeClr val="tx1"/>
                </a:solidFill>
              </a:rPr>
              <a:t>ógica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21" name="Rectángulo 43"/>
          <p:cNvSpPr/>
          <p:nvPr/>
        </p:nvSpPr>
        <p:spPr>
          <a:xfrm>
            <a:off x="3272906" y="2322631"/>
            <a:ext cx="1004785" cy="3639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</a:t>
            </a:r>
            <a:r>
              <a:rPr lang="es-ES" sz="1000" dirty="0" err="1" smtClean="0">
                <a:solidFill>
                  <a:schemeClr val="bg1"/>
                </a:solidFill>
              </a:rPr>
              <a:t>ntes</a:t>
            </a:r>
            <a:r>
              <a:rPr lang="es-ES" sz="1000" dirty="0" smtClean="0">
                <a:solidFill>
                  <a:schemeClr val="bg1"/>
                </a:solidFill>
              </a:rPr>
              <a:t> </a:t>
            </a:r>
            <a:r>
              <a:rPr lang="es-ES" sz="1000" dirty="0" smtClean="0">
                <a:solidFill>
                  <a:schemeClr val="bg1"/>
                </a:solidFill>
              </a:rPr>
              <a:t>abstractos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22" name="Conector angular 44"/>
          <p:cNvCxnSpPr>
            <a:stCxn id="113" idx="2"/>
            <a:endCxn id="124" idx="0"/>
          </p:cNvCxnSpPr>
          <p:nvPr/>
        </p:nvCxnSpPr>
        <p:spPr>
          <a:xfrm>
            <a:off x="3768487" y="1683337"/>
            <a:ext cx="2459" cy="13293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Conector angular 44"/>
          <p:cNvCxnSpPr>
            <a:stCxn id="124" idx="2"/>
            <a:endCxn id="121" idx="0"/>
          </p:cNvCxnSpPr>
          <p:nvPr/>
        </p:nvCxnSpPr>
        <p:spPr>
          <a:xfrm>
            <a:off x="3770946" y="2185606"/>
            <a:ext cx="4353" cy="13702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CuadroTexto 18"/>
          <p:cNvSpPr txBox="1"/>
          <p:nvPr/>
        </p:nvSpPr>
        <p:spPr>
          <a:xfrm>
            <a:off x="3179776" y="1816274"/>
            <a:ext cx="118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su</a:t>
            </a:r>
            <a:r>
              <a:rPr lang="en-US" sz="900" dirty="0" smtClean="0"/>
              <a:t> </a:t>
            </a:r>
            <a:r>
              <a:rPr lang="en-US" sz="900" dirty="0" err="1" smtClean="0"/>
              <a:t>objeto</a:t>
            </a:r>
            <a:r>
              <a:rPr lang="en-US" sz="900" dirty="0" smtClean="0"/>
              <a:t> de </a:t>
            </a:r>
            <a:r>
              <a:rPr lang="en-US" sz="900" dirty="0" err="1" smtClean="0"/>
              <a:t>estudio</a:t>
            </a:r>
            <a:r>
              <a:rPr lang="en-US" sz="900" dirty="0" smtClean="0"/>
              <a:t> son los</a:t>
            </a:r>
            <a:endParaRPr lang="es-ES" sz="900" dirty="0"/>
          </a:p>
        </p:txBody>
      </p:sp>
      <p:cxnSp>
        <p:nvCxnSpPr>
          <p:cNvPr id="127" name="Conector angular 44"/>
          <p:cNvCxnSpPr>
            <a:stCxn id="128" idx="2"/>
            <a:endCxn id="130" idx="0"/>
          </p:cNvCxnSpPr>
          <p:nvPr/>
        </p:nvCxnSpPr>
        <p:spPr>
          <a:xfrm rot="5400000">
            <a:off x="2923371" y="3142476"/>
            <a:ext cx="748258" cy="960628"/>
          </a:xfrm>
          <a:prstGeom prst="bentConnector3">
            <a:avLst>
              <a:gd name="adj1" fmla="val 64759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CuadroTexto 18"/>
          <p:cNvSpPr txBox="1"/>
          <p:nvPr/>
        </p:nvSpPr>
        <p:spPr>
          <a:xfrm>
            <a:off x="3186644" y="3017829"/>
            <a:ext cx="1182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c</a:t>
            </a:r>
            <a:r>
              <a:rPr lang="en-US" sz="900" dirty="0" err="1" smtClean="0"/>
              <a:t>omo</a:t>
            </a:r>
            <a:r>
              <a:rPr lang="en-US" sz="900" dirty="0" smtClean="0"/>
              <a:t> </a:t>
            </a:r>
            <a:r>
              <a:rPr lang="en-US" sz="900" dirty="0" err="1" smtClean="0"/>
              <a:t>las</a:t>
            </a:r>
            <a:endParaRPr lang="es-ES" sz="900" dirty="0"/>
          </a:p>
        </p:txBody>
      </p:sp>
      <p:cxnSp>
        <p:nvCxnSpPr>
          <p:cNvPr id="129" name="Conector angular 44"/>
          <p:cNvCxnSpPr>
            <a:stCxn id="121" idx="2"/>
            <a:endCxn id="128" idx="0"/>
          </p:cNvCxnSpPr>
          <p:nvPr/>
        </p:nvCxnSpPr>
        <p:spPr>
          <a:xfrm>
            <a:off x="3775299" y="2686614"/>
            <a:ext cx="2515" cy="33121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ctángulo 142"/>
          <p:cNvSpPr/>
          <p:nvPr/>
        </p:nvSpPr>
        <p:spPr>
          <a:xfrm>
            <a:off x="2345137" y="3996919"/>
            <a:ext cx="944097" cy="3630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/>
              <a:t>Ciencias </a:t>
            </a:r>
            <a:r>
              <a:rPr lang="es-ES_tradnl" sz="900" dirty="0" smtClean="0"/>
              <a:t>Naturales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37" name="Rectángulo 142"/>
          <p:cNvSpPr/>
          <p:nvPr/>
        </p:nvSpPr>
        <p:spPr>
          <a:xfrm>
            <a:off x="3600412" y="3986759"/>
            <a:ext cx="987129" cy="3630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/>
              <a:t>Ciencias </a:t>
            </a:r>
            <a:r>
              <a:rPr lang="es-ES_tradnl" sz="900" dirty="0" smtClean="0"/>
              <a:t>Sociales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38" name="Conector angular 44"/>
          <p:cNvCxnSpPr>
            <a:stCxn id="137" idx="0"/>
          </p:cNvCxnSpPr>
          <p:nvPr/>
        </p:nvCxnSpPr>
        <p:spPr>
          <a:xfrm rot="16200000" flipV="1">
            <a:off x="3811278" y="3704060"/>
            <a:ext cx="254292" cy="31110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Rectángulo 143"/>
          <p:cNvSpPr/>
          <p:nvPr/>
        </p:nvSpPr>
        <p:spPr>
          <a:xfrm>
            <a:off x="2199344" y="5288906"/>
            <a:ext cx="1210057" cy="848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f</a:t>
            </a:r>
            <a:r>
              <a:rPr lang="es-ES" sz="900" dirty="0" smtClean="0">
                <a:solidFill>
                  <a:schemeClr val="tx1"/>
                </a:solidFill>
              </a:rPr>
              <a:t>ísica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q</a:t>
            </a:r>
            <a:r>
              <a:rPr lang="es-ES" sz="900" dirty="0" smtClean="0">
                <a:solidFill>
                  <a:schemeClr val="tx1"/>
                </a:solidFill>
              </a:rPr>
              <a:t>uímica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b</a:t>
            </a:r>
            <a:r>
              <a:rPr lang="es-ES" sz="900" dirty="0" smtClean="0">
                <a:solidFill>
                  <a:schemeClr val="tx1"/>
                </a:solidFill>
              </a:rPr>
              <a:t>iología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a</a:t>
            </a:r>
            <a:r>
              <a:rPr lang="es-ES" sz="900" dirty="0" smtClean="0">
                <a:solidFill>
                  <a:schemeClr val="tx1"/>
                </a:solidFill>
              </a:rPr>
              <a:t>stronomía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g</a:t>
            </a:r>
            <a:r>
              <a:rPr lang="es-ES" sz="900" dirty="0" smtClean="0">
                <a:solidFill>
                  <a:schemeClr val="tx1"/>
                </a:solidFill>
              </a:rPr>
              <a:t>eografía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43" name="Conector angular 141"/>
          <p:cNvCxnSpPr>
            <a:stCxn id="130" idx="2"/>
            <a:endCxn id="142" idx="0"/>
          </p:cNvCxnSpPr>
          <p:nvPr/>
        </p:nvCxnSpPr>
        <p:spPr>
          <a:xfrm flipH="1">
            <a:off x="2804373" y="4359954"/>
            <a:ext cx="12813" cy="92895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Rectángulo 143"/>
          <p:cNvSpPr/>
          <p:nvPr/>
        </p:nvSpPr>
        <p:spPr>
          <a:xfrm>
            <a:off x="3511427" y="5284648"/>
            <a:ext cx="1210057" cy="1060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p</a:t>
            </a:r>
            <a:r>
              <a:rPr lang="es-ES" sz="900" dirty="0" smtClean="0">
                <a:solidFill>
                  <a:schemeClr val="tx1"/>
                </a:solidFill>
              </a:rPr>
              <a:t>sicología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s</a:t>
            </a:r>
            <a:r>
              <a:rPr lang="es-ES" sz="900" dirty="0" smtClean="0">
                <a:solidFill>
                  <a:schemeClr val="tx1"/>
                </a:solidFill>
              </a:rPr>
              <a:t>ociología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p</a:t>
            </a:r>
            <a:r>
              <a:rPr lang="es-ES" sz="900" dirty="0" err="1" smtClean="0">
                <a:solidFill>
                  <a:schemeClr val="tx1"/>
                </a:solidFill>
              </a:rPr>
              <a:t>olítica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d</a:t>
            </a:r>
            <a:r>
              <a:rPr lang="es-ES" sz="900" dirty="0" smtClean="0">
                <a:solidFill>
                  <a:schemeClr val="tx1"/>
                </a:solidFill>
              </a:rPr>
              <a:t>emografía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dirty="0" smtClean="0">
                <a:solidFill>
                  <a:schemeClr val="tx1"/>
                </a:solidFill>
              </a:rPr>
              <a:t>conomía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d</a:t>
            </a:r>
            <a:r>
              <a:rPr lang="es-ES" sz="900" dirty="0" smtClean="0">
                <a:solidFill>
                  <a:schemeClr val="tx1"/>
                </a:solidFill>
              </a:rPr>
              <a:t>erecho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h</a:t>
            </a:r>
            <a:r>
              <a:rPr lang="es-ES" sz="900" dirty="0" smtClean="0">
                <a:solidFill>
                  <a:schemeClr val="tx1"/>
                </a:solidFill>
              </a:rPr>
              <a:t>istoria</a:t>
            </a:r>
            <a:endParaRPr lang="es-ES" sz="900" dirty="0" smtClean="0">
              <a:solidFill>
                <a:schemeClr val="tx1"/>
              </a:solidFill>
            </a:endParaRPr>
          </a:p>
        </p:txBody>
      </p:sp>
      <p:cxnSp>
        <p:nvCxnSpPr>
          <p:cNvPr id="149" name="Conector angular 141"/>
          <p:cNvCxnSpPr>
            <a:endCxn id="148" idx="0"/>
          </p:cNvCxnSpPr>
          <p:nvPr/>
        </p:nvCxnSpPr>
        <p:spPr>
          <a:xfrm>
            <a:off x="4113443" y="4355696"/>
            <a:ext cx="3013" cy="92895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Rectángulo 43"/>
          <p:cNvSpPr/>
          <p:nvPr/>
        </p:nvSpPr>
        <p:spPr>
          <a:xfrm>
            <a:off x="4354091" y="2325151"/>
            <a:ext cx="1254167" cy="11851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p</a:t>
            </a:r>
            <a:r>
              <a:rPr lang="es-ES_tradnl" sz="1000" dirty="0" smtClean="0">
                <a:solidFill>
                  <a:schemeClr val="bg1"/>
                </a:solidFill>
              </a:rPr>
              <a:t>ropiedades </a:t>
            </a:r>
            <a:r>
              <a:rPr lang="es-ES_tradnl" sz="1000" dirty="0" smtClean="0">
                <a:solidFill>
                  <a:schemeClr val="bg1"/>
                </a:solidFill>
              </a:rPr>
              <a:t>y leyes que rigen el comportamiento de la materia y la energía.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e</a:t>
            </a:r>
            <a:r>
              <a:rPr lang="es-ES_tradnl" sz="1000" dirty="0" smtClean="0">
                <a:solidFill>
                  <a:schemeClr val="bg1"/>
                </a:solidFill>
              </a:rPr>
              <a:t>l </a:t>
            </a:r>
            <a:r>
              <a:rPr lang="es-ES_tradnl" sz="1000" dirty="0" smtClean="0">
                <a:solidFill>
                  <a:schemeClr val="bg1"/>
                </a:solidFill>
              </a:rPr>
              <a:t>tiempo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e</a:t>
            </a:r>
            <a:r>
              <a:rPr lang="es-ES_tradnl" sz="1000" dirty="0" smtClean="0">
                <a:solidFill>
                  <a:schemeClr val="bg1"/>
                </a:solidFill>
              </a:rPr>
              <a:t>l </a:t>
            </a:r>
            <a:r>
              <a:rPr lang="es-ES_tradnl" sz="1000" dirty="0" smtClean="0">
                <a:solidFill>
                  <a:schemeClr val="bg1"/>
                </a:solidFill>
              </a:rPr>
              <a:t>espacio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57" name="Conector angular 44"/>
          <p:cNvCxnSpPr>
            <a:stCxn id="479" idx="2"/>
            <a:endCxn id="159" idx="0"/>
          </p:cNvCxnSpPr>
          <p:nvPr/>
        </p:nvCxnSpPr>
        <p:spPr>
          <a:xfrm rot="5400000">
            <a:off x="5003817" y="1677719"/>
            <a:ext cx="125461" cy="15668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Conector angular 44"/>
          <p:cNvCxnSpPr>
            <a:stCxn id="159" idx="2"/>
            <a:endCxn id="156" idx="0"/>
          </p:cNvCxnSpPr>
          <p:nvPr/>
        </p:nvCxnSpPr>
        <p:spPr>
          <a:xfrm flipH="1">
            <a:off x="4981175" y="2049626"/>
            <a:ext cx="7028" cy="27552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CuadroTexto 18"/>
          <p:cNvSpPr txBox="1"/>
          <p:nvPr/>
        </p:nvSpPr>
        <p:spPr>
          <a:xfrm>
            <a:off x="4397033" y="1818794"/>
            <a:ext cx="1182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estudia</a:t>
            </a:r>
            <a:endParaRPr lang="es-ES" sz="900" dirty="0"/>
          </a:p>
        </p:txBody>
      </p:sp>
      <p:sp>
        <p:nvSpPr>
          <p:cNvPr id="205" name="Rectángulo 43"/>
          <p:cNvSpPr/>
          <p:nvPr/>
        </p:nvSpPr>
        <p:spPr>
          <a:xfrm>
            <a:off x="7070051" y="2287925"/>
            <a:ext cx="896686" cy="7516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Sistema internacional</a:t>
            </a:r>
            <a:r>
              <a:rPr lang="es-ES" sz="1000" dirty="0">
                <a:solidFill>
                  <a:schemeClr val="bg1"/>
                </a:solidFill>
              </a:rPr>
              <a:t> </a:t>
            </a:r>
            <a:r>
              <a:rPr lang="es-ES" sz="1000" dirty="0" smtClean="0">
                <a:solidFill>
                  <a:schemeClr val="bg1"/>
                </a:solidFill>
              </a:rPr>
              <a:t>de unidades (SI)</a:t>
            </a:r>
          </a:p>
        </p:txBody>
      </p:sp>
      <p:cxnSp>
        <p:nvCxnSpPr>
          <p:cNvPr id="211" name="Conector angular 44"/>
          <p:cNvCxnSpPr>
            <a:stCxn id="212" idx="2"/>
            <a:endCxn id="205" idx="0"/>
          </p:cNvCxnSpPr>
          <p:nvPr/>
        </p:nvCxnSpPr>
        <p:spPr>
          <a:xfrm>
            <a:off x="7517131" y="2211916"/>
            <a:ext cx="1263" cy="7600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2" name="CuadroTexto 18"/>
          <p:cNvSpPr txBox="1"/>
          <p:nvPr/>
        </p:nvSpPr>
        <p:spPr>
          <a:xfrm>
            <a:off x="7004420" y="1842584"/>
            <a:ext cx="102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e</a:t>
            </a:r>
            <a:r>
              <a:rPr lang="en-US" sz="900" dirty="0" err="1" smtClean="0"/>
              <a:t>xpresadas</a:t>
            </a:r>
            <a:r>
              <a:rPr lang="en-US" sz="900" dirty="0" smtClean="0"/>
              <a:t> en </a:t>
            </a:r>
            <a:r>
              <a:rPr lang="en-US" sz="900" dirty="0" err="1" smtClean="0"/>
              <a:t>unidades</a:t>
            </a:r>
            <a:r>
              <a:rPr lang="en-US" sz="900" dirty="0" smtClean="0"/>
              <a:t> del</a:t>
            </a:r>
            <a:endParaRPr lang="es-ES" sz="900" dirty="0"/>
          </a:p>
        </p:txBody>
      </p:sp>
      <p:cxnSp>
        <p:nvCxnSpPr>
          <p:cNvPr id="213" name="Conector angular 44"/>
          <p:cNvCxnSpPr>
            <a:stCxn id="8" idx="2"/>
            <a:endCxn id="212" idx="0"/>
          </p:cNvCxnSpPr>
          <p:nvPr/>
        </p:nvCxnSpPr>
        <p:spPr>
          <a:xfrm rot="5400000">
            <a:off x="7607218" y="1544953"/>
            <a:ext cx="207544" cy="38771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1" name="Conector angular 44"/>
          <p:cNvCxnSpPr>
            <a:stCxn id="222" idx="2"/>
            <a:endCxn id="224" idx="0"/>
          </p:cNvCxnSpPr>
          <p:nvPr/>
        </p:nvCxnSpPr>
        <p:spPr>
          <a:xfrm rot="5400000">
            <a:off x="7209515" y="3593405"/>
            <a:ext cx="272133" cy="348114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2" name="CuadroTexto 18"/>
          <p:cNvSpPr txBox="1"/>
          <p:nvPr/>
        </p:nvSpPr>
        <p:spPr>
          <a:xfrm>
            <a:off x="6928468" y="3400564"/>
            <a:ext cx="1182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como</a:t>
            </a:r>
            <a:endParaRPr lang="es-ES" sz="900" dirty="0"/>
          </a:p>
        </p:txBody>
      </p:sp>
      <p:cxnSp>
        <p:nvCxnSpPr>
          <p:cNvPr id="223" name="Conector angular 44"/>
          <p:cNvCxnSpPr>
            <a:stCxn id="205" idx="2"/>
            <a:endCxn id="222" idx="0"/>
          </p:cNvCxnSpPr>
          <p:nvPr/>
        </p:nvCxnSpPr>
        <p:spPr>
          <a:xfrm>
            <a:off x="7518394" y="3039565"/>
            <a:ext cx="1244" cy="36099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4" name="Rectángulo 142"/>
          <p:cNvSpPr/>
          <p:nvPr/>
        </p:nvSpPr>
        <p:spPr>
          <a:xfrm>
            <a:off x="6616560" y="3903529"/>
            <a:ext cx="1109927" cy="15471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/>
              <a:t>l</a:t>
            </a:r>
            <a:r>
              <a:rPr lang="es-ES_tradnl" sz="900" dirty="0" smtClean="0"/>
              <a:t>ongitud </a:t>
            </a:r>
            <a:r>
              <a:rPr lang="es-ES_tradnl" sz="900" dirty="0" smtClean="0"/>
              <a:t>(m)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tx1"/>
                </a:solidFill>
              </a:rPr>
              <a:t>m</a:t>
            </a:r>
            <a:r>
              <a:rPr lang="es-ES_tradnl" sz="900" dirty="0" smtClean="0">
                <a:solidFill>
                  <a:schemeClr val="tx1"/>
                </a:solidFill>
              </a:rPr>
              <a:t>asa </a:t>
            </a:r>
            <a:r>
              <a:rPr lang="es-ES_tradnl" sz="900" dirty="0" smtClean="0">
                <a:solidFill>
                  <a:schemeClr val="tx1"/>
                </a:solidFill>
              </a:rPr>
              <a:t>(Kg)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tx1"/>
                </a:solidFill>
              </a:rPr>
              <a:t>t</a:t>
            </a:r>
            <a:r>
              <a:rPr lang="es-ES_tradnl" sz="900" dirty="0" smtClean="0">
                <a:solidFill>
                  <a:schemeClr val="tx1"/>
                </a:solidFill>
              </a:rPr>
              <a:t>iempo </a:t>
            </a:r>
            <a:r>
              <a:rPr lang="es-ES_tradnl" sz="900" dirty="0" smtClean="0">
                <a:solidFill>
                  <a:schemeClr val="tx1"/>
                </a:solidFill>
              </a:rPr>
              <a:t>(s)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Temperatura (k)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tx1"/>
                </a:solidFill>
              </a:rPr>
              <a:t>i</a:t>
            </a:r>
            <a:r>
              <a:rPr lang="es-ES_tradnl" sz="900" dirty="0" smtClean="0">
                <a:solidFill>
                  <a:schemeClr val="tx1"/>
                </a:solidFill>
              </a:rPr>
              <a:t>ntensidad </a:t>
            </a:r>
            <a:r>
              <a:rPr lang="es-ES_tradnl" sz="900" dirty="0" smtClean="0">
                <a:solidFill>
                  <a:schemeClr val="tx1"/>
                </a:solidFill>
              </a:rPr>
              <a:t>corriente (A)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tx1"/>
                </a:solidFill>
              </a:rPr>
              <a:t>c</a:t>
            </a:r>
            <a:r>
              <a:rPr lang="es-ES_tradnl" sz="900" dirty="0" smtClean="0">
                <a:solidFill>
                  <a:schemeClr val="tx1"/>
                </a:solidFill>
              </a:rPr>
              <a:t>antidad </a:t>
            </a:r>
            <a:r>
              <a:rPr lang="es-ES_tradnl" sz="900" dirty="0" smtClean="0">
                <a:solidFill>
                  <a:schemeClr val="tx1"/>
                </a:solidFill>
              </a:rPr>
              <a:t>de sustancia (mol)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tx1"/>
                </a:solidFill>
              </a:rPr>
              <a:t>i</a:t>
            </a:r>
            <a:r>
              <a:rPr lang="es-ES_tradnl" sz="900" dirty="0" smtClean="0">
                <a:solidFill>
                  <a:schemeClr val="tx1"/>
                </a:solidFill>
              </a:rPr>
              <a:t>ntensidad </a:t>
            </a:r>
            <a:r>
              <a:rPr lang="es-ES_tradnl" sz="900" dirty="0" smtClean="0">
                <a:solidFill>
                  <a:schemeClr val="tx1"/>
                </a:solidFill>
              </a:rPr>
              <a:t>luminosa (candela)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25" name="Conector angular 141"/>
          <p:cNvCxnSpPr>
            <a:stCxn id="224" idx="2"/>
            <a:endCxn id="226" idx="0"/>
          </p:cNvCxnSpPr>
          <p:nvPr/>
        </p:nvCxnSpPr>
        <p:spPr>
          <a:xfrm flipH="1">
            <a:off x="7162317" y="5450726"/>
            <a:ext cx="9207" cy="31106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" name="CuadroTexto 140"/>
          <p:cNvSpPr txBox="1"/>
          <p:nvPr/>
        </p:nvSpPr>
        <p:spPr>
          <a:xfrm>
            <a:off x="6555098" y="5761792"/>
            <a:ext cx="121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se transforman usando</a:t>
            </a:r>
            <a:endParaRPr lang="es-ES" sz="900" dirty="0"/>
          </a:p>
        </p:txBody>
      </p:sp>
      <p:sp>
        <p:nvSpPr>
          <p:cNvPr id="227" name="Rectángulo 143"/>
          <p:cNvSpPr/>
          <p:nvPr/>
        </p:nvSpPr>
        <p:spPr>
          <a:xfrm>
            <a:off x="6570579" y="6292902"/>
            <a:ext cx="1184227" cy="3727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f</a:t>
            </a:r>
            <a:r>
              <a:rPr lang="es-ES" sz="900" dirty="0" smtClean="0">
                <a:solidFill>
                  <a:schemeClr val="tx1"/>
                </a:solidFill>
              </a:rPr>
              <a:t>actores </a:t>
            </a:r>
            <a:r>
              <a:rPr lang="es-ES" sz="900" dirty="0" smtClean="0">
                <a:solidFill>
                  <a:schemeClr val="tx1"/>
                </a:solidFill>
              </a:rPr>
              <a:t>de conversión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28" name="Conector angular 141"/>
          <p:cNvCxnSpPr>
            <a:stCxn id="226" idx="2"/>
            <a:endCxn id="227" idx="0"/>
          </p:cNvCxnSpPr>
          <p:nvPr/>
        </p:nvCxnSpPr>
        <p:spPr>
          <a:xfrm>
            <a:off x="7162317" y="6131124"/>
            <a:ext cx="376" cy="16177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Conector angular 44"/>
          <p:cNvCxnSpPr>
            <a:stCxn id="256" idx="2"/>
            <a:endCxn id="258" idx="0"/>
          </p:cNvCxnSpPr>
          <p:nvPr/>
        </p:nvCxnSpPr>
        <p:spPr>
          <a:xfrm>
            <a:off x="8576494" y="3631396"/>
            <a:ext cx="1695" cy="34330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" name="CuadroTexto 18"/>
          <p:cNvSpPr txBox="1"/>
          <p:nvPr/>
        </p:nvSpPr>
        <p:spPr>
          <a:xfrm>
            <a:off x="7985324" y="3400564"/>
            <a:ext cx="1182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p</a:t>
            </a:r>
            <a:r>
              <a:rPr lang="en-US" sz="900" dirty="0" err="1" smtClean="0"/>
              <a:t>ueden</a:t>
            </a:r>
            <a:r>
              <a:rPr lang="en-US" sz="900" dirty="0" smtClean="0"/>
              <a:t> </a:t>
            </a:r>
            <a:r>
              <a:rPr lang="en-US" sz="900" dirty="0" err="1" smtClean="0"/>
              <a:t>ser</a:t>
            </a:r>
            <a:endParaRPr lang="es-ES" sz="900" dirty="0"/>
          </a:p>
        </p:txBody>
      </p:sp>
      <p:cxnSp>
        <p:nvCxnSpPr>
          <p:cNvPr id="257" name="Conector angular 44"/>
          <p:cNvCxnSpPr>
            <a:stCxn id="139" idx="2"/>
            <a:endCxn id="256" idx="0"/>
          </p:cNvCxnSpPr>
          <p:nvPr/>
        </p:nvCxnSpPr>
        <p:spPr>
          <a:xfrm>
            <a:off x="8569944" y="3029156"/>
            <a:ext cx="6550" cy="37140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8" name="Rectángulo 142"/>
          <p:cNvSpPr/>
          <p:nvPr/>
        </p:nvSpPr>
        <p:spPr>
          <a:xfrm>
            <a:off x="8164219" y="3974700"/>
            <a:ext cx="827939" cy="3630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</a:t>
            </a:r>
            <a:r>
              <a:rPr lang="es-ES_tradnl" sz="900" dirty="0" err="1" smtClean="0"/>
              <a:t>istemáticos</a:t>
            </a:r>
            <a:r>
              <a:rPr lang="es-ES_tradnl" sz="900" dirty="0" smtClean="0"/>
              <a:t> </a:t>
            </a:r>
            <a:r>
              <a:rPr lang="es-ES_tradnl" sz="900" dirty="0" smtClean="0"/>
              <a:t>o aleatorios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59" name="Conector angular 141"/>
          <p:cNvCxnSpPr>
            <a:stCxn id="258" idx="2"/>
            <a:endCxn id="260" idx="0"/>
          </p:cNvCxnSpPr>
          <p:nvPr/>
        </p:nvCxnSpPr>
        <p:spPr>
          <a:xfrm>
            <a:off x="8578189" y="4337735"/>
            <a:ext cx="6938" cy="30392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0" name="CuadroTexto 140"/>
          <p:cNvSpPr txBox="1"/>
          <p:nvPr/>
        </p:nvSpPr>
        <p:spPr>
          <a:xfrm>
            <a:off x="8108719" y="4641664"/>
            <a:ext cx="952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determinan</a:t>
            </a:r>
            <a:endParaRPr lang="es-ES" sz="900" dirty="0"/>
          </a:p>
        </p:txBody>
      </p:sp>
      <p:sp>
        <p:nvSpPr>
          <p:cNvPr id="261" name="Rectángulo 143"/>
          <p:cNvSpPr/>
          <p:nvPr/>
        </p:nvSpPr>
        <p:spPr>
          <a:xfrm>
            <a:off x="8101560" y="5283208"/>
            <a:ext cx="963560" cy="846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smtClean="0">
                <a:solidFill>
                  <a:schemeClr val="tx1"/>
                </a:solidFill>
              </a:rPr>
              <a:t>a </a:t>
            </a:r>
            <a:r>
              <a:rPr lang="es-ES" sz="900" dirty="0" smtClean="0">
                <a:solidFill>
                  <a:schemeClr val="tx1"/>
                </a:solidFill>
              </a:rPr>
              <a:t>exactitud y la precisión de las medidas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62" name="Conector angular 141"/>
          <p:cNvCxnSpPr>
            <a:stCxn id="260" idx="2"/>
            <a:endCxn id="261" idx="0"/>
          </p:cNvCxnSpPr>
          <p:nvPr/>
        </p:nvCxnSpPr>
        <p:spPr>
          <a:xfrm flipH="1">
            <a:off x="8583340" y="4872496"/>
            <a:ext cx="1787" cy="41071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981</TotalTime>
  <Words>202</Words>
  <Application>Microsoft Office PowerPoint</Application>
  <PresentationFormat>Carta (216 x 279 mm)</PresentationFormat>
  <Paragraphs>67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92</cp:revision>
  <dcterms:created xsi:type="dcterms:W3CDTF">2015-05-14T14:12:36Z</dcterms:created>
  <dcterms:modified xsi:type="dcterms:W3CDTF">2015-09-22T20:06:41Z</dcterms:modified>
</cp:coreProperties>
</file>