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z Marcela Bernal Gómez" initials="LMBG" lastIdx="6" clrIdx="0">
    <p:extLst>
      <p:ext uri="{19B8F6BF-5375-455C-9EA6-DF929625EA0E}">
        <p15:presenceInfo xmlns:p15="http://schemas.microsoft.com/office/powerpoint/2012/main" userId="Lyz Marcela Bernal Góm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7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22/09/2015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6" y="203782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La química orgánica y el carbono</a:t>
            </a:r>
            <a:endParaRPr lang="es-ES" sz="1600" dirty="0"/>
          </a:p>
        </p:txBody>
      </p:sp>
      <p:sp>
        <p:nvSpPr>
          <p:cNvPr id="5" name="Rectángulo 4"/>
          <p:cNvSpPr/>
          <p:nvPr/>
        </p:nvSpPr>
        <p:spPr>
          <a:xfrm>
            <a:off x="971956" y="1055270"/>
            <a:ext cx="1038475" cy="449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L</a:t>
            </a:r>
            <a:r>
              <a:rPr lang="es-ES" sz="1300" b="1" dirty="0" smtClean="0"/>
              <a:t>a </a:t>
            </a:r>
            <a:r>
              <a:rPr lang="es-ES" sz="1300" b="1" dirty="0" smtClean="0"/>
              <a:t>química orgánica</a:t>
            </a:r>
            <a:endParaRPr lang="es-ES" sz="1300" b="1" dirty="0"/>
          </a:p>
        </p:txBody>
      </p:sp>
      <p:sp>
        <p:nvSpPr>
          <p:cNvPr id="8" name="Rectángulo 7"/>
          <p:cNvSpPr/>
          <p:nvPr/>
        </p:nvSpPr>
        <p:spPr>
          <a:xfrm>
            <a:off x="6693921" y="1057949"/>
            <a:ext cx="1296223" cy="45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L</a:t>
            </a:r>
            <a:r>
              <a:rPr lang="es-ES" sz="1300" b="1" smtClean="0"/>
              <a:t>os </a:t>
            </a:r>
            <a:r>
              <a:rPr lang="es-ES" sz="1300" b="1" dirty="0" smtClean="0"/>
              <a:t>compuestos orgánicos</a:t>
            </a:r>
            <a:endParaRPr lang="es-ES" sz="1300" b="1" dirty="0"/>
          </a:p>
        </p:txBody>
      </p:sp>
      <p:sp>
        <p:nvSpPr>
          <p:cNvPr id="143" name="Rectángulo 142"/>
          <p:cNvSpPr/>
          <p:nvPr/>
        </p:nvSpPr>
        <p:spPr>
          <a:xfrm>
            <a:off x="6058134" y="3668334"/>
            <a:ext cx="573384" cy="3875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</a:t>
            </a:r>
            <a:r>
              <a:rPr lang="es-ES" sz="900" dirty="0" smtClean="0">
                <a:solidFill>
                  <a:schemeClr val="tx1"/>
                </a:solidFill>
              </a:rPr>
              <a:t>itrilos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77" name="Conector angular 30"/>
          <p:cNvCxnSpPr>
            <a:stCxn id="4" idx="2"/>
            <a:endCxn id="5" idx="0"/>
          </p:cNvCxnSpPr>
          <p:nvPr/>
        </p:nvCxnSpPr>
        <p:spPr>
          <a:xfrm rot="5400000">
            <a:off x="2918790" y="-770672"/>
            <a:ext cx="398346" cy="3253538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ector angular 30"/>
          <p:cNvCxnSpPr>
            <a:endCxn id="8" idx="0"/>
          </p:cNvCxnSpPr>
          <p:nvPr/>
        </p:nvCxnSpPr>
        <p:spPr>
          <a:xfrm>
            <a:off x="4728647" y="852290"/>
            <a:ext cx="2613386" cy="20565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tángulo 4"/>
          <p:cNvSpPr/>
          <p:nvPr/>
        </p:nvSpPr>
        <p:spPr>
          <a:xfrm>
            <a:off x="2738507" y="1070050"/>
            <a:ext cx="1038475" cy="449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E</a:t>
            </a:r>
            <a:r>
              <a:rPr lang="es-ES" sz="1300" b="1" dirty="0" smtClean="0"/>
              <a:t>l </a:t>
            </a:r>
            <a:r>
              <a:rPr lang="es-ES" sz="1300" b="1" dirty="0" smtClean="0"/>
              <a:t>carbono</a:t>
            </a:r>
            <a:endParaRPr lang="es-ES" sz="1300" b="1" dirty="0"/>
          </a:p>
        </p:txBody>
      </p:sp>
      <p:cxnSp>
        <p:nvCxnSpPr>
          <p:cNvPr id="109" name="Conector angular 44"/>
          <p:cNvCxnSpPr>
            <a:stCxn id="5" idx="2"/>
            <a:endCxn id="125" idx="0"/>
          </p:cNvCxnSpPr>
          <p:nvPr/>
        </p:nvCxnSpPr>
        <p:spPr>
          <a:xfrm>
            <a:off x="1491194" y="1504609"/>
            <a:ext cx="6566" cy="60262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CuadroTexto 18"/>
          <p:cNvSpPr txBox="1"/>
          <p:nvPr/>
        </p:nvSpPr>
        <p:spPr>
          <a:xfrm>
            <a:off x="800638" y="2107234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estudia</a:t>
            </a:r>
            <a:endParaRPr lang="es-ES" sz="900" dirty="0"/>
          </a:p>
        </p:txBody>
      </p:sp>
      <p:sp>
        <p:nvSpPr>
          <p:cNvPr id="126" name="Rectángulo 43"/>
          <p:cNvSpPr/>
          <p:nvPr/>
        </p:nvSpPr>
        <p:spPr>
          <a:xfrm>
            <a:off x="1070562" y="2581702"/>
            <a:ext cx="858916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c</a:t>
            </a:r>
            <a:r>
              <a:rPr lang="es-ES_tradnl" sz="1000" dirty="0" smtClean="0">
                <a:solidFill>
                  <a:schemeClr val="bg1"/>
                </a:solidFill>
              </a:rPr>
              <a:t>ompuestos</a:t>
            </a:r>
            <a:endParaRPr lang="es-ES" sz="1000" baseline="30000" dirty="0">
              <a:solidFill>
                <a:schemeClr val="bg1"/>
              </a:solidFill>
            </a:endParaRPr>
          </a:p>
        </p:txBody>
      </p:sp>
      <p:cxnSp>
        <p:nvCxnSpPr>
          <p:cNvPr id="127" name="Conector angular 44"/>
          <p:cNvCxnSpPr>
            <a:stCxn id="125" idx="2"/>
            <a:endCxn id="126" idx="0"/>
          </p:cNvCxnSpPr>
          <p:nvPr/>
        </p:nvCxnSpPr>
        <p:spPr>
          <a:xfrm>
            <a:off x="1497760" y="2338066"/>
            <a:ext cx="2260" cy="24363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Rectángulo 71"/>
          <p:cNvSpPr/>
          <p:nvPr/>
        </p:nvSpPr>
        <p:spPr>
          <a:xfrm>
            <a:off x="1055469" y="3729645"/>
            <a:ext cx="884596" cy="3733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estructura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30" name="CuadroTexto 18"/>
          <p:cNvSpPr txBox="1"/>
          <p:nvPr/>
        </p:nvSpPr>
        <p:spPr>
          <a:xfrm>
            <a:off x="799696" y="3226873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cuya</a:t>
            </a:r>
            <a:endParaRPr lang="es-ES" sz="900" dirty="0"/>
          </a:p>
        </p:txBody>
      </p:sp>
      <p:sp>
        <p:nvSpPr>
          <p:cNvPr id="145" name="CuadroTexto 18"/>
          <p:cNvSpPr txBox="1"/>
          <p:nvPr/>
        </p:nvSpPr>
        <p:spPr>
          <a:xfrm>
            <a:off x="1983604" y="2106241"/>
            <a:ext cx="969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</a:t>
            </a:r>
            <a:r>
              <a:rPr lang="en-US" sz="900" dirty="0" smtClean="0"/>
              <a:t>e </a:t>
            </a:r>
            <a:r>
              <a:rPr lang="en-US" sz="900" dirty="0" err="1" smtClean="0"/>
              <a:t>encuentra</a:t>
            </a:r>
            <a:r>
              <a:rPr lang="en-US" sz="900" dirty="0" smtClean="0"/>
              <a:t> en</a:t>
            </a:r>
            <a:endParaRPr lang="es-ES" sz="900" dirty="0"/>
          </a:p>
        </p:txBody>
      </p:sp>
      <p:sp>
        <p:nvSpPr>
          <p:cNvPr id="146" name="Rectángulo 43"/>
          <p:cNvSpPr/>
          <p:nvPr/>
        </p:nvSpPr>
        <p:spPr>
          <a:xfrm>
            <a:off x="2055773" y="2587466"/>
            <a:ext cx="822885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</a:t>
            </a:r>
            <a:r>
              <a:rPr lang="es-ES_tradnl" sz="1000" dirty="0" err="1" smtClean="0">
                <a:solidFill>
                  <a:schemeClr val="bg1"/>
                </a:solidFill>
              </a:rPr>
              <a:t>ormas</a:t>
            </a:r>
            <a:r>
              <a:rPr lang="es-ES_tradnl" sz="1000" dirty="0" smtClean="0">
                <a:solidFill>
                  <a:schemeClr val="bg1"/>
                </a:solidFill>
              </a:rPr>
              <a:t> alotrópicas</a:t>
            </a:r>
            <a:endParaRPr lang="es-ES" sz="1000" baseline="30000" dirty="0">
              <a:solidFill>
                <a:schemeClr val="bg1"/>
              </a:solidFill>
            </a:endParaRPr>
          </a:p>
        </p:txBody>
      </p:sp>
      <p:sp>
        <p:nvSpPr>
          <p:cNvPr id="147" name="Rectángulo 71"/>
          <p:cNvSpPr/>
          <p:nvPr/>
        </p:nvSpPr>
        <p:spPr>
          <a:xfrm>
            <a:off x="2007372" y="3716793"/>
            <a:ext cx="933728" cy="776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d</a:t>
            </a:r>
            <a:r>
              <a:rPr lang="es-ES" sz="900" dirty="0" err="1" smtClean="0">
                <a:solidFill>
                  <a:schemeClr val="tx1"/>
                </a:solidFill>
              </a:rPr>
              <a:t>iamante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g</a:t>
            </a:r>
            <a:r>
              <a:rPr lang="es-ES" sz="900" dirty="0" smtClean="0">
                <a:solidFill>
                  <a:schemeClr val="tx1"/>
                </a:solidFill>
              </a:rPr>
              <a:t>rafito 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err="1">
                <a:solidFill>
                  <a:schemeClr val="tx1"/>
                </a:solidFill>
              </a:rPr>
              <a:t>f</a:t>
            </a:r>
            <a:r>
              <a:rPr lang="es-ES" sz="900" dirty="0" err="1" smtClean="0">
                <a:solidFill>
                  <a:schemeClr val="tx1"/>
                </a:solidFill>
              </a:rPr>
              <a:t>ullereno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n</a:t>
            </a:r>
            <a:r>
              <a:rPr lang="es-ES" sz="900" dirty="0" smtClean="0">
                <a:solidFill>
                  <a:schemeClr val="tx1"/>
                </a:solidFill>
              </a:rPr>
              <a:t>anotubos </a:t>
            </a:r>
            <a:r>
              <a:rPr lang="es-ES" sz="900" dirty="0">
                <a:solidFill>
                  <a:schemeClr val="tx1"/>
                </a:solidFill>
              </a:rPr>
              <a:t>de </a:t>
            </a:r>
            <a:r>
              <a:rPr lang="es-ES" sz="900" dirty="0" smtClean="0">
                <a:solidFill>
                  <a:schemeClr val="tx1"/>
                </a:solidFill>
              </a:rPr>
              <a:t>carbono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51" name="Conector angular 30"/>
          <p:cNvCxnSpPr>
            <a:stCxn id="90" idx="2"/>
            <a:endCxn id="145" idx="0"/>
          </p:cNvCxnSpPr>
          <p:nvPr/>
        </p:nvCxnSpPr>
        <p:spPr>
          <a:xfrm rot="5400000">
            <a:off x="2569518" y="1418014"/>
            <a:ext cx="586852" cy="789602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Conector angular 30"/>
          <p:cNvCxnSpPr/>
          <p:nvPr/>
        </p:nvCxnSpPr>
        <p:spPr>
          <a:xfrm>
            <a:off x="3251200" y="1812033"/>
            <a:ext cx="591724" cy="26976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CuadroTexto 18"/>
          <p:cNvSpPr txBox="1"/>
          <p:nvPr/>
        </p:nvSpPr>
        <p:spPr>
          <a:xfrm>
            <a:off x="3296688" y="2087624"/>
            <a:ext cx="10924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presenta</a:t>
            </a:r>
            <a:endParaRPr lang="es-ES" sz="900" dirty="0"/>
          </a:p>
        </p:txBody>
      </p:sp>
      <p:sp>
        <p:nvSpPr>
          <p:cNvPr id="154" name="Rectángulo 43"/>
          <p:cNvSpPr/>
          <p:nvPr/>
        </p:nvSpPr>
        <p:spPr>
          <a:xfrm>
            <a:off x="3362897" y="2578812"/>
            <a:ext cx="945107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h</a:t>
            </a:r>
            <a:r>
              <a:rPr lang="es-ES_tradnl" sz="1000" dirty="0" smtClean="0">
                <a:solidFill>
                  <a:schemeClr val="bg1"/>
                </a:solidFill>
              </a:rPr>
              <a:t>ibridación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56" name="CuadroTexto 18"/>
          <p:cNvSpPr txBox="1"/>
          <p:nvPr/>
        </p:nvSpPr>
        <p:spPr>
          <a:xfrm>
            <a:off x="3139693" y="3233309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f</a:t>
            </a:r>
            <a:r>
              <a:rPr lang="en-US" sz="900" dirty="0" err="1" smtClean="0"/>
              <a:t>ormando</a:t>
            </a:r>
            <a:endParaRPr lang="es-ES" sz="900" dirty="0"/>
          </a:p>
        </p:txBody>
      </p:sp>
      <p:cxnSp>
        <p:nvCxnSpPr>
          <p:cNvPr id="162" name="Conector angular 44"/>
          <p:cNvCxnSpPr>
            <a:stCxn id="145" idx="2"/>
            <a:endCxn id="146" idx="0"/>
          </p:cNvCxnSpPr>
          <p:nvPr/>
        </p:nvCxnSpPr>
        <p:spPr>
          <a:xfrm flipH="1">
            <a:off x="2467216" y="2337073"/>
            <a:ext cx="927" cy="25039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Conector angular 44"/>
          <p:cNvCxnSpPr>
            <a:stCxn id="153" idx="2"/>
            <a:endCxn id="154" idx="0"/>
          </p:cNvCxnSpPr>
          <p:nvPr/>
        </p:nvCxnSpPr>
        <p:spPr>
          <a:xfrm flipH="1">
            <a:off x="3835451" y="2318456"/>
            <a:ext cx="7473" cy="26035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Conector angular 30"/>
          <p:cNvCxnSpPr>
            <a:stCxn id="8" idx="2"/>
            <a:endCxn id="578" idx="0"/>
          </p:cNvCxnSpPr>
          <p:nvPr/>
        </p:nvCxnSpPr>
        <p:spPr>
          <a:xfrm rot="16200000" flipH="1">
            <a:off x="7681773" y="1176781"/>
            <a:ext cx="540398" cy="1219878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CuadroTexto 18"/>
          <p:cNvSpPr txBox="1"/>
          <p:nvPr/>
        </p:nvSpPr>
        <p:spPr>
          <a:xfrm>
            <a:off x="4852816" y="2035923"/>
            <a:ext cx="139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son </a:t>
            </a:r>
            <a:r>
              <a:rPr lang="en-US" sz="900" dirty="0" err="1" smtClean="0"/>
              <a:t>combinaciones</a:t>
            </a:r>
            <a:r>
              <a:rPr lang="en-US" sz="900" dirty="0" smtClean="0"/>
              <a:t> </a:t>
            </a:r>
          </a:p>
          <a:p>
            <a:pPr algn="ctr"/>
            <a:r>
              <a:rPr lang="en-US" sz="900" dirty="0" smtClean="0"/>
              <a:t>entre</a:t>
            </a:r>
            <a:endParaRPr lang="es-ES" sz="900" dirty="0"/>
          </a:p>
        </p:txBody>
      </p:sp>
      <p:sp>
        <p:nvSpPr>
          <p:cNvPr id="202" name="Rectángulo 43"/>
          <p:cNvSpPr/>
          <p:nvPr/>
        </p:nvSpPr>
        <p:spPr>
          <a:xfrm>
            <a:off x="6670239" y="2638648"/>
            <a:ext cx="558800" cy="4096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H, C, N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205" name="Rectángulo 43"/>
          <p:cNvSpPr/>
          <p:nvPr/>
        </p:nvSpPr>
        <p:spPr>
          <a:xfrm>
            <a:off x="8088961" y="2459884"/>
            <a:ext cx="927314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i</a:t>
            </a:r>
            <a:r>
              <a:rPr lang="es-ES_tradnl" sz="1000" dirty="0" smtClean="0">
                <a:solidFill>
                  <a:schemeClr val="bg1"/>
                </a:solidFill>
              </a:rPr>
              <a:t>sómeros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208" name="Conector angular 44"/>
          <p:cNvCxnSpPr>
            <a:stCxn id="195" idx="2"/>
            <a:endCxn id="599" idx="0"/>
          </p:cNvCxnSpPr>
          <p:nvPr/>
        </p:nvCxnSpPr>
        <p:spPr>
          <a:xfrm rot="5400000">
            <a:off x="5338131" y="2417260"/>
            <a:ext cx="223812" cy="199803"/>
          </a:xfrm>
          <a:prstGeom prst="bentConnector3">
            <a:avLst>
              <a:gd name="adj1" fmla="val 49999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Conector angular 44"/>
          <p:cNvCxnSpPr>
            <a:stCxn id="578" idx="2"/>
            <a:endCxn id="205" idx="0"/>
          </p:cNvCxnSpPr>
          <p:nvPr/>
        </p:nvCxnSpPr>
        <p:spPr>
          <a:xfrm flipH="1">
            <a:off x="8552618" y="2287751"/>
            <a:ext cx="9293" cy="17213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8" name="Conector angular 44"/>
          <p:cNvCxnSpPr>
            <a:stCxn id="130" idx="2"/>
            <a:endCxn id="129" idx="0"/>
          </p:cNvCxnSpPr>
          <p:nvPr/>
        </p:nvCxnSpPr>
        <p:spPr>
          <a:xfrm>
            <a:off x="1496818" y="3457705"/>
            <a:ext cx="949" cy="27194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9" name="Conector angular 44"/>
          <p:cNvCxnSpPr>
            <a:stCxn id="126" idx="2"/>
            <a:endCxn id="130" idx="0"/>
          </p:cNvCxnSpPr>
          <p:nvPr/>
        </p:nvCxnSpPr>
        <p:spPr>
          <a:xfrm flipH="1">
            <a:off x="1496818" y="2978999"/>
            <a:ext cx="3202" cy="24787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1" name="Conector angular 44"/>
          <p:cNvCxnSpPr>
            <a:stCxn id="154" idx="2"/>
            <a:endCxn id="156" idx="0"/>
          </p:cNvCxnSpPr>
          <p:nvPr/>
        </p:nvCxnSpPr>
        <p:spPr>
          <a:xfrm>
            <a:off x="3835451" y="2976109"/>
            <a:ext cx="1364" cy="25720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0" name="Rectángulo 142"/>
          <p:cNvSpPr/>
          <p:nvPr/>
        </p:nvSpPr>
        <p:spPr>
          <a:xfrm>
            <a:off x="6874489" y="3668334"/>
            <a:ext cx="534080" cy="3875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a</a:t>
            </a:r>
            <a:r>
              <a:rPr lang="es-ES" sz="900" dirty="0" smtClean="0">
                <a:solidFill>
                  <a:schemeClr val="tx1"/>
                </a:solidFill>
              </a:rPr>
              <a:t>minas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83" name="Conector angular 44"/>
          <p:cNvCxnSpPr>
            <a:endCxn id="90" idx="0"/>
          </p:cNvCxnSpPr>
          <p:nvPr/>
        </p:nvCxnSpPr>
        <p:spPr>
          <a:xfrm flipH="1">
            <a:off x="3257745" y="866743"/>
            <a:ext cx="624" cy="20330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6" name="CuadroTexto 18"/>
          <p:cNvSpPr txBox="1"/>
          <p:nvPr/>
        </p:nvSpPr>
        <p:spPr>
          <a:xfrm>
            <a:off x="2011003" y="3109449"/>
            <a:ext cx="9173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como</a:t>
            </a:r>
            <a:endParaRPr lang="es-ES" sz="900" dirty="0"/>
          </a:p>
        </p:txBody>
      </p:sp>
      <p:cxnSp>
        <p:nvCxnSpPr>
          <p:cNvPr id="408" name="Conector angular 44"/>
          <p:cNvCxnSpPr>
            <a:stCxn id="146" idx="2"/>
            <a:endCxn id="406" idx="0"/>
          </p:cNvCxnSpPr>
          <p:nvPr/>
        </p:nvCxnSpPr>
        <p:spPr>
          <a:xfrm>
            <a:off x="2467216" y="2984763"/>
            <a:ext cx="2470" cy="12468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5" name="Conector angular 44"/>
          <p:cNvCxnSpPr>
            <a:stCxn id="406" idx="2"/>
            <a:endCxn id="147" idx="0"/>
          </p:cNvCxnSpPr>
          <p:nvPr/>
        </p:nvCxnSpPr>
        <p:spPr>
          <a:xfrm>
            <a:off x="2469686" y="3340281"/>
            <a:ext cx="4550" cy="37651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2" name="Rectángulo 71"/>
          <p:cNvSpPr/>
          <p:nvPr/>
        </p:nvSpPr>
        <p:spPr>
          <a:xfrm>
            <a:off x="3397914" y="3745900"/>
            <a:ext cx="884596" cy="3733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o</a:t>
            </a:r>
            <a:r>
              <a:rPr lang="es-ES" sz="900" dirty="0" smtClean="0">
                <a:solidFill>
                  <a:schemeClr val="tx1"/>
                </a:solidFill>
              </a:rPr>
              <a:t>rbitales híbridos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455" name="Conector angular 44"/>
          <p:cNvCxnSpPr>
            <a:stCxn id="156" idx="2"/>
            <a:endCxn id="452" idx="0"/>
          </p:cNvCxnSpPr>
          <p:nvPr/>
        </p:nvCxnSpPr>
        <p:spPr>
          <a:xfrm>
            <a:off x="3836815" y="3464141"/>
            <a:ext cx="3397" cy="28175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9" name="Rectángulo 143"/>
          <p:cNvSpPr/>
          <p:nvPr/>
        </p:nvSpPr>
        <p:spPr>
          <a:xfrm>
            <a:off x="2581156" y="4916539"/>
            <a:ext cx="770913" cy="371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i="1" dirty="0" err="1" smtClean="0">
                <a:solidFill>
                  <a:schemeClr val="tx1"/>
                </a:solidFill>
              </a:rPr>
              <a:t>sp</a:t>
            </a:r>
            <a:endParaRPr lang="es-ES" sz="900" i="1" dirty="0">
              <a:solidFill>
                <a:schemeClr val="tx1"/>
              </a:solidFill>
            </a:endParaRPr>
          </a:p>
        </p:txBody>
      </p:sp>
      <p:sp>
        <p:nvSpPr>
          <p:cNvPr id="460" name="Rectángulo 143"/>
          <p:cNvSpPr/>
          <p:nvPr/>
        </p:nvSpPr>
        <p:spPr>
          <a:xfrm>
            <a:off x="3454258" y="4919078"/>
            <a:ext cx="770913" cy="371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i="1" dirty="0" smtClean="0">
                <a:solidFill>
                  <a:schemeClr val="tx1"/>
                </a:solidFill>
              </a:rPr>
              <a:t>sp</a:t>
            </a:r>
            <a:r>
              <a:rPr lang="es-ES" sz="900" i="1" baseline="30000" dirty="0" smtClean="0">
                <a:solidFill>
                  <a:schemeClr val="tx1"/>
                </a:solidFill>
              </a:rPr>
              <a:t>2</a:t>
            </a:r>
            <a:endParaRPr lang="es-ES" sz="900" i="1" baseline="30000" dirty="0">
              <a:solidFill>
                <a:schemeClr val="tx1"/>
              </a:solidFill>
            </a:endParaRPr>
          </a:p>
        </p:txBody>
      </p:sp>
      <p:sp>
        <p:nvSpPr>
          <p:cNvPr id="461" name="Rectángulo 143"/>
          <p:cNvSpPr/>
          <p:nvPr/>
        </p:nvSpPr>
        <p:spPr>
          <a:xfrm>
            <a:off x="4333381" y="4922059"/>
            <a:ext cx="770913" cy="371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i="1" dirty="0" smtClean="0">
                <a:solidFill>
                  <a:schemeClr val="tx1"/>
                </a:solidFill>
              </a:rPr>
              <a:t>sp</a:t>
            </a:r>
            <a:r>
              <a:rPr lang="es-ES" sz="900" i="1" baseline="30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62" name="Conector angular 44"/>
          <p:cNvCxnSpPr>
            <a:stCxn id="452" idx="2"/>
            <a:endCxn id="459" idx="0"/>
          </p:cNvCxnSpPr>
          <p:nvPr/>
        </p:nvCxnSpPr>
        <p:spPr>
          <a:xfrm rot="5400000">
            <a:off x="3004771" y="4081097"/>
            <a:ext cx="797285" cy="873599"/>
          </a:xfrm>
          <a:prstGeom prst="bentConnector3">
            <a:avLst>
              <a:gd name="adj1" fmla="val 80664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7" name="Conector angular 44"/>
          <p:cNvCxnSpPr/>
          <p:nvPr/>
        </p:nvCxnSpPr>
        <p:spPr>
          <a:xfrm>
            <a:off x="3838694" y="4763914"/>
            <a:ext cx="1021" cy="15516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1" name="Conector angular 30"/>
          <p:cNvCxnSpPr/>
          <p:nvPr/>
        </p:nvCxnSpPr>
        <p:spPr>
          <a:xfrm>
            <a:off x="3838464" y="4760494"/>
            <a:ext cx="880374" cy="1578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8" name="CuadroTexto 18"/>
          <p:cNvSpPr txBox="1"/>
          <p:nvPr/>
        </p:nvSpPr>
        <p:spPr>
          <a:xfrm>
            <a:off x="8040682" y="2056919"/>
            <a:ext cx="1042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presentan</a:t>
            </a:r>
            <a:endParaRPr lang="es-ES" sz="900" dirty="0"/>
          </a:p>
        </p:txBody>
      </p:sp>
      <p:sp>
        <p:nvSpPr>
          <p:cNvPr id="594" name="Rectángulo 43"/>
          <p:cNvSpPr/>
          <p:nvPr/>
        </p:nvSpPr>
        <p:spPr>
          <a:xfrm>
            <a:off x="5730717" y="2638649"/>
            <a:ext cx="792480" cy="386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H, C, O,  N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599" name="Rectángulo 43"/>
          <p:cNvSpPr/>
          <p:nvPr/>
        </p:nvSpPr>
        <p:spPr>
          <a:xfrm>
            <a:off x="5043839" y="2629067"/>
            <a:ext cx="612591" cy="4113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H, C, O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600" name="Rectángulo 43"/>
          <p:cNvSpPr/>
          <p:nvPr/>
        </p:nvSpPr>
        <p:spPr>
          <a:xfrm>
            <a:off x="4426981" y="2622380"/>
            <a:ext cx="580091" cy="4071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H, C 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601" name="Conector angular 44"/>
          <p:cNvCxnSpPr>
            <a:stCxn id="202" idx="2"/>
            <a:endCxn id="320" idx="0"/>
          </p:cNvCxnSpPr>
          <p:nvPr/>
        </p:nvCxnSpPr>
        <p:spPr>
          <a:xfrm rot="16200000" flipH="1">
            <a:off x="6735550" y="3262354"/>
            <a:ext cx="620069" cy="191890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6" name="Rectángulo 142"/>
          <p:cNvSpPr/>
          <p:nvPr/>
        </p:nvSpPr>
        <p:spPr>
          <a:xfrm>
            <a:off x="5422509" y="3672504"/>
            <a:ext cx="534080" cy="3875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a</a:t>
            </a:r>
            <a:r>
              <a:rPr lang="es-ES" sz="900" dirty="0" smtClean="0">
                <a:solidFill>
                  <a:schemeClr val="tx1"/>
                </a:solidFill>
              </a:rPr>
              <a:t>midas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657" name="Rectángulo 142"/>
          <p:cNvSpPr/>
          <p:nvPr/>
        </p:nvSpPr>
        <p:spPr>
          <a:xfrm>
            <a:off x="4553717" y="4246110"/>
            <a:ext cx="1592833" cy="3875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/>
              <a:t>a</a:t>
            </a:r>
            <a:r>
              <a:rPr lang="es-ES_tradnl" sz="900" dirty="0" smtClean="0"/>
              <a:t>ldehídos</a:t>
            </a:r>
            <a:r>
              <a:rPr lang="es-ES_tradnl" sz="900" dirty="0"/>
              <a:t>, cetonas, éteres, ésteres y alcoholes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673" name="Rectángulo 142"/>
          <p:cNvSpPr/>
          <p:nvPr/>
        </p:nvSpPr>
        <p:spPr>
          <a:xfrm>
            <a:off x="4355722" y="3752561"/>
            <a:ext cx="895314" cy="3875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h</a:t>
            </a:r>
            <a:r>
              <a:rPr lang="es-ES" sz="900" smtClean="0">
                <a:solidFill>
                  <a:schemeClr val="tx1"/>
                </a:solidFill>
              </a:rPr>
              <a:t>idrocarburos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683" name="Conector angular 44"/>
          <p:cNvCxnSpPr>
            <a:stCxn id="202" idx="2"/>
            <a:endCxn id="143" idx="0"/>
          </p:cNvCxnSpPr>
          <p:nvPr/>
        </p:nvCxnSpPr>
        <p:spPr>
          <a:xfrm rot="5400000">
            <a:off x="6337199" y="3055893"/>
            <a:ext cx="620069" cy="604813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7" name="Conector angular 44"/>
          <p:cNvCxnSpPr>
            <a:stCxn id="594" idx="2"/>
            <a:endCxn id="656" idx="0"/>
          </p:cNvCxnSpPr>
          <p:nvPr/>
        </p:nvCxnSpPr>
        <p:spPr>
          <a:xfrm rot="5400000">
            <a:off x="5584366" y="3129912"/>
            <a:ext cx="647775" cy="437408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1" name="Conector angular 44"/>
          <p:cNvCxnSpPr>
            <a:stCxn id="600" idx="2"/>
            <a:endCxn id="673" idx="0"/>
          </p:cNvCxnSpPr>
          <p:nvPr/>
        </p:nvCxnSpPr>
        <p:spPr>
          <a:xfrm rot="16200000" flipH="1">
            <a:off x="4398694" y="3347876"/>
            <a:ext cx="723018" cy="86352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4" name="CuadroTexto 18"/>
          <p:cNvSpPr txBox="1"/>
          <p:nvPr/>
        </p:nvSpPr>
        <p:spPr>
          <a:xfrm>
            <a:off x="8031389" y="3120000"/>
            <a:ext cx="1042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se </a:t>
            </a:r>
            <a:r>
              <a:rPr lang="en-US" sz="900" dirty="0" err="1" smtClean="0"/>
              <a:t>clasifican</a:t>
            </a:r>
            <a:r>
              <a:rPr lang="en-US" sz="900" dirty="0" smtClean="0"/>
              <a:t> </a:t>
            </a:r>
            <a:r>
              <a:rPr lang="en-US" sz="900" dirty="0" err="1" smtClean="0"/>
              <a:t>como</a:t>
            </a:r>
            <a:endParaRPr lang="es-ES" sz="900" dirty="0"/>
          </a:p>
        </p:txBody>
      </p:sp>
      <p:cxnSp>
        <p:nvCxnSpPr>
          <p:cNvPr id="725" name="Conector angular 44"/>
          <p:cNvCxnSpPr>
            <a:stCxn id="205" idx="2"/>
            <a:endCxn id="724" idx="0"/>
          </p:cNvCxnSpPr>
          <p:nvPr/>
        </p:nvCxnSpPr>
        <p:spPr>
          <a:xfrm>
            <a:off x="8552618" y="2857181"/>
            <a:ext cx="0" cy="26281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0" name="Conector angular 44"/>
          <p:cNvCxnSpPr>
            <a:stCxn id="724" idx="2"/>
            <a:endCxn id="735" idx="0"/>
          </p:cNvCxnSpPr>
          <p:nvPr/>
        </p:nvCxnSpPr>
        <p:spPr>
          <a:xfrm rot="5400000">
            <a:off x="7617095" y="3262483"/>
            <a:ext cx="847174" cy="1023873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5" name="Rectángulo 142"/>
          <p:cNvSpPr/>
          <p:nvPr/>
        </p:nvSpPr>
        <p:spPr>
          <a:xfrm>
            <a:off x="7127614" y="4198006"/>
            <a:ext cx="802262" cy="3875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e</a:t>
            </a:r>
            <a:r>
              <a:rPr lang="es-ES" sz="900" dirty="0" smtClean="0">
                <a:solidFill>
                  <a:schemeClr val="tx1"/>
                </a:solidFill>
              </a:rPr>
              <a:t>structurales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36" name="Rectángulo 142"/>
          <p:cNvSpPr/>
          <p:nvPr/>
        </p:nvSpPr>
        <p:spPr>
          <a:xfrm>
            <a:off x="8040682" y="4198005"/>
            <a:ext cx="993895" cy="3875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err="1"/>
              <a:t>e</a:t>
            </a:r>
            <a:r>
              <a:rPr lang="es-ES_tradnl" sz="900" dirty="0" err="1" smtClean="0"/>
              <a:t>stereoisómeros</a:t>
            </a:r>
            <a:r>
              <a:rPr lang="es-ES_tradnl" sz="900" dirty="0" smtClean="0"/>
              <a:t> 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813" name="Conector angular 44"/>
          <p:cNvCxnSpPr>
            <a:stCxn id="599" idx="2"/>
            <a:endCxn id="657" idx="0"/>
          </p:cNvCxnSpPr>
          <p:nvPr/>
        </p:nvCxnSpPr>
        <p:spPr>
          <a:xfrm flipH="1">
            <a:off x="5350134" y="3040462"/>
            <a:ext cx="1" cy="120564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ector angular 44"/>
          <p:cNvCxnSpPr>
            <a:stCxn id="195" idx="2"/>
            <a:endCxn id="600" idx="0"/>
          </p:cNvCxnSpPr>
          <p:nvPr/>
        </p:nvCxnSpPr>
        <p:spPr>
          <a:xfrm rot="5400000">
            <a:off x="5024921" y="2097362"/>
            <a:ext cx="217125" cy="832911"/>
          </a:xfrm>
          <a:prstGeom prst="bentConnector3">
            <a:avLst>
              <a:gd name="adj1" fmla="val 50001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CuadroTexto 18"/>
          <p:cNvSpPr txBox="1"/>
          <p:nvPr/>
        </p:nvSpPr>
        <p:spPr>
          <a:xfrm>
            <a:off x="808291" y="4476291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se </a:t>
            </a:r>
            <a:r>
              <a:rPr lang="en-US" sz="900" dirty="0" err="1" smtClean="0"/>
              <a:t>basa</a:t>
            </a:r>
            <a:r>
              <a:rPr lang="en-US" sz="900" dirty="0" smtClean="0"/>
              <a:t> </a:t>
            </a:r>
            <a:r>
              <a:rPr lang="en-US" sz="900" dirty="0" err="1" smtClean="0"/>
              <a:t>en</a:t>
            </a:r>
            <a:r>
              <a:rPr lang="en-US" sz="900" smtClean="0"/>
              <a:t> el</a:t>
            </a:r>
            <a:endParaRPr lang="es-ES" sz="900" dirty="0"/>
          </a:p>
        </p:txBody>
      </p:sp>
      <p:sp>
        <p:nvSpPr>
          <p:cNvPr id="2" name="CuadroTexto 1"/>
          <p:cNvSpPr txBox="1"/>
          <p:nvPr/>
        </p:nvSpPr>
        <p:spPr>
          <a:xfrm>
            <a:off x="1123343" y="5041991"/>
            <a:ext cx="748832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1000" dirty="0" smtClean="0"/>
              <a:t>carbono</a:t>
            </a:r>
            <a:endParaRPr lang="es-CO" sz="1000" dirty="0"/>
          </a:p>
        </p:txBody>
      </p:sp>
      <p:cxnSp>
        <p:nvCxnSpPr>
          <p:cNvPr id="6" name="Conector recto 5"/>
          <p:cNvCxnSpPr>
            <a:stCxn id="129" idx="2"/>
            <a:endCxn id="69" idx="0"/>
          </p:cNvCxnSpPr>
          <p:nvPr/>
        </p:nvCxnSpPr>
        <p:spPr>
          <a:xfrm>
            <a:off x="1497767" y="4102999"/>
            <a:ext cx="7646" cy="373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>
            <a:stCxn id="69" idx="2"/>
            <a:endCxn id="2" idx="0"/>
          </p:cNvCxnSpPr>
          <p:nvPr/>
        </p:nvCxnSpPr>
        <p:spPr>
          <a:xfrm flipH="1">
            <a:off x="1497759" y="4707123"/>
            <a:ext cx="7654" cy="334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r 51"/>
          <p:cNvCxnSpPr>
            <a:stCxn id="724" idx="2"/>
            <a:endCxn id="736" idx="0"/>
          </p:cNvCxnSpPr>
          <p:nvPr/>
        </p:nvCxnSpPr>
        <p:spPr>
          <a:xfrm rot="5400000">
            <a:off x="8121538" y="3766924"/>
            <a:ext cx="847173" cy="149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ector angular 449"/>
          <p:cNvCxnSpPr>
            <a:stCxn id="195" idx="2"/>
            <a:endCxn id="594" idx="0"/>
          </p:cNvCxnSpPr>
          <p:nvPr/>
        </p:nvCxnSpPr>
        <p:spPr>
          <a:xfrm rot="16200000" flipH="1">
            <a:off x="5721750" y="2233442"/>
            <a:ext cx="233394" cy="577019"/>
          </a:xfrm>
          <a:prstGeom prst="bentConnector3">
            <a:avLst>
              <a:gd name="adj1" fmla="val 4805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ector angular 452"/>
          <p:cNvCxnSpPr>
            <a:stCxn id="195" idx="2"/>
            <a:endCxn id="202" idx="0"/>
          </p:cNvCxnSpPr>
          <p:nvPr/>
        </p:nvCxnSpPr>
        <p:spPr>
          <a:xfrm rot="16200000" flipH="1">
            <a:off x="6133092" y="1822100"/>
            <a:ext cx="233393" cy="1399701"/>
          </a:xfrm>
          <a:prstGeom prst="bentConnector3">
            <a:avLst>
              <a:gd name="adj1" fmla="val 4612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Conector angular 455"/>
          <p:cNvCxnSpPr>
            <a:stCxn id="8" idx="2"/>
            <a:endCxn id="195" idx="0"/>
          </p:cNvCxnSpPr>
          <p:nvPr/>
        </p:nvCxnSpPr>
        <p:spPr>
          <a:xfrm rot="5400000">
            <a:off x="6186285" y="880175"/>
            <a:ext cx="519402" cy="1792095"/>
          </a:xfrm>
          <a:prstGeom prst="bentConnector3">
            <a:avLst>
              <a:gd name="adj1" fmla="val 5166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789</TotalTime>
  <Words>88</Words>
  <Application>Microsoft Office PowerPoint</Application>
  <PresentationFormat>Carta (216 x 279 mm)</PresentationFormat>
  <Paragraphs>40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Mpgarcia</cp:lastModifiedBy>
  <cp:revision>76</cp:revision>
  <dcterms:created xsi:type="dcterms:W3CDTF">2015-05-14T14:12:36Z</dcterms:created>
  <dcterms:modified xsi:type="dcterms:W3CDTF">2015-09-22T16:30:41Z</dcterms:modified>
</cp:coreProperties>
</file>