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Objects="1">
      <p:cViewPr varScale="1">
        <p:scale>
          <a:sx n="81" d="100"/>
          <a:sy n="81" d="100"/>
        </p:scale>
        <p:origin x="85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02/06/2016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58223" y="53310"/>
            <a:ext cx="3129489" cy="472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Mecánica </a:t>
            </a:r>
            <a:r>
              <a:rPr lang="es-ES" sz="1600" smtClean="0"/>
              <a:t>de fluidos</a:t>
            </a:r>
            <a:endParaRPr lang="es-ES" sz="1600" dirty="0"/>
          </a:p>
        </p:txBody>
      </p:sp>
      <p:sp>
        <p:nvSpPr>
          <p:cNvPr id="70" name="69 Rectángulo"/>
          <p:cNvSpPr/>
          <p:nvPr/>
        </p:nvSpPr>
        <p:spPr>
          <a:xfrm>
            <a:off x="2109340" y="730609"/>
            <a:ext cx="1080120" cy="29238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1300" b="1" dirty="0" smtClean="0">
                <a:solidFill>
                  <a:schemeClr val="tx1"/>
                </a:solidFill>
              </a:rPr>
              <a:t>Hidrostática</a:t>
            </a:r>
            <a:endParaRPr lang="es-ES" sz="1300" b="1" dirty="0">
              <a:solidFill>
                <a:schemeClr val="tx1"/>
              </a:solidFill>
            </a:endParaRPr>
          </a:p>
        </p:txBody>
      </p:sp>
      <p:sp>
        <p:nvSpPr>
          <p:cNvPr id="71" name="70 Rectángulo"/>
          <p:cNvSpPr/>
          <p:nvPr/>
        </p:nvSpPr>
        <p:spPr>
          <a:xfrm>
            <a:off x="6324023" y="730609"/>
            <a:ext cx="1344476" cy="29238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1300" b="1" dirty="0" smtClean="0">
                <a:solidFill>
                  <a:schemeClr val="tx1"/>
                </a:solidFill>
              </a:rPr>
              <a:t>Hidrodinámica</a:t>
            </a:r>
            <a:endParaRPr lang="es-ES" sz="1300" b="1" dirty="0">
              <a:solidFill>
                <a:schemeClr val="tx1"/>
              </a:solidFill>
            </a:endParaRPr>
          </a:p>
        </p:txBody>
      </p:sp>
      <p:sp>
        <p:nvSpPr>
          <p:cNvPr id="77" name="76 Rectángulo"/>
          <p:cNvSpPr/>
          <p:nvPr/>
        </p:nvSpPr>
        <p:spPr>
          <a:xfrm>
            <a:off x="2230483" y="1081515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analiza los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80" name="79 CuadroTexto"/>
          <p:cNvSpPr txBox="1"/>
          <p:nvPr/>
        </p:nvSpPr>
        <p:spPr>
          <a:xfrm>
            <a:off x="2144216" y="1490345"/>
            <a:ext cx="936104" cy="5539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>
                <a:solidFill>
                  <a:schemeClr val="bg1"/>
                </a:solidFill>
              </a:rPr>
              <a:t>l</a:t>
            </a:r>
            <a:r>
              <a:rPr lang="es-ES" sz="1000" dirty="0" smtClean="0">
                <a:solidFill>
                  <a:schemeClr val="bg1"/>
                </a:solidFill>
              </a:rPr>
              <a:t>íquidos y gases en reposo</a:t>
            </a:r>
          </a:p>
        </p:txBody>
      </p:sp>
      <p:sp>
        <p:nvSpPr>
          <p:cNvPr id="81" name="80 CuadroTexto"/>
          <p:cNvSpPr txBox="1"/>
          <p:nvPr/>
        </p:nvSpPr>
        <p:spPr>
          <a:xfrm>
            <a:off x="6542469" y="1547345"/>
            <a:ext cx="936104" cy="5539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>
                <a:solidFill>
                  <a:schemeClr val="bg1"/>
                </a:solidFill>
              </a:rPr>
              <a:t>l</a:t>
            </a:r>
            <a:r>
              <a:rPr lang="es-ES" sz="1000" dirty="0" smtClean="0">
                <a:solidFill>
                  <a:schemeClr val="bg1"/>
                </a:solidFill>
              </a:rPr>
              <a:t>íquidos y gases en movimiento</a:t>
            </a:r>
          </a:p>
        </p:txBody>
      </p:sp>
      <p:sp>
        <p:nvSpPr>
          <p:cNvPr id="83" name="82 Rectángulo"/>
          <p:cNvSpPr/>
          <p:nvPr/>
        </p:nvSpPr>
        <p:spPr>
          <a:xfrm>
            <a:off x="2173090" y="2102430"/>
            <a:ext cx="878355" cy="360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cuyos principios son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93" name="92 CuadroTexto"/>
          <p:cNvSpPr txBox="1"/>
          <p:nvPr/>
        </p:nvSpPr>
        <p:spPr>
          <a:xfrm>
            <a:off x="408625" y="2714769"/>
            <a:ext cx="936130" cy="2308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presión</a:t>
            </a:r>
          </a:p>
        </p:txBody>
      </p:sp>
      <p:sp>
        <p:nvSpPr>
          <p:cNvPr id="94" name="93 CuadroTexto"/>
          <p:cNvSpPr txBox="1"/>
          <p:nvPr/>
        </p:nvSpPr>
        <p:spPr>
          <a:xfrm>
            <a:off x="1635772" y="2586435"/>
            <a:ext cx="93613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Presión hidrostática</a:t>
            </a:r>
          </a:p>
        </p:txBody>
      </p:sp>
      <p:sp>
        <p:nvSpPr>
          <p:cNvPr id="95" name="94 CuadroTexto"/>
          <p:cNvSpPr txBox="1"/>
          <p:nvPr/>
        </p:nvSpPr>
        <p:spPr>
          <a:xfrm>
            <a:off x="2721395" y="2586435"/>
            <a:ext cx="93613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principio de Arquímedes </a:t>
            </a:r>
          </a:p>
        </p:txBody>
      </p:sp>
      <p:sp>
        <p:nvSpPr>
          <p:cNvPr id="96" name="95 CuadroTexto"/>
          <p:cNvSpPr txBox="1"/>
          <p:nvPr/>
        </p:nvSpPr>
        <p:spPr>
          <a:xfrm>
            <a:off x="3858407" y="2586435"/>
            <a:ext cx="93613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principio de Pascal </a:t>
            </a:r>
          </a:p>
        </p:txBody>
      </p:sp>
      <p:sp>
        <p:nvSpPr>
          <p:cNvPr id="97" name="96 CuadroTexto"/>
          <p:cNvSpPr txBox="1"/>
          <p:nvPr/>
        </p:nvSpPr>
        <p:spPr>
          <a:xfrm>
            <a:off x="6542443" y="2645519"/>
            <a:ext cx="93613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e</a:t>
            </a:r>
            <a:r>
              <a:rPr lang="es-ES" sz="900" dirty="0" smtClean="0"/>
              <a:t>cuación de continuidad</a:t>
            </a:r>
          </a:p>
        </p:txBody>
      </p:sp>
      <p:sp>
        <p:nvSpPr>
          <p:cNvPr id="98" name="97 CuadroTexto"/>
          <p:cNvSpPr txBox="1"/>
          <p:nvPr/>
        </p:nvSpPr>
        <p:spPr>
          <a:xfrm>
            <a:off x="5236179" y="2714769"/>
            <a:ext cx="1010115" cy="2308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f</a:t>
            </a:r>
            <a:r>
              <a:rPr lang="es-ES" sz="900" dirty="0" smtClean="0"/>
              <a:t>luido ideal</a:t>
            </a:r>
          </a:p>
        </p:txBody>
      </p:sp>
      <p:sp>
        <p:nvSpPr>
          <p:cNvPr id="99" name="98 CuadroTexto"/>
          <p:cNvSpPr txBox="1"/>
          <p:nvPr/>
        </p:nvSpPr>
        <p:spPr>
          <a:xfrm>
            <a:off x="7780067" y="2645519"/>
            <a:ext cx="93613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principio de </a:t>
            </a:r>
            <a:r>
              <a:rPr lang="es-ES" sz="900" dirty="0" err="1" smtClean="0"/>
              <a:t>Bernouilli</a:t>
            </a:r>
            <a:r>
              <a:rPr lang="es-ES" sz="900" dirty="0" smtClean="0"/>
              <a:t> </a:t>
            </a:r>
          </a:p>
        </p:txBody>
      </p:sp>
      <p:sp>
        <p:nvSpPr>
          <p:cNvPr id="107" name="106 CuadroTexto"/>
          <p:cNvSpPr txBox="1"/>
          <p:nvPr/>
        </p:nvSpPr>
        <p:spPr>
          <a:xfrm>
            <a:off x="408625" y="3592112"/>
            <a:ext cx="936130" cy="7848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r</a:t>
            </a:r>
            <a:r>
              <a:rPr lang="es-ES" sz="900" dirty="0" smtClean="0"/>
              <a:t>elación entre la fuerza  y el área de la superficie sobre la cual se aplica</a:t>
            </a:r>
          </a:p>
        </p:txBody>
      </p:sp>
      <p:sp>
        <p:nvSpPr>
          <p:cNvPr id="108" name="107 CuadroTexto"/>
          <p:cNvSpPr txBox="1"/>
          <p:nvPr/>
        </p:nvSpPr>
        <p:spPr>
          <a:xfrm>
            <a:off x="1635772" y="3533027"/>
            <a:ext cx="864109" cy="10618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p</a:t>
            </a:r>
            <a:r>
              <a:rPr lang="es-ES" sz="900" dirty="0" smtClean="0"/>
              <a:t>resión que ejerce un líquido sobre cualquier superficie sumergida en él</a:t>
            </a:r>
          </a:p>
        </p:txBody>
      </p:sp>
      <p:sp>
        <p:nvSpPr>
          <p:cNvPr id="109" name="108 CuadroTexto"/>
          <p:cNvSpPr txBox="1"/>
          <p:nvPr/>
        </p:nvSpPr>
        <p:spPr>
          <a:xfrm>
            <a:off x="2748222" y="3554820"/>
            <a:ext cx="882475" cy="13388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t</a:t>
            </a:r>
            <a:r>
              <a:rPr lang="es-ES" sz="900" dirty="0" smtClean="0"/>
              <a:t>odo cuerpo sumergido en un líquido experimenta una fuerza hacia arriba igual al peso del líquido desalojado</a:t>
            </a:r>
          </a:p>
        </p:txBody>
      </p:sp>
      <p:sp>
        <p:nvSpPr>
          <p:cNvPr id="110" name="109 CuadroTexto"/>
          <p:cNvSpPr txBox="1"/>
          <p:nvPr/>
        </p:nvSpPr>
        <p:spPr>
          <a:xfrm>
            <a:off x="2775050" y="5242176"/>
            <a:ext cx="828820" cy="2308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smtClean="0"/>
              <a:t>empuje</a:t>
            </a:r>
            <a:endParaRPr lang="es-ES" sz="900" dirty="0" smtClean="0"/>
          </a:p>
        </p:txBody>
      </p:sp>
      <p:sp>
        <p:nvSpPr>
          <p:cNvPr id="151" name="150 CuadroTexto"/>
          <p:cNvSpPr txBox="1"/>
          <p:nvPr/>
        </p:nvSpPr>
        <p:spPr>
          <a:xfrm>
            <a:off x="3912062" y="3562589"/>
            <a:ext cx="828820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t</a:t>
            </a:r>
            <a:r>
              <a:rPr lang="es-ES" sz="900" dirty="0" smtClean="0"/>
              <a:t>odo cuerpo sumergido en un líquido experimenta una fuerza hacia arriba</a:t>
            </a:r>
          </a:p>
        </p:txBody>
      </p:sp>
      <p:sp>
        <p:nvSpPr>
          <p:cNvPr id="152" name="151 Rectángulo"/>
          <p:cNvSpPr/>
          <p:nvPr/>
        </p:nvSpPr>
        <p:spPr>
          <a:xfrm>
            <a:off x="2790458" y="5530216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se expresa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53" name="152 CuadroTexto"/>
          <p:cNvSpPr txBox="1"/>
          <p:nvPr/>
        </p:nvSpPr>
        <p:spPr>
          <a:xfrm>
            <a:off x="5212428" y="3690923"/>
            <a:ext cx="1125855" cy="5078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- flujo laminar</a:t>
            </a:r>
            <a:endParaRPr lang="es-ES" sz="900" dirty="0"/>
          </a:p>
          <a:p>
            <a:pPr algn="ctr"/>
            <a:r>
              <a:rPr lang="es-ES" sz="900" dirty="0" smtClean="0"/>
              <a:t>- es incompresible</a:t>
            </a:r>
          </a:p>
          <a:p>
            <a:pPr algn="ctr"/>
            <a:r>
              <a:rPr lang="es-ES" sz="900" dirty="0" smtClean="0"/>
              <a:t>- no viscoso</a:t>
            </a:r>
          </a:p>
        </p:txBody>
      </p:sp>
      <p:sp>
        <p:nvSpPr>
          <p:cNvPr id="154" name="153 CuadroTexto"/>
          <p:cNvSpPr txBox="1"/>
          <p:nvPr/>
        </p:nvSpPr>
        <p:spPr>
          <a:xfrm>
            <a:off x="6447593" y="3690923"/>
            <a:ext cx="1125855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e</a:t>
            </a:r>
            <a:r>
              <a:rPr lang="es-ES" sz="900" dirty="0" smtClean="0"/>
              <a:t>l caudal como  el producto del área de  una tubería por la velocidad con la que se desplaza un fluido</a:t>
            </a:r>
          </a:p>
        </p:txBody>
      </p:sp>
      <p:sp>
        <p:nvSpPr>
          <p:cNvPr id="155" name="154 CuadroTexto"/>
          <p:cNvSpPr txBox="1"/>
          <p:nvPr/>
        </p:nvSpPr>
        <p:spPr>
          <a:xfrm>
            <a:off x="7702026" y="3690923"/>
            <a:ext cx="1125855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e</a:t>
            </a:r>
            <a:r>
              <a:rPr lang="es-ES" sz="900" dirty="0" smtClean="0"/>
              <a:t>l caudal como  el producto del área de  una tubería por la velocidad con la que se desplaza un fluido</a:t>
            </a:r>
          </a:p>
        </p:txBody>
      </p:sp>
      <p:sp>
        <p:nvSpPr>
          <p:cNvPr id="164" name="163 CuadroTexto"/>
          <p:cNvSpPr txBox="1"/>
          <p:nvPr/>
        </p:nvSpPr>
        <p:spPr>
          <a:xfrm>
            <a:off x="430697" y="6006636"/>
            <a:ext cx="828820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Pascales (</a:t>
            </a:r>
            <a:r>
              <a:rPr lang="es-ES" sz="900" dirty="0" err="1" smtClean="0"/>
              <a:t>Pa</a:t>
            </a:r>
            <a:r>
              <a:rPr lang="es-ES" sz="900" dirty="0" smtClean="0"/>
              <a:t>)</a:t>
            </a:r>
          </a:p>
          <a:p>
            <a:pPr algn="ctr"/>
            <a:endParaRPr lang="es-ES" sz="900" dirty="0"/>
          </a:p>
          <a:p>
            <a:pPr algn="ctr"/>
            <a:endParaRPr lang="es-ES" sz="900" dirty="0" smtClean="0"/>
          </a:p>
          <a:p>
            <a:pPr algn="ctr"/>
            <a:endParaRPr lang="es-ES" sz="900" dirty="0" smtClean="0"/>
          </a:p>
        </p:txBody>
      </p:sp>
      <p:pic>
        <p:nvPicPr>
          <p:cNvPr id="11" name="10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58" y="5041601"/>
            <a:ext cx="431165" cy="332299"/>
          </a:xfrm>
          <a:prstGeom prst="rect">
            <a:avLst/>
          </a:prstGeom>
        </p:spPr>
      </p:pic>
      <p:pic>
        <p:nvPicPr>
          <p:cNvPr id="13" name="12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97" y="6170354"/>
            <a:ext cx="252431" cy="368002"/>
          </a:xfrm>
          <a:prstGeom prst="rect">
            <a:avLst/>
          </a:prstGeom>
        </p:spPr>
      </p:pic>
      <p:sp>
        <p:nvSpPr>
          <p:cNvPr id="165" name="164 CuadroTexto"/>
          <p:cNvSpPr txBox="1"/>
          <p:nvPr/>
        </p:nvSpPr>
        <p:spPr>
          <a:xfrm>
            <a:off x="442803" y="4975328"/>
            <a:ext cx="828820" cy="5078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ES" sz="900" dirty="0" smtClean="0"/>
          </a:p>
          <a:p>
            <a:pPr algn="ctr"/>
            <a:endParaRPr lang="es-ES" sz="900" dirty="0" smtClean="0"/>
          </a:p>
          <a:p>
            <a:pPr algn="ctr"/>
            <a:endParaRPr lang="es-ES" sz="900" dirty="0" smtClean="0"/>
          </a:p>
        </p:txBody>
      </p:sp>
      <p:sp>
        <p:nvSpPr>
          <p:cNvPr id="166" name="165 CuadroTexto"/>
          <p:cNvSpPr txBox="1"/>
          <p:nvPr/>
        </p:nvSpPr>
        <p:spPr>
          <a:xfrm>
            <a:off x="1671782" y="5269862"/>
            <a:ext cx="828820" cy="5078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ES" sz="900" dirty="0" smtClean="0"/>
          </a:p>
          <a:p>
            <a:pPr algn="ctr"/>
            <a:endParaRPr lang="es-ES" sz="900" dirty="0" smtClean="0"/>
          </a:p>
          <a:p>
            <a:pPr algn="ctr"/>
            <a:endParaRPr lang="es-ES" sz="900" dirty="0" smtClean="0"/>
          </a:p>
        </p:txBody>
      </p:sp>
      <p:pic>
        <p:nvPicPr>
          <p:cNvPr id="14" name="13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188" y="5466451"/>
            <a:ext cx="702572" cy="127529"/>
          </a:xfrm>
          <a:prstGeom prst="rect">
            <a:avLst/>
          </a:prstGeom>
        </p:spPr>
      </p:pic>
      <p:pic>
        <p:nvPicPr>
          <p:cNvPr id="15" name="14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222" y="5954752"/>
            <a:ext cx="906929" cy="140907"/>
          </a:xfrm>
          <a:prstGeom prst="rect">
            <a:avLst/>
          </a:prstGeom>
        </p:spPr>
      </p:pic>
      <p:sp>
        <p:nvSpPr>
          <p:cNvPr id="167" name="166 CuadroTexto"/>
          <p:cNvSpPr txBox="1"/>
          <p:nvPr/>
        </p:nvSpPr>
        <p:spPr>
          <a:xfrm>
            <a:off x="2608513" y="5902385"/>
            <a:ext cx="1125828" cy="2308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ES" sz="900" dirty="0" smtClean="0"/>
          </a:p>
        </p:txBody>
      </p:sp>
      <p:pic>
        <p:nvPicPr>
          <p:cNvPr id="17" name="16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541" y="5333836"/>
            <a:ext cx="642881" cy="379884"/>
          </a:xfrm>
          <a:prstGeom prst="rect">
            <a:avLst/>
          </a:prstGeom>
        </p:spPr>
      </p:pic>
      <p:sp>
        <p:nvSpPr>
          <p:cNvPr id="168" name="167 CuadroTexto"/>
          <p:cNvSpPr txBox="1"/>
          <p:nvPr/>
        </p:nvSpPr>
        <p:spPr>
          <a:xfrm>
            <a:off x="3888461" y="5293826"/>
            <a:ext cx="828820" cy="5078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ES" sz="900" dirty="0" smtClean="0"/>
          </a:p>
          <a:p>
            <a:pPr algn="ctr"/>
            <a:endParaRPr lang="es-ES" sz="900" dirty="0" smtClean="0"/>
          </a:p>
          <a:p>
            <a:pPr algn="ctr"/>
            <a:endParaRPr lang="es-ES" sz="900" dirty="0" smtClean="0"/>
          </a:p>
        </p:txBody>
      </p:sp>
      <p:sp>
        <p:nvSpPr>
          <p:cNvPr id="169" name="168 CuadroTexto"/>
          <p:cNvSpPr txBox="1"/>
          <p:nvPr/>
        </p:nvSpPr>
        <p:spPr>
          <a:xfrm>
            <a:off x="1653416" y="6241079"/>
            <a:ext cx="91848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v</a:t>
            </a:r>
            <a:r>
              <a:rPr lang="es-ES" sz="900" dirty="0" smtClean="0"/>
              <a:t>asos comunicantes</a:t>
            </a:r>
          </a:p>
        </p:txBody>
      </p:sp>
      <p:sp>
        <p:nvSpPr>
          <p:cNvPr id="171" name="170 CuadroTexto"/>
          <p:cNvSpPr txBox="1"/>
          <p:nvPr/>
        </p:nvSpPr>
        <p:spPr>
          <a:xfrm>
            <a:off x="2656969" y="6468301"/>
            <a:ext cx="1125828" cy="2308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v</a:t>
            </a:r>
            <a:r>
              <a:rPr lang="es-ES" sz="900" dirty="0" smtClean="0"/>
              <a:t>asos comunicantes</a:t>
            </a:r>
          </a:p>
        </p:txBody>
      </p:sp>
      <p:sp>
        <p:nvSpPr>
          <p:cNvPr id="172" name="171 CuadroTexto"/>
          <p:cNvSpPr txBox="1"/>
          <p:nvPr/>
        </p:nvSpPr>
        <p:spPr>
          <a:xfrm>
            <a:off x="3876051" y="6254449"/>
            <a:ext cx="91848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p</a:t>
            </a:r>
            <a:r>
              <a:rPr lang="es-ES" sz="900" dirty="0" smtClean="0"/>
              <a:t>rensa </a:t>
            </a:r>
            <a:r>
              <a:rPr lang="es-ES" sz="900" dirty="0"/>
              <a:t>h</a:t>
            </a:r>
            <a:r>
              <a:rPr lang="es-ES" sz="900" dirty="0" smtClean="0"/>
              <a:t>idráulica</a:t>
            </a:r>
          </a:p>
        </p:txBody>
      </p:sp>
      <p:pic>
        <p:nvPicPr>
          <p:cNvPr id="20" name="19 Imagen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809" y="5823072"/>
            <a:ext cx="980903" cy="154100"/>
          </a:xfrm>
          <a:prstGeom prst="rect">
            <a:avLst/>
          </a:prstGeom>
        </p:spPr>
      </p:pic>
      <p:sp>
        <p:nvSpPr>
          <p:cNvPr id="176" name="175 CuadroTexto"/>
          <p:cNvSpPr txBox="1"/>
          <p:nvPr/>
        </p:nvSpPr>
        <p:spPr>
          <a:xfrm>
            <a:off x="6446499" y="5777693"/>
            <a:ext cx="1126949" cy="2595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ES" sz="900" dirty="0" smtClean="0"/>
          </a:p>
        </p:txBody>
      </p:sp>
      <p:pic>
        <p:nvPicPr>
          <p:cNvPr id="21" name="20 Imagen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277" y="5333836"/>
            <a:ext cx="1621522" cy="281095"/>
          </a:xfrm>
          <a:prstGeom prst="rect">
            <a:avLst/>
          </a:prstGeom>
        </p:spPr>
      </p:pic>
      <p:sp>
        <p:nvSpPr>
          <p:cNvPr id="178" name="177 CuadroTexto"/>
          <p:cNvSpPr txBox="1"/>
          <p:nvPr/>
        </p:nvSpPr>
        <p:spPr>
          <a:xfrm>
            <a:off x="7361355" y="5310611"/>
            <a:ext cx="1747367" cy="34955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ES" sz="900" dirty="0" smtClean="0"/>
          </a:p>
        </p:txBody>
      </p:sp>
      <p:sp>
        <p:nvSpPr>
          <p:cNvPr id="181" name="180 CuadroTexto"/>
          <p:cNvSpPr txBox="1"/>
          <p:nvPr/>
        </p:nvSpPr>
        <p:spPr>
          <a:xfrm>
            <a:off x="6557084" y="6494995"/>
            <a:ext cx="918486" cy="2308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f</a:t>
            </a:r>
            <a:r>
              <a:rPr lang="es-ES" sz="900" dirty="0" smtClean="0"/>
              <a:t>lujo en tubos</a:t>
            </a:r>
          </a:p>
        </p:txBody>
      </p:sp>
      <p:sp>
        <p:nvSpPr>
          <p:cNvPr id="186" name="185 CuadroTexto"/>
          <p:cNvSpPr txBox="1"/>
          <p:nvPr/>
        </p:nvSpPr>
        <p:spPr>
          <a:xfrm>
            <a:off x="7788889" y="6468301"/>
            <a:ext cx="91848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s</a:t>
            </a:r>
            <a:r>
              <a:rPr lang="es-ES" sz="900" dirty="0" smtClean="0"/>
              <a:t>ustentación de un avión</a:t>
            </a:r>
          </a:p>
        </p:txBody>
      </p:sp>
      <p:cxnSp>
        <p:nvCxnSpPr>
          <p:cNvPr id="23" name="22 Conector angular"/>
          <p:cNvCxnSpPr>
            <a:stCxn id="4" idx="2"/>
            <a:endCxn id="70" idx="3"/>
          </p:cNvCxnSpPr>
          <p:nvPr/>
        </p:nvCxnSpPr>
        <p:spPr>
          <a:xfrm rot="5400000">
            <a:off x="3680905" y="34740"/>
            <a:ext cx="350618" cy="133350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angular"/>
          <p:cNvCxnSpPr>
            <a:stCxn id="4" idx="2"/>
            <a:endCxn id="71" idx="1"/>
          </p:cNvCxnSpPr>
          <p:nvPr/>
        </p:nvCxnSpPr>
        <p:spPr>
          <a:xfrm rot="16200000" flipH="1">
            <a:off x="5248186" y="-199034"/>
            <a:ext cx="350618" cy="180105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68 Rectángulo"/>
          <p:cNvSpPr/>
          <p:nvPr/>
        </p:nvSpPr>
        <p:spPr>
          <a:xfrm>
            <a:off x="4010780" y="678515"/>
            <a:ext cx="1122440" cy="4620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su estudio se divide en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32" name="31 Conector angular"/>
          <p:cNvCxnSpPr>
            <a:stCxn id="70" idx="2"/>
            <a:endCxn id="80" idx="0"/>
          </p:cNvCxnSpPr>
          <p:nvPr/>
        </p:nvCxnSpPr>
        <p:spPr>
          <a:xfrm rot="5400000">
            <a:off x="2397160" y="1238105"/>
            <a:ext cx="467348" cy="3713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angular"/>
          <p:cNvCxnSpPr>
            <a:stCxn id="83" idx="2"/>
            <a:endCxn id="93" idx="0"/>
          </p:cNvCxnSpPr>
          <p:nvPr/>
        </p:nvCxnSpPr>
        <p:spPr>
          <a:xfrm rot="5400000">
            <a:off x="1618335" y="1720835"/>
            <a:ext cx="252289" cy="1735578"/>
          </a:xfrm>
          <a:prstGeom prst="bentConnector3">
            <a:avLst>
              <a:gd name="adj1" fmla="val 2706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angular"/>
          <p:cNvCxnSpPr>
            <a:stCxn id="80" idx="2"/>
            <a:endCxn id="83" idx="0"/>
          </p:cNvCxnSpPr>
          <p:nvPr/>
        </p:nvCxnSpPr>
        <p:spPr>
          <a:xfrm rot="5400000">
            <a:off x="2583225" y="2073386"/>
            <a:ext cx="58087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angular"/>
          <p:cNvCxnSpPr>
            <a:stCxn id="83" idx="2"/>
            <a:endCxn id="94" idx="0"/>
          </p:cNvCxnSpPr>
          <p:nvPr/>
        </p:nvCxnSpPr>
        <p:spPr>
          <a:xfrm rot="5400000">
            <a:off x="2296076" y="2270242"/>
            <a:ext cx="123955" cy="50843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angular"/>
          <p:cNvCxnSpPr>
            <a:stCxn id="83" idx="2"/>
            <a:endCxn id="95" idx="0"/>
          </p:cNvCxnSpPr>
          <p:nvPr/>
        </p:nvCxnSpPr>
        <p:spPr>
          <a:xfrm rot="16200000" flipH="1">
            <a:off x="2838887" y="2235861"/>
            <a:ext cx="123955" cy="57719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58 Conector angular"/>
          <p:cNvCxnSpPr>
            <a:stCxn id="83" idx="2"/>
            <a:endCxn id="96" idx="0"/>
          </p:cNvCxnSpPr>
          <p:nvPr/>
        </p:nvCxnSpPr>
        <p:spPr>
          <a:xfrm rot="16200000" flipH="1">
            <a:off x="3407393" y="1667355"/>
            <a:ext cx="123955" cy="171420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61 Conector angular"/>
          <p:cNvCxnSpPr>
            <a:stCxn id="93" idx="2"/>
            <a:endCxn id="107" idx="0"/>
          </p:cNvCxnSpPr>
          <p:nvPr/>
        </p:nvCxnSpPr>
        <p:spPr>
          <a:xfrm rot="5400000">
            <a:off x="553435" y="3268856"/>
            <a:ext cx="646511" cy="127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187 Conector angular"/>
          <p:cNvCxnSpPr>
            <a:stCxn id="107" idx="2"/>
            <a:endCxn id="165" idx="0"/>
          </p:cNvCxnSpPr>
          <p:nvPr/>
        </p:nvCxnSpPr>
        <p:spPr>
          <a:xfrm rot="5400000">
            <a:off x="567759" y="4666397"/>
            <a:ext cx="598386" cy="1947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189 Conector angular"/>
          <p:cNvCxnSpPr>
            <a:stCxn id="165" idx="2"/>
            <a:endCxn id="164" idx="0"/>
          </p:cNvCxnSpPr>
          <p:nvPr/>
        </p:nvCxnSpPr>
        <p:spPr>
          <a:xfrm rot="5400000">
            <a:off x="589422" y="5738844"/>
            <a:ext cx="523477" cy="1210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191 Conector angular"/>
          <p:cNvCxnSpPr>
            <a:stCxn id="94" idx="2"/>
            <a:endCxn id="108" idx="0"/>
          </p:cNvCxnSpPr>
          <p:nvPr/>
        </p:nvCxnSpPr>
        <p:spPr>
          <a:xfrm rot="5400000">
            <a:off x="1797202" y="3226392"/>
            <a:ext cx="577260" cy="3601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193 Conector angular"/>
          <p:cNvCxnSpPr>
            <a:stCxn id="108" idx="2"/>
            <a:endCxn id="166" idx="0"/>
          </p:cNvCxnSpPr>
          <p:nvPr/>
        </p:nvCxnSpPr>
        <p:spPr>
          <a:xfrm rot="16200000" flipH="1">
            <a:off x="1739506" y="4923176"/>
            <a:ext cx="675006" cy="1836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195 Conector angular"/>
          <p:cNvCxnSpPr>
            <a:stCxn id="166" idx="2"/>
            <a:endCxn id="169" idx="0"/>
          </p:cNvCxnSpPr>
          <p:nvPr/>
        </p:nvCxnSpPr>
        <p:spPr>
          <a:xfrm rot="16200000" flipH="1">
            <a:off x="1867732" y="5996152"/>
            <a:ext cx="463386" cy="2646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197 Conector angular"/>
          <p:cNvCxnSpPr>
            <a:stCxn id="95" idx="2"/>
            <a:endCxn id="109" idx="0"/>
          </p:cNvCxnSpPr>
          <p:nvPr/>
        </p:nvCxnSpPr>
        <p:spPr>
          <a:xfrm rot="5400000">
            <a:off x="2889934" y="3255293"/>
            <a:ext cx="599053" cy="127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199 Conector angular"/>
          <p:cNvCxnSpPr>
            <a:stCxn id="109" idx="2"/>
            <a:endCxn id="110" idx="0"/>
          </p:cNvCxnSpPr>
          <p:nvPr/>
        </p:nvCxnSpPr>
        <p:spPr>
          <a:xfrm rot="5400000">
            <a:off x="3015196" y="5067912"/>
            <a:ext cx="348528" cy="127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201 Conector angular"/>
          <p:cNvCxnSpPr>
            <a:stCxn id="110" idx="2"/>
            <a:endCxn id="167" idx="0"/>
          </p:cNvCxnSpPr>
          <p:nvPr/>
        </p:nvCxnSpPr>
        <p:spPr>
          <a:xfrm rot="5400000">
            <a:off x="2965756" y="5678680"/>
            <a:ext cx="429377" cy="1803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203 Conector angular"/>
          <p:cNvCxnSpPr>
            <a:stCxn id="167" idx="2"/>
            <a:endCxn id="171" idx="0"/>
          </p:cNvCxnSpPr>
          <p:nvPr/>
        </p:nvCxnSpPr>
        <p:spPr>
          <a:xfrm rot="16200000" flipH="1">
            <a:off x="3028113" y="6276531"/>
            <a:ext cx="335084" cy="4845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205 Conector angular"/>
          <p:cNvCxnSpPr>
            <a:stCxn id="96" idx="2"/>
            <a:endCxn id="151" idx="0"/>
          </p:cNvCxnSpPr>
          <p:nvPr/>
        </p:nvCxnSpPr>
        <p:spPr>
          <a:xfrm rot="5400000">
            <a:off x="4023061" y="3259178"/>
            <a:ext cx="606822" cy="127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207 Conector angular"/>
          <p:cNvCxnSpPr>
            <a:stCxn id="151" idx="2"/>
            <a:endCxn id="168" idx="0"/>
          </p:cNvCxnSpPr>
          <p:nvPr/>
        </p:nvCxnSpPr>
        <p:spPr>
          <a:xfrm rot="5400000">
            <a:off x="3910719" y="4878072"/>
            <a:ext cx="807907" cy="2360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209 Conector angular"/>
          <p:cNvCxnSpPr>
            <a:stCxn id="168" idx="2"/>
            <a:endCxn id="172" idx="0"/>
          </p:cNvCxnSpPr>
          <p:nvPr/>
        </p:nvCxnSpPr>
        <p:spPr>
          <a:xfrm rot="16200000" flipH="1">
            <a:off x="4092686" y="6011841"/>
            <a:ext cx="452792" cy="3242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100 Rectángulo"/>
          <p:cNvSpPr/>
          <p:nvPr/>
        </p:nvSpPr>
        <p:spPr>
          <a:xfrm>
            <a:off x="1707793" y="3160704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establece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02" name="101 Rectángulo"/>
          <p:cNvSpPr/>
          <p:nvPr/>
        </p:nvSpPr>
        <p:spPr>
          <a:xfrm>
            <a:off x="2793416" y="3160704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enuncia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03" name="102 Rectángulo"/>
          <p:cNvSpPr/>
          <p:nvPr/>
        </p:nvSpPr>
        <p:spPr>
          <a:xfrm>
            <a:off x="3930428" y="3160704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define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11" name="110 Rectángulo"/>
          <p:cNvSpPr/>
          <p:nvPr/>
        </p:nvSpPr>
        <p:spPr>
          <a:xfrm>
            <a:off x="2793416" y="4954136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denominada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56" name="155 Rectángulo"/>
          <p:cNvSpPr/>
          <p:nvPr/>
        </p:nvSpPr>
        <p:spPr>
          <a:xfrm>
            <a:off x="467452" y="4668177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se expresa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57" name="156 Rectángulo"/>
          <p:cNvSpPr/>
          <p:nvPr/>
        </p:nvSpPr>
        <p:spPr>
          <a:xfrm>
            <a:off x="1671782" y="4954135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se expresa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58" name="157 Rectángulo"/>
          <p:cNvSpPr/>
          <p:nvPr/>
        </p:nvSpPr>
        <p:spPr>
          <a:xfrm>
            <a:off x="3906938" y="4954136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se expresa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59" name="158 Rectángulo"/>
          <p:cNvSpPr/>
          <p:nvPr/>
        </p:nvSpPr>
        <p:spPr>
          <a:xfrm>
            <a:off x="430697" y="5597070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unidades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60" name="159 Rectángulo"/>
          <p:cNvSpPr/>
          <p:nvPr/>
        </p:nvSpPr>
        <p:spPr>
          <a:xfrm>
            <a:off x="1692430" y="5917193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aplicado en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61" name="160 Rectángulo"/>
          <p:cNvSpPr/>
          <p:nvPr/>
        </p:nvSpPr>
        <p:spPr>
          <a:xfrm>
            <a:off x="2811782" y="6178306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aplicado en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62" name="161 Rectángulo"/>
          <p:cNvSpPr/>
          <p:nvPr/>
        </p:nvSpPr>
        <p:spPr>
          <a:xfrm>
            <a:off x="3906827" y="5909789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aplicado en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00" name="99 Rectángulo"/>
          <p:cNvSpPr/>
          <p:nvPr/>
        </p:nvSpPr>
        <p:spPr>
          <a:xfrm>
            <a:off x="461169" y="3219788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define la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212" name="211 Conector angular"/>
          <p:cNvCxnSpPr>
            <a:stCxn id="71" idx="2"/>
            <a:endCxn id="81" idx="0"/>
          </p:cNvCxnSpPr>
          <p:nvPr/>
        </p:nvCxnSpPr>
        <p:spPr>
          <a:xfrm rot="16200000" flipH="1">
            <a:off x="6741217" y="1278041"/>
            <a:ext cx="524348" cy="1426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215 Conector angular"/>
          <p:cNvCxnSpPr>
            <a:stCxn id="81" idx="2"/>
            <a:endCxn id="98" idx="0"/>
          </p:cNvCxnSpPr>
          <p:nvPr/>
        </p:nvCxnSpPr>
        <p:spPr>
          <a:xfrm rot="5400000">
            <a:off x="6069166" y="1773414"/>
            <a:ext cx="613426" cy="126928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217 Conector angular"/>
          <p:cNvCxnSpPr>
            <a:stCxn id="81" idx="2"/>
            <a:endCxn id="97" idx="0"/>
          </p:cNvCxnSpPr>
          <p:nvPr/>
        </p:nvCxnSpPr>
        <p:spPr>
          <a:xfrm rot="5400000">
            <a:off x="6738427" y="2373425"/>
            <a:ext cx="544176" cy="1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219 Conector angular"/>
          <p:cNvCxnSpPr>
            <a:stCxn id="81" idx="2"/>
            <a:endCxn id="99" idx="0"/>
          </p:cNvCxnSpPr>
          <p:nvPr/>
        </p:nvCxnSpPr>
        <p:spPr>
          <a:xfrm rot="16200000" flipH="1">
            <a:off x="7357238" y="1754625"/>
            <a:ext cx="544176" cy="123761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221 Conector angular"/>
          <p:cNvCxnSpPr>
            <a:stCxn id="98" idx="2"/>
            <a:endCxn id="153" idx="0"/>
          </p:cNvCxnSpPr>
          <p:nvPr/>
        </p:nvCxnSpPr>
        <p:spPr>
          <a:xfrm rot="16200000" flipH="1">
            <a:off x="5385635" y="3301202"/>
            <a:ext cx="745322" cy="3411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223 Conector angular"/>
          <p:cNvCxnSpPr>
            <a:stCxn id="97" idx="2"/>
            <a:endCxn id="154" idx="0"/>
          </p:cNvCxnSpPr>
          <p:nvPr/>
        </p:nvCxnSpPr>
        <p:spPr>
          <a:xfrm rot="16200000" flipH="1">
            <a:off x="6672478" y="3352880"/>
            <a:ext cx="676072" cy="1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225 Conector angular"/>
          <p:cNvCxnSpPr>
            <a:stCxn id="99" idx="2"/>
            <a:endCxn id="155" idx="0"/>
          </p:cNvCxnSpPr>
          <p:nvPr/>
        </p:nvCxnSpPr>
        <p:spPr>
          <a:xfrm rot="16200000" flipH="1">
            <a:off x="7918507" y="3344476"/>
            <a:ext cx="676072" cy="1682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227 Conector angular"/>
          <p:cNvCxnSpPr>
            <a:stCxn id="154" idx="2"/>
            <a:endCxn id="174" idx="0"/>
          </p:cNvCxnSpPr>
          <p:nvPr/>
        </p:nvCxnSpPr>
        <p:spPr>
          <a:xfrm rot="16200000" flipH="1">
            <a:off x="6851469" y="4773304"/>
            <a:ext cx="318105" cy="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230 Conector angular"/>
          <p:cNvCxnSpPr>
            <a:stCxn id="174" idx="2"/>
            <a:endCxn id="176" idx="0"/>
          </p:cNvCxnSpPr>
          <p:nvPr/>
        </p:nvCxnSpPr>
        <p:spPr>
          <a:xfrm rot="5400000">
            <a:off x="6695593" y="5462763"/>
            <a:ext cx="629311" cy="54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235 Conector angular"/>
          <p:cNvCxnSpPr>
            <a:stCxn id="176" idx="2"/>
            <a:endCxn id="181" idx="0"/>
          </p:cNvCxnSpPr>
          <p:nvPr/>
        </p:nvCxnSpPr>
        <p:spPr>
          <a:xfrm rot="16200000" flipH="1">
            <a:off x="6784290" y="6262958"/>
            <a:ext cx="457720" cy="635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240 Conector angular"/>
          <p:cNvCxnSpPr>
            <a:stCxn id="155" idx="2"/>
            <a:endCxn id="178" idx="0"/>
          </p:cNvCxnSpPr>
          <p:nvPr/>
        </p:nvCxnSpPr>
        <p:spPr>
          <a:xfrm rot="5400000">
            <a:off x="7901818" y="4947475"/>
            <a:ext cx="696358" cy="2991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242 Conector angular"/>
          <p:cNvCxnSpPr>
            <a:stCxn id="178" idx="2"/>
            <a:endCxn id="186" idx="0"/>
          </p:cNvCxnSpPr>
          <p:nvPr/>
        </p:nvCxnSpPr>
        <p:spPr>
          <a:xfrm rot="16200000" flipH="1">
            <a:off x="7837519" y="6057688"/>
            <a:ext cx="808132" cy="1309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77 Rectángulo"/>
          <p:cNvSpPr/>
          <p:nvPr/>
        </p:nvSpPr>
        <p:spPr>
          <a:xfrm>
            <a:off x="6614477" y="1140599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analiza los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84" name="83 Rectángulo"/>
          <p:cNvSpPr/>
          <p:nvPr/>
        </p:nvSpPr>
        <p:spPr>
          <a:xfrm>
            <a:off x="6557084" y="2159430"/>
            <a:ext cx="878355" cy="360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cuyos principios son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04" name="103 Rectángulo"/>
          <p:cNvSpPr/>
          <p:nvPr/>
        </p:nvSpPr>
        <p:spPr>
          <a:xfrm>
            <a:off x="5182065" y="3219788"/>
            <a:ext cx="112689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se caracteriza por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05" name="104 Rectángulo"/>
          <p:cNvSpPr/>
          <p:nvPr/>
        </p:nvSpPr>
        <p:spPr>
          <a:xfrm>
            <a:off x="6488341" y="3219788"/>
            <a:ext cx="1044360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enuncia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06" name="105 Rectángulo"/>
          <p:cNvSpPr/>
          <p:nvPr/>
        </p:nvSpPr>
        <p:spPr>
          <a:xfrm>
            <a:off x="7725952" y="3219788"/>
            <a:ext cx="1044360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enuncia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74" name="173 Rectángulo"/>
          <p:cNvSpPr/>
          <p:nvPr/>
        </p:nvSpPr>
        <p:spPr>
          <a:xfrm>
            <a:off x="6614478" y="4932358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se expresa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77" name="176 Rectángulo"/>
          <p:cNvSpPr/>
          <p:nvPr/>
        </p:nvSpPr>
        <p:spPr>
          <a:xfrm>
            <a:off x="7852088" y="4954135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se expresa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79" name="178 Rectángulo"/>
          <p:cNvSpPr/>
          <p:nvPr/>
        </p:nvSpPr>
        <p:spPr>
          <a:xfrm>
            <a:off x="6620283" y="6158122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aplicado en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80" name="179 Rectángulo"/>
          <p:cNvSpPr/>
          <p:nvPr/>
        </p:nvSpPr>
        <p:spPr>
          <a:xfrm>
            <a:off x="7852088" y="6140656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aplicado en</a:t>
            </a:r>
            <a:endParaRPr lang="es-E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351</TotalTime>
  <Words>202</Words>
  <Application>Microsoft Office PowerPoint</Application>
  <PresentationFormat>Carta (216 x 279 mm)</PresentationFormat>
  <Paragraphs>57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Mpgarcia</cp:lastModifiedBy>
  <cp:revision>37</cp:revision>
  <dcterms:created xsi:type="dcterms:W3CDTF">2015-05-14T14:12:36Z</dcterms:created>
  <dcterms:modified xsi:type="dcterms:W3CDTF">2016-06-02T21:04:05Z</dcterms:modified>
</cp:coreProperties>
</file>