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239000"/>
  <p:notesSz cx="6858000" cy="9144000"/>
  <p:defaultTextStyle>
    <a:defPPr>
      <a:defRPr lang="es-CO"/>
    </a:defPPr>
    <a:lvl1pPr marL="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495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991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4875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983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479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9749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471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966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8" y="60"/>
      </p:cViewPr>
      <p:guideLst>
        <p:guide orient="horz" pos="228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248791"/>
            <a:ext cx="12241531" cy="15516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4102101"/>
            <a:ext cx="10081260" cy="18499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4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9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4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0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6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6" y="289908"/>
            <a:ext cx="3240405" cy="6176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0" y="289908"/>
            <a:ext cx="9481185" cy="61766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0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4651732"/>
            <a:ext cx="12241531" cy="143774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3068205"/>
            <a:ext cx="12241531" cy="158353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49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99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48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98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47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9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96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6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5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7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20399"/>
            <a:ext cx="63632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1" y="2295708"/>
            <a:ext cx="63632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22" y="1620399"/>
            <a:ext cx="63657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22" y="2295708"/>
            <a:ext cx="63657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7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5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6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6" y="288223"/>
            <a:ext cx="4738093" cy="12266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5" y="288226"/>
            <a:ext cx="8051007" cy="6178286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6" y="1514838"/>
            <a:ext cx="4738093" cy="49516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3" y="5067307"/>
            <a:ext cx="8641080" cy="5982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3" y="646816"/>
            <a:ext cx="8641080" cy="4343400"/>
          </a:xfrm>
        </p:spPr>
        <p:txBody>
          <a:bodyPr/>
          <a:lstStyle>
            <a:lvl1pPr marL="0" indent="0">
              <a:buNone/>
              <a:defRPr sz="3900"/>
            </a:lvl1pPr>
            <a:lvl2pPr marL="554957" indent="0">
              <a:buNone/>
              <a:defRPr sz="3500"/>
            </a:lvl2pPr>
            <a:lvl3pPr marL="1109917" indent="0">
              <a:buNone/>
              <a:defRPr sz="2800"/>
            </a:lvl3pPr>
            <a:lvl4pPr marL="1664875" indent="0">
              <a:buNone/>
              <a:defRPr sz="2400"/>
            </a:lvl4pPr>
            <a:lvl5pPr marL="2219833" indent="0">
              <a:buNone/>
              <a:defRPr sz="2400"/>
            </a:lvl5pPr>
            <a:lvl6pPr marL="2774793" indent="0">
              <a:buNone/>
              <a:defRPr sz="2400"/>
            </a:lvl6pPr>
            <a:lvl7pPr marL="3329749" indent="0">
              <a:buNone/>
              <a:defRPr sz="2400"/>
            </a:lvl7pPr>
            <a:lvl8pPr marL="3884710" indent="0">
              <a:buNone/>
              <a:defRPr sz="2400"/>
            </a:lvl8pPr>
            <a:lvl9pPr marL="4439667" indent="0">
              <a:buNone/>
              <a:defRPr sz="24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3" y="5665530"/>
            <a:ext cx="8641080" cy="8495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8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89901"/>
            <a:ext cx="12961620" cy="1206500"/>
          </a:xfrm>
          <a:prstGeom prst="rect">
            <a:avLst/>
          </a:prstGeom>
        </p:spPr>
        <p:txBody>
          <a:bodyPr vert="horz" lIns="110992" tIns="55497" rIns="110992" bIns="554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89100"/>
            <a:ext cx="12961620" cy="4777408"/>
          </a:xfrm>
          <a:prstGeom prst="rect">
            <a:avLst/>
          </a:prstGeom>
        </p:spPr>
        <p:txBody>
          <a:bodyPr vert="horz" lIns="110992" tIns="55497" rIns="110992" bIns="554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AC9F-D4BB-42A9-B543-2B0006DA69D7}" type="datetimeFigureOut">
              <a:rPr lang="es-CO" smtClean="0"/>
              <a:t>16/08/2016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709493"/>
            <a:ext cx="4560571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51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9917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219" indent="-416219" algn="l" defTabSz="110991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1808" indent="-346848" algn="l" defTabSz="1109917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8739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42355" indent="-277480" algn="l" defTabSz="11099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7311" indent="-277480" algn="l" defTabSz="110991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2269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7230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2186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1714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495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1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875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983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479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749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471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966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52173" y="153515"/>
            <a:ext cx="4763329" cy="45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0992" tIns="55497" rIns="110992" bIns="55497" rtlCol="0">
            <a:spAutoFit/>
          </a:bodyPr>
          <a:lstStyle/>
          <a:p>
            <a:pPr algn="ctr"/>
            <a:r>
              <a:rPr lang="es-CO" dirty="0"/>
              <a:t>El sonido y la luz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6949598" y="533073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648172" y="1086987"/>
            <a:ext cx="2448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SONIDO</a:t>
            </a:r>
          </a:p>
        </p:txBody>
      </p:sp>
      <p:cxnSp>
        <p:nvCxnSpPr>
          <p:cNvPr id="159" name="158 Conector recto"/>
          <p:cNvCxnSpPr/>
          <p:nvPr/>
        </p:nvCxnSpPr>
        <p:spPr>
          <a:xfrm flipH="1">
            <a:off x="1728292" y="604147"/>
            <a:ext cx="4738332" cy="49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288 CuadroTexto"/>
          <p:cNvSpPr txBox="1"/>
          <p:nvPr/>
        </p:nvSpPr>
        <p:spPr>
          <a:xfrm>
            <a:off x="288132" y="2347397"/>
            <a:ext cx="1616227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Onda Longitudinal Mecánica</a:t>
            </a:r>
          </a:p>
        </p:txBody>
      </p:sp>
      <p:cxnSp>
        <p:nvCxnSpPr>
          <p:cNvPr id="293" name="292 Conector recto de flecha"/>
          <p:cNvCxnSpPr>
            <a:stCxn id="156" idx="2"/>
            <a:endCxn id="83" idx="0"/>
          </p:cNvCxnSpPr>
          <p:nvPr/>
        </p:nvCxnSpPr>
        <p:spPr>
          <a:xfrm>
            <a:off x="1081364" y="4007034"/>
            <a:ext cx="35231" cy="83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4" idx="2"/>
            <a:endCxn id="202" idx="0"/>
          </p:cNvCxnSpPr>
          <p:nvPr/>
        </p:nvCxnSpPr>
        <p:spPr>
          <a:xfrm>
            <a:off x="6633838" y="604147"/>
            <a:ext cx="3314864" cy="59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CuadroTexto"/>
          <p:cNvSpPr txBox="1"/>
          <p:nvPr/>
        </p:nvSpPr>
        <p:spPr>
          <a:xfrm>
            <a:off x="730220" y="3753118"/>
            <a:ext cx="70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con</a:t>
            </a:r>
          </a:p>
        </p:txBody>
      </p:sp>
      <p:cxnSp>
        <p:nvCxnSpPr>
          <p:cNvPr id="157" name="156 Conector recto"/>
          <p:cNvCxnSpPr>
            <a:stCxn id="79" idx="2"/>
            <a:endCxn id="156" idx="0"/>
          </p:cNvCxnSpPr>
          <p:nvPr/>
        </p:nvCxnSpPr>
        <p:spPr>
          <a:xfrm flipH="1">
            <a:off x="1081364" y="3629533"/>
            <a:ext cx="1" cy="12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334404" y="2918534"/>
            <a:ext cx="1523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Se propaga en</a:t>
            </a:r>
          </a:p>
        </p:txBody>
      </p:sp>
      <p:cxnSp>
        <p:nvCxnSpPr>
          <p:cNvPr id="30" name="29 Conector recto"/>
          <p:cNvCxnSpPr>
            <a:stCxn id="289" idx="2"/>
            <a:endCxn id="66" idx="0"/>
          </p:cNvCxnSpPr>
          <p:nvPr/>
        </p:nvCxnSpPr>
        <p:spPr>
          <a:xfrm flipH="1">
            <a:off x="1096245" y="2762895"/>
            <a:ext cx="1" cy="155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6" idx="2"/>
            <a:endCxn id="79" idx="0"/>
          </p:cNvCxnSpPr>
          <p:nvPr/>
        </p:nvCxnSpPr>
        <p:spPr>
          <a:xfrm flipH="1">
            <a:off x="1081365" y="3172450"/>
            <a:ext cx="14880" cy="203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73251" y="3375617"/>
            <a:ext cx="16162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Medios elásticos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68857" y="4090472"/>
            <a:ext cx="2095476" cy="5770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050" dirty="0"/>
              <a:t>Mayor velocidad de propagación en sólidos, líquidos y después en medios gaseosos.</a:t>
            </a:r>
          </a:p>
        </p:txBody>
      </p:sp>
      <p:cxnSp>
        <p:nvCxnSpPr>
          <p:cNvPr id="85" name="84 Conector recto"/>
          <p:cNvCxnSpPr>
            <a:stCxn id="137" idx="2"/>
            <a:endCxn id="88" idx="0"/>
          </p:cNvCxnSpPr>
          <p:nvPr/>
        </p:nvCxnSpPr>
        <p:spPr>
          <a:xfrm flipH="1">
            <a:off x="1096246" y="1487097"/>
            <a:ext cx="776062" cy="22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745102" y="1709982"/>
            <a:ext cx="70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es</a:t>
            </a:r>
          </a:p>
        </p:txBody>
      </p:sp>
      <p:cxnSp>
        <p:nvCxnSpPr>
          <p:cNvPr id="90" name="89 Conector recto de flecha"/>
          <p:cNvCxnSpPr>
            <a:stCxn id="88" idx="2"/>
            <a:endCxn id="289" idx="0"/>
          </p:cNvCxnSpPr>
          <p:nvPr/>
        </p:nvCxnSpPr>
        <p:spPr>
          <a:xfrm>
            <a:off x="1096246" y="1963898"/>
            <a:ext cx="0" cy="383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2592388" y="1753389"/>
            <a:ext cx="70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sus</a:t>
            </a:r>
          </a:p>
        </p:txBody>
      </p:sp>
      <p:sp>
        <p:nvSpPr>
          <p:cNvPr id="105" name="104 CuadroTexto"/>
          <p:cNvSpPr txBox="1"/>
          <p:nvPr/>
        </p:nvSpPr>
        <p:spPr>
          <a:xfrm>
            <a:off x="2304356" y="2329432"/>
            <a:ext cx="124036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Cualidades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2278902" y="2635937"/>
            <a:ext cx="521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son</a:t>
            </a:r>
          </a:p>
        </p:txBody>
      </p:sp>
      <p:sp>
        <p:nvSpPr>
          <p:cNvPr id="107" name="106 CuadroTexto"/>
          <p:cNvSpPr txBox="1"/>
          <p:nvPr/>
        </p:nvSpPr>
        <p:spPr>
          <a:xfrm>
            <a:off x="2660386" y="3177456"/>
            <a:ext cx="1116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Intensidad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2770465" y="5516098"/>
            <a:ext cx="970263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Tono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2880420" y="6444362"/>
            <a:ext cx="864096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Timbre</a:t>
            </a:r>
          </a:p>
        </p:txBody>
      </p:sp>
      <p:cxnSp>
        <p:nvCxnSpPr>
          <p:cNvPr id="58" name="57 Conector recto"/>
          <p:cNvCxnSpPr>
            <a:stCxn id="137" idx="2"/>
            <a:endCxn id="104" idx="0"/>
          </p:cNvCxnSpPr>
          <p:nvPr/>
        </p:nvCxnSpPr>
        <p:spPr>
          <a:xfrm>
            <a:off x="1872308" y="1487097"/>
            <a:ext cx="1071224" cy="26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104" idx="2"/>
            <a:endCxn id="105" idx="0"/>
          </p:cNvCxnSpPr>
          <p:nvPr/>
        </p:nvCxnSpPr>
        <p:spPr>
          <a:xfrm flipH="1">
            <a:off x="2924538" y="2007305"/>
            <a:ext cx="18994" cy="322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258 Conector angular"/>
          <p:cNvCxnSpPr>
            <a:stCxn id="105" idx="1"/>
            <a:endCxn id="106" idx="1"/>
          </p:cNvCxnSpPr>
          <p:nvPr/>
        </p:nvCxnSpPr>
        <p:spPr>
          <a:xfrm rot="10800000" flipV="1">
            <a:off x="2278902" y="2456389"/>
            <a:ext cx="25454" cy="306505"/>
          </a:xfrm>
          <a:prstGeom prst="bentConnector3">
            <a:avLst>
              <a:gd name="adj1" fmla="val 9980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264 Conector angular"/>
          <p:cNvCxnSpPr>
            <a:stCxn id="106" idx="2"/>
            <a:endCxn id="107" idx="0"/>
          </p:cNvCxnSpPr>
          <p:nvPr/>
        </p:nvCxnSpPr>
        <p:spPr>
          <a:xfrm rot="16200000" flipH="1">
            <a:off x="2735336" y="2694343"/>
            <a:ext cx="287603" cy="678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267 Conector angular"/>
          <p:cNvCxnSpPr>
            <a:stCxn id="106" idx="2"/>
            <a:endCxn id="108" idx="1"/>
          </p:cNvCxnSpPr>
          <p:nvPr/>
        </p:nvCxnSpPr>
        <p:spPr>
          <a:xfrm rot="16200000" flipH="1">
            <a:off x="1278544" y="4151134"/>
            <a:ext cx="2753203" cy="2306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269 Conector angular"/>
          <p:cNvCxnSpPr>
            <a:endCxn id="109" idx="1"/>
          </p:cNvCxnSpPr>
          <p:nvPr/>
        </p:nvCxnSpPr>
        <p:spPr>
          <a:xfrm rot="16200000" flipH="1">
            <a:off x="1503239" y="5194138"/>
            <a:ext cx="2413829" cy="3405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4824636" y="2309698"/>
            <a:ext cx="100811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Efectos</a:t>
            </a:r>
          </a:p>
        </p:txBody>
      </p:sp>
      <p:cxnSp>
        <p:nvCxnSpPr>
          <p:cNvPr id="71" name="70 Conector angular"/>
          <p:cNvCxnSpPr>
            <a:stCxn id="137" idx="3"/>
            <a:endCxn id="127" idx="0"/>
          </p:cNvCxnSpPr>
          <p:nvPr/>
        </p:nvCxnSpPr>
        <p:spPr>
          <a:xfrm>
            <a:off x="3096444" y="1287042"/>
            <a:ext cx="2232248" cy="1022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CuadroTexto"/>
          <p:cNvSpPr txBox="1"/>
          <p:nvPr/>
        </p:nvSpPr>
        <p:spPr>
          <a:xfrm>
            <a:off x="4732424" y="3337620"/>
            <a:ext cx="1394174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onda de choque</a:t>
            </a:r>
            <a:endParaRPr lang="es-CO" sz="1050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4806844" y="2899420"/>
            <a:ext cx="521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son</a:t>
            </a:r>
          </a:p>
        </p:txBody>
      </p:sp>
      <p:cxnSp>
        <p:nvCxnSpPr>
          <p:cNvPr id="295" name="294 Conector angular"/>
          <p:cNvCxnSpPr>
            <a:stCxn id="149" idx="2"/>
            <a:endCxn id="148" idx="1"/>
          </p:cNvCxnSpPr>
          <p:nvPr/>
        </p:nvCxnSpPr>
        <p:spPr>
          <a:xfrm rot="5400000">
            <a:off x="4744475" y="3141285"/>
            <a:ext cx="311242" cy="335344"/>
          </a:xfrm>
          <a:prstGeom prst="bentConnector4">
            <a:avLst>
              <a:gd name="adj1" fmla="val 29605"/>
              <a:gd name="adj2" fmla="val 1681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angular"/>
          <p:cNvCxnSpPr>
            <a:stCxn id="127" idx="2"/>
            <a:endCxn id="149" idx="0"/>
          </p:cNvCxnSpPr>
          <p:nvPr/>
        </p:nvCxnSpPr>
        <p:spPr>
          <a:xfrm rot="5400000">
            <a:off x="5030327" y="2601055"/>
            <a:ext cx="335806" cy="2609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201 CuadroTexto"/>
          <p:cNvSpPr txBox="1"/>
          <p:nvPr/>
        </p:nvSpPr>
        <p:spPr>
          <a:xfrm>
            <a:off x="8724566" y="1198429"/>
            <a:ext cx="2448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LUZ</a:t>
            </a:r>
          </a:p>
        </p:txBody>
      </p:sp>
      <p:sp>
        <p:nvSpPr>
          <p:cNvPr id="211" name="210 CuadroTexto"/>
          <p:cNvSpPr txBox="1"/>
          <p:nvPr/>
        </p:nvSpPr>
        <p:spPr>
          <a:xfrm>
            <a:off x="12502877" y="1747292"/>
            <a:ext cx="702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es</a:t>
            </a:r>
          </a:p>
        </p:txBody>
      </p:sp>
      <p:sp>
        <p:nvSpPr>
          <p:cNvPr id="222" name="221 CuadroTexto"/>
          <p:cNvSpPr txBox="1"/>
          <p:nvPr/>
        </p:nvSpPr>
        <p:spPr>
          <a:xfrm>
            <a:off x="12087271" y="3142347"/>
            <a:ext cx="1523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Se propaga en</a:t>
            </a:r>
          </a:p>
        </p:txBody>
      </p:sp>
      <p:cxnSp>
        <p:nvCxnSpPr>
          <p:cNvPr id="224" name="223 Conector recto de flecha"/>
          <p:cNvCxnSpPr>
            <a:stCxn id="222" idx="2"/>
            <a:endCxn id="225" idx="0"/>
          </p:cNvCxnSpPr>
          <p:nvPr/>
        </p:nvCxnSpPr>
        <p:spPr>
          <a:xfrm flipH="1">
            <a:off x="12849111" y="3496290"/>
            <a:ext cx="1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224 CuadroTexto"/>
          <p:cNvSpPr txBox="1"/>
          <p:nvPr/>
        </p:nvSpPr>
        <p:spPr>
          <a:xfrm>
            <a:off x="12148090" y="3778336"/>
            <a:ext cx="14020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Línea recta en el vacío</a:t>
            </a:r>
          </a:p>
        </p:txBody>
      </p:sp>
      <p:sp>
        <p:nvSpPr>
          <p:cNvPr id="227" name="226 CuadroTexto"/>
          <p:cNvSpPr txBox="1"/>
          <p:nvPr/>
        </p:nvSpPr>
        <p:spPr>
          <a:xfrm>
            <a:off x="11737897" y="2304772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/>
              <a:t>ONDA –</a:t>
            </a:r>
            <a:r>
              <a:rPr lang="es-CO" sz="1800" dirty="0"/>
              <a:t> </a:t>
            </a:r>
            <a:r>
              <a:rPr lang="es-CO" sz="1800" b="1" dirty="0"/>
              <a:t>PARTÍCULA</a:t>
            </a:r>
            <a:br>
              <a:rPr lang="es-CO" sz="1800" b="1" dirty="0"/>
            </a:br>
            <a:r>
              <a:rPr lang="es-CO" sz="1800" dirty="0"/>
              <a:t>(Naturaleza Dual)  </a:t>
            </a:r>
          </a:p>
        </p:txBody>
      </p:sp>
      <p:cxnSp>
        <p:nvCxnSpPr>
          <p:cNvPr id="351" name="350 Conector recto de flecha"/>
          <p:cNvCxnSpPr>
            <a:stCxn id="211" idx="2"/>
            <a:endCxn id="227" idx="0"/>
          </p:cNvCxnSpPr>
          <p:nvPr/>
        </p:nvCxnSpPr>
        <p:spPr>
          <a:xfrm>
            <a:off x="12854021" y="2101235"/>
            <a:ext cx="0" cy="203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>
            <a:stCxn id="227" idx="2"/>
            <a:endCxn id="222" idx="0"/>
          </p:cNvCxnSpPr>
          <p:nvPr/>
        </p:nvCxnSpPr>
        <p:spPr>
          <a:xfrm flipH="1">
            <a:off x="12849112" y="2951103"/>
            <a:ext cx="4909" cy="191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353 CuadroTexto"/>
          <p:cNvSpPr txBox="1"/>
          <p:nvPr/>
        </p:nvSpPr>
        <p:spPr>
          <a:xfrm>
            <a:off x="12541171" y="4330288"/>
            <a:ext cx="6158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con</a:t>
            </a:r>
          </a:p>
        </p:txBody>
      </p:sp>
      <p:cxnSp>
        <p:nvCxnSpPr>
          <p:cNvPr id="355" name="354 Conector recto de flecha"/>
          <p:cNvCxnSpPr>
            <a:stCxn id="354" idx="2"/>
            <a:endCxn id="357" idx="0"/>
          </p:cNvCxnSpPr>
          <p:nvPr/>
        </p:nvCxnSpPr>
        <p:spPr>
          <a:xfrm>
            <a:off x="12849110" y="4684231"/>
            <a:ext cx="3443" cy="222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recto"/>
          <p:cNvCxnSpPr>
            <a:stCxn id="225" idx="2"/>
            <a:endCxn id="354" idx="0"/>
          </p:cNvCxnSpPr>
          <p:nvPr/>
        </p:nvCxnSpPr>
        <p:spPr>
          <a:xfrm flipH="1" flipV="1">
            <a:off x="12849110" y="4330288"/>
            <a:ext cx="1" cy="9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356 CuadroTexto"/>
              <p:cNvSpPr txBox="1"/>
              <p:nvPr/>
            </p:nvSpPr>
            <p:spPr>
              <a:xfrm>
                <a:off x="11734959" y="4906352"/>
                <a:ext cx="2235187" cy="66999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800" dirty="0"/>
                  <a:t>Velocidad constante </a:t>
                </a:r>
                <a:r>
                  <a:rPr lang="es-CO" sz="1800" i="1" dirty="0"/>
                  <a:t>c</a:t>
                </a:r>
                <a:r>
                  <a:rPr lang="es-CO" sz="1800" dirty="0"/>
                  <a:t> </a:t>
                </a:r>
                <a:br>
                  <a:rPr lang="es-CO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/>
                        </a:rPr>
                        <m:t>3</m:t>
                      </m:r>
                      <m:r>
                        <a:rPr lang="es-CO" sz="1800" b="0" i="0" smtClean="0">
                          <a:latin typeface="Cambria Math" panose="02040503050406030204" pitchFamily="18" charset="0"/>
                        </a:rPr>
                        <m:t>00 000 </m:t>
                      </m:r>
                      <m:r>
                        <m:rPr>
                          <m:sty m:val="p"/>
                        </m:rPr>
                        <a:rPr lang="es-CO" sz="1800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es-CO" sz="1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CO" sz="1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>
          <p:sp>
            <p:nvSpPr>
              <p:cNvPr id="357" name="35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959" y="4906352"/>
                <a:ext cx="2235187" cy="669992"/>
              </a:xfrm>
              <a:prstGeom prst="rect">
                <a:avLst/>
              </a:prstGeom>
              <a:blipFill>
                <a:blip r:embed="rId2"/>
                <a:stretch>
                  <a:fillRect l="-1355" t="-4464" r="-1084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160 Conector recto"/>
          <p:cNvCxnSpPr>
            <a:stCxn id="357" idx="2"/>
            <a:endCxn id="363" idx="0"/>
          </p:cNvCxnSpPr>
          <p:nvPr/>
        </p:nvCxnSpPr>
        <p:spPr>
          <a:xfrm>
            <a:off x="12852553" y="5576344"/>
            <a:ext cx="1468" cy="19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362 CuadroTexto"/>
          <p:cNvSpPr txBox="1"/>
          <p:nvPr/>
        </p:nvSpPr>
        <p:spPr>
          <a:xfrm>
            <a:off x="11925118" y="5770448"/>
            <a:ext cx="1857806" cy="35394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hallado en la </a:t>
            </a:r>
          </a:p>
        </p:txBody>
      </p:sp>
      <p:sp>
        <p:nvSpPr>
          <p:cNvPr id="364" name="363 CuadroTexto"/>
          <p:cNvSpPr txBox="1"/>
          <p:nvPr/>
        </p:nvSpPr>
        <p:spPr>
          <a:xfrm>
            <a:off x="11666381" y="6274504"/>
            <a:ext cx="237527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/>
              <a:t>Experiencia de </a:t>
            </a:r>
            <a:r>
              <a:rPr lang="es-CO" sz="1800" b="1" dirty="0" err="1"/>
              <a:t>Fizeau</a:t>
            </a:r>
            <a:endParaRPr lang="es-CO" sz="1800" b="1" dirty="0"/>
          </a:p>
        </p:txBody>
      </p:sp>
      <p:cxnSp>
        <p:nvCxnSpPr>
          <p:cNvPr id="169" name="168 Conector recto de flecha"/>
          <p:cNvCxnSpPr>
            <a:stCxn id="363" idx="2"/>
            <a:endCxn id="364" idx="0"/>
          </p:cNvCxnSpPr>
          <p:nvPr/>
        </p:nvCxnSpPr>
        <p:spPr>
          <a:xfrm>
            <a:off x="12854021" y="6124391"/>
            <a:ext cx="0" cy="150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202" idx="2"/>
            <a:endCxn id="211" idx="0"/>
          </p:cNvCxnSpPr>
          <p:nvPr/>
        </p:nvCxnSpPr>
        <p:spPr>
          <a:xfrm>
            <a:off x="9948702" y="1598539"/>
            <a:ext cx="2905319" cy="14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210 CuadroTexto"/>
          <p:cNvSpPr txBox="1"/>
          <p:nvPr/>
        </p:nvSpPr>
        <p:spPr>
          <a:xfrm>
            <a:off x="9078544" y="1675284"/>
            <a:ext cx="1677364" cy="35394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Sus teorías son</a:t>
            </a:r>
          </a:p>
        </p:txBody>
      </p:sp>
      <p:sp>
        <p:nvSpPr>
          <p:cNvPr id="59" name="226 CuadroTexto"/>
          <p:cNvSpPr txBox="1"/>
          <p:nvPr/>
        </p:nvSpPr>
        <p:spPr>
          <a:xfrm>
            <a:off x="8900336" y="2295255"/>
            <a:ext cx="2232248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Teoría corpuscular por Newton</a:t>
            </a:r>
            <a:r>
              <a:rPr lang="es-CO" sz="1100" dirty="0"/>
              <a:t> </a:t>
            </a:r>
          </a:p>
        </p:txBody>
      </p:sp>
      <p:sp>
        <p:nvSpPr>
          <p:cNvPr id="76" name="226 CuadroTexto"/>
          <p:cNvSpPr txBox="1"/>
          <p:nvPr/>
        </p:nvSpPr>
        <p:spPr>
          <a:xfrm>
            <a:off x="8925632" y="2665317"/>
            <a:ext cx="2232248" cy="430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Teoría ondulatoria por Christian Huygens</a:t>
            </a:r>
            <a:endParaRPr lang="es-CO" sz="1100" dirty="0"/>
          </a:p>
        </p:txBody>
      </p:sp>
      <p:sp>
        <p:nvSpPr>
          <p:cNvPr id="77" name="226 CuadroTexto"/>
          <p:cNvSpPr txBox="1"/>
          <p:nvPr/>
        </p:nvSpPr>
        <p:spPr>
          <a:xfrm>
            <a:off x="8897925" y="3206693"/>
            <a:ext cx="2232248" cy="430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Teoría electromagnética por Clerk Maxwell</a:t>
            </a:r>
            <a:endParaRPr lang="es-CO" sz="1100" dirty="0"/>
          </a:p>
        </p:txBody>
      </p:sp>
      <p:sp>
        <p:nvSpPr>
          <p:cNvPr id="78" name="226 CuadroTexto"/>
          <p:cNvSpPr txBox="1"/>
          <p:nvPr/>
        </p:nvSpPr>
        <p:spPr>
          <a:xfrm>
            <a:off x="8969932" y="3733156"/>
            <a:ext cx="2232248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Teoría cuántica por Albert Einstein</a:t>
            </a:r>
            <a:endParaRPr lang="es-CO" sz="1100" dirty="0"/>
          </a:p>
        </p:txBody>
      </p:sp>
      <p:cxnSp>
        <p:nvCxnSpPr>
          <p:cNvPr id="7" name="Conector: angular 6"/>
          <p:cNvCxnSpPr>
            <a:stCxn id="54" idx="2"/>
            <a:endCxn id="59" idx="3"/>
          </p:cNvCxnSpPr>
          <p:nvPr/>
        </p:nvCxnSpPr>
        <p:spPr>
          <a:xfrm rot="16200000" flipH="1">
            <a:off x="10326489" y="1619964"/>
            <a:ext cx="396833" cy="1215358"/>
          </a:xfrm>
          <a:prstGeom prst="bentConnector4">
            <a:avLst>
              <a:gd name="adj1" fmla="val 33519"/>
              <a:gd name="adj2" fmla="val 1188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/>
          <p:cNvCxnSpPr>
            <a:stCxn id="54" idx="2"/>
            <a:endCxn id="76" idx="3"/>
          </p:cNvCxnSpPr>
          <p:nvPr/>
        </p:nvCxnSpPr>
        <p:spPr>
          <a:xfrm rot="16200000" flipH="1">
            <a:off x="10111786" y="1834667"/>
            <a:ext cx="851534" cy="1240654"/>
          </a:xfrm>
          <a:prstGeom prst="bentConnector4">
            <a:avLst>
              <a:gd name="adj1" fmla="val 37350"/>
              <a:gd name="adj2" fmla="val 118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/>
          <p:cNvCxnSpPr>
            <a:stCxn id="54" idx="2"/>
            <a:endCxn id="77" idx="3"/>
          </p:cNvCxnSpPr>
          <p:nvPr/>
        </p:nvCxnSpPr>
        <p:spPr>
          <a:xfrm rot="16200000" flipH="1">
            <a:off x="9827244" y="2119208"/>
            <a:ext cx="1392910" cy="1212947"/>
          </a:xfrm>
          <a:prstGeom prst="bentConnector4">
            <a:avLst>
              <a:gd name="adj1" fmla="val 42266"/>
              <a:gd name="adj2" fmla="val 118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/>
          <p:cNvCxnSpPr>
            <a:stCxn id="54" idx="2"/>
            <a:endCxn id="78" idx="3"/>
          </p:cNvCxnSpPr>
          <p:nvPr/>
        </p:nvCxnSpPr>
        <p:spPr>
          <a:xfrm rot="16200000" flipH="1">
            <a:off x="9642336" y="2304117"/>
            <a:ext cx="1834734" cy="1284954"/>
          </a:xfrm>
          <a:prstGeom prst="bentConnector4">
            <a:avLst>
              <a:gd name="adj1" fmla="val 46435"/>
              <a:gd name="adj2" fmla="val 117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226 CuadroTexto"/>
          <p:cNvSpPr txBox="1"/>
          <p:nvPr/>
        </p:nvSpPr>
        <p:spPr>
          <a:xfrm>
            <a:off x="6365521" y="2306108"/>
            <a:ext cx="2232248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espectro electromagnético</a:t>
            </a:r>
            <a:endParaRPr lang="es-CO" sz="1100" dirty="0"/>
          </a:p>
        </p:txBody>
      </p:sp>
      <p:sp>
        <p:nvSpPr>
          <p:cNvPr id="95" name="210 CuadroTexto"/>
          <p:cNvSpPr txBox="1"/>
          <p:nvPr/>
        </p:nvSpPr>
        <p:spPr>
          <a:xfrm>
            <a:off x="6645996" y="1722318"/>
            <a:ext cx="1677364" cy="35394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pertenece al</a:t>
            </a:r>
          </a:p>
        </p:txBody>
      </p:sp>
      <p:cxnSp>
        <p:nvCxnSpPr>
          <p:cNvPr id="27" name="Conector: angular 26"/>
          <p:cNvCxnSpPr>
            <a:stCxn id="95" idx="2"/>
            <a:endCxn id="94" idx="0"/>
          </p:cNvCxnSpPr>
          <p:nvPr/>
        </p:nvCxnSpPr>
        <p:spPr>
          <a:xfrm rot="5400000">
            <a:off x="7368239" y="2189668"/>
            <a:ext cx="229847" cy="30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10 CuadroTexto"/>
          <p:cNvSpPr txBox="1"/>
          <p:nvPr/>
        </p:nvSpPr>
        <p:spPr>
          <a:xfrm>
            <a:off x="6705802" y="2830127"/>
            <a:ext cx="1677364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donde se encuentran todas las  </a:t>
            </a:r>
          </a:p>
        </p:txBody>
      </p:sp>
      <p:sp>
        <p:nvSpPr>
          <p:cNvPr id="101" name="226 CuadroTexto"/>
          <p:cNvSpPr txBox="1"/>
          <p:nvPr/>
        </p:nvSpPr>
        <p:spPr>
          <a:xfrm>
            <a:off x="6384281" y="3540506"/>
            <a:ext cx="2232248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radiaciones electromagnéticas </a:t>
            </a:r>
            <a:endParaRPr lang="es-CO" sz="1100" dirty="0"/>
          </a:p>
        </p:txBody>
      </p:sp>
      <p:cxnSp>
        <p:nvCxnSpPr>
          <p:cNvPr id="32" name="Conector: angular 31"/>
          <p:cNvCxnSpPr>
            <a:stCxn id="94" idx="2"/>
            <a:endCxn id="100" idx="0"/>
          </p:cNvCxnSpPr>
          <p:nvPr/>
        </p:nvCxnSpPr>
        <p:spPr>
          <a:xfrm rot="16200000" flipH="1">
            <a:off x="7381860" y="2667502"/>
            <a:ext cx="262409" cy="628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/>
          <p:cNvCxnSpPr>
            <a:stCxn id="100" idx="2"/>
            <a:endCxn id="101" idx="0"/>
          </p:cNvCxnSpPr>
          <p:nvPr/>
        </p:nvCxnSpPr>
        <p:spPr>
          <a:xfrm rot="5400000">
            <a:off x="7382699" y="3378721"/>
            <a:ext cx="279492" cy="440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210 CuadroTexto"/>
          <p:cNvSpPr txBox="1"/>
          <p:nvPr/>
        </p:nvSpPr>
        <p:spPr>
          <a:xfrm>
            <a:off x="6761679" y="4102396"/>
            <a:ext cx="1677364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que viajan a la misma </a:t>
            </a:r>
          </a:p>
        </p:txBody>
      </p:sp>
      <p:sp>
        <p:nvSpPr>
          <p:cNvPr id="111" name="226 CuadroTexto"/>
          <p:cNvSpPr txBox="1"/>
          <p:nvPr/>
        </p:nvSpPr>
        <p:spPr>
          <a:xfrm>
            <a:off x="6545175" y="4484171"/>
            <a:ext cx="2232248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velocidad de la luz</a:t>
            </a:r>
            <a:endParaRPr lang="es-CO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226 CuadroTexto"/>
              <p:cNvSpPr txBox="1"/>
              <p:nvPr/>
            </p:nvSpPr>
            <p:spPr>
              <a:xfrm>
                <a:off x="6517201" y="5026699"/>
                <a:ext cx="2232248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1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s-CO" sz="1100" b="0" i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s-CO" sz="1100" dirty="0"/>
              </a:p>
            </p:txBody>
          </p:sp>
        </mc:Choice>
        <mc:Fallback>
          <p:sp>
            <p:nvSpPr>
              <p:cNvPr id="112" name="2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01" y="5026699"/>
                <a:ext cx="223224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: angular 35"/>
          <p:cNvCxnSpPr>
            <a:stCxn id="101" idx="2"/>
            <a:endCxn id="110" idx="0"/>
          </p:cNvCxnSpPr>
          <p:nvPr/>
        </p:nvCxnSpPr>
        <p:spPr>
          <a:xfrm rot="16200000" flipH="1">
            <a:off x="7400243" y="3902278"/>
            <a:ext cx="300280" cy="99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/>
          <p:cNvCxnSpPr>
            <a:stCxn id="110" idx="2"/>
            <a:endCxn id="111" idx="0"/>
          </p:cNvCxnSpPr>
          <p:nvPr/>
        </p:nvCxnSpPr>
        <p:spPr>
          <a:xfrm rot="16200000" flipH="1">
            <a:off x="7570748" y="4393619"/>
            <a:ext cx="120165" cy="6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/>
          <p:cNvCxnSpPr>
            <a:stCxn id="111" idx="2"/>
            <a:endCxn id="112" idx="0"/>
          </p:cNvCxnSpPr>
          <p:nvPr/>
        </p:nvCxnSpPr>
        <p:spPr>
          <a:xfrm rot="5400000">
            <a:off x="7506853" y="4872253"/>
            <a:ext cx="280918" cy="279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55 CuadroTexto"/>
          <p:cNvSpPr txBox="1"/>
          <p:nvPr/>
        </p:nvSpPr>
        <p:spPr>
          <a:xfrm>
            <a:off x="714147" y="4779394"/>
            <a:ext cx="70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más no </a:t>
            </a:r>
          </a:p>
        </p:txBody>
      </p:sp>
      <p:sp>
        <p:nvSpPr>
          <p:cNvPr id="142" name="82 CuadroTexto"/>
          <p:cNvSpPr txBox="1"/>
          <p:nvPr/>
        </p:nvSpPr>
        <p:spPr>
          <a:xfrm>
            <a:off x="452842" y="5164701"/>
            <a:ext cx="1347458" cy="254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En el vacío</a:t>
            </a:r>
          </a:p>
        </p:txBody>
      </p:sp>
      <p:cxnSp>
        <p:nvCxnSpPr>
          <p:cNvPr id="98" name="Conector: angular 97"/>
          <p:cNvCxnSpPr>
            <a:stCxn id="139" idx="0"/>
            <a:endCxn id="142" idx="0"/>
          </p:cNvCxnSpPr>
          <p:nvPr/>
        </p:nvCxnSpPr>
        <p:spPr>
          <a:xfrm rot="16200000" flipH="1">
            <a:off x="903277" y="4941407"/>
            <a:ext cx="385307" cy="61280"/>
          </a:xfrm>
          <a:prstGeom prst="bentConnector5">
            <a:avLst>
              <a:gd name="adj1" fmla="val 41351"/>
              <a:gd name="adj2" fmla="val 290405"/>
              <a:gd name="adj3" fmla="val 8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55 CuadroTexto"/>
          <p:cNvSpPr txBox="1"/>
          <p:nvPr/>
        </p:nvSpPr>
        <p:spPr>
          <a:xfrm>
            <a:off x="273251" y="5581459"/>
            <a:ext cx="1631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la velocidad también depende de la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82 CuadroTexto"/>
              <p:cNvSpPr txBox="1"/>
              <p:nvPr/>
            </p:nvSpPr>
            <p:spPr>
              <a:xfrm>
                <a:off x="452841" y="6135762"/>
                <a:ext cx="1851513" cy="41549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050" dirty="0"/>
                  <a:t>Temperatura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5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105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O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050" b="0" i="1" smtClean="0">
                              <a:latin typeface="Cambria Math" panose="02040503050406030204" pitchFamily="18" charset="0"/>
                            </a:rPr>
                            <m:t>0,6°</m:t>
                          </m:r>
                          <m:r>
                            <a:rPr lang="es-CO" sz="1050" b="0" i="1" smtClean="0">
                              <a:latin typeface="Cambria Math" panose="02040503050406030204" pitchFamily="18" charset="0"/>
                            </a:rPr>
                            <m:t>𝐶𝑚</m:t>
                          </m:r>
                          <m:r>
                            <a:rPr lang="es-CO" sz="105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CO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O" sz="1050" dirty="0"/>
              </a:p>
            </p:txBody>
          </p:sp>
        </mc:Choice>
        <mc:Fallback>
          <p:sp>
            <p:nvSpPr>
              <p:cNvPr id="150" name="8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1" y="6135762"/>
                <a:ext cx="1851513" cy="415498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ángulo 112"/>
          <p:cNvSpPr/>
          <p:nvPr/>
        </p:nvSpPr>
        <p:spPr>
          <a:xfrm>
            <a:off x="4785788" y="3691325"/>
            <a:ext cx="1305165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efecto Doppler</a:t>
            </a:r>
          </a:p>
        </p:txBody>
      </p:sp>
      <p:sp>
        <p:nvSpPr>
          <p:cNvPr id="158" name="148 CuadroTexto"/>
          <p:cNvSpPr txBox="1"/>
          <p:nvPr/>
        </p:nvSpPr>
        <p:spPr>
          <a:xfrm>
            <a:off x="4966806" y="4066878"/>
            <a:ext cx="1029659" cy="4154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dado por al ecuación</a:t>
            </a:r>
          </a:p>
        </p:txBody>
      </p:sp>
      <p:cxnSp>
        <p:nvCxnSpPr>
          <p:cNvPr id="121" name="Conector: angular 120"/>
          <p:cNvCxnSpPr>
            <a:stCxn id="113" idx="2"/>
            <a:endCxn id="158" idx="0"/>
          </p:cNvCxnSpPr>
          <p:nvPr/>
        </p:nvCxnSpPr>
        <p:spPr>
          <a:xfrm rot="16200000" flipH="1">
            <a:off x="5399185" y="3984426"/>
            <a:ext cx="121637" cy="432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n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278" y="4745781"/>
            <a:ext cx="1266825" cy="5048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24" name="Conector: angular 123"/>
          <p:cNvCxnSpPr>
            <a:stCxn id="158" idx="2"/>
            <a:endCxn id="122" idx="0"/>
          </p:cNvCxnSpPr>
          <p:nvPr/>
        </p:nvCxnSpPr>
        <p:spPr>
          <a:xfrm rot="16200000" flipH="1">
            <a:off x="5433961" y="4530050"/>
            <a:ext cx="263405" cy="1680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294 Conector angular"/>
          <p:cNvCxnSpPr>
            <a:stCxn id="149" idx="2"/>
            <a:endCxn id="113" idx="1"/>
          </p:cNvCxnSpPr>
          <p:nvPr/>
        </p:nvCxnSpPr>
        <p:spPr>
          <a:xfrm rot="5400000">
            <a:off x="4594305" y="3344819"/>
            <a:ext cx="664947" cy="281980"/>
          </a:xfrm>
          <a:prstGeom prst="bentConnector4">
            <a:avLst>
              <a:gd name="adj1" fmla="val 15450"/>
              <a:gd name="adj2" fmla="val 2007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48 CuadroTexto"/>
          <p:cNvSpPr txBox="1"/>
          <p:nvPr/>
        </p:nvSpPr>
        <p:spPr>
          <a:xfrm>
            <a:off x="2685270" y="3551325"/>
            <a:ext cx="106501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depende de la </a:t>
            </a:r>
          </a:p>
        </p:txBody>
      </p:sp>
      <p:cxnSp>
        <p:nvCxnSpPr>
          <p:cNvPr id="187" name="294 Conector angular"/>
          <p:cNvCxnSpPr>
            <a:stCxn id="107" idx="2"/>
          </p:cNvCxnSpPr>
          <p:nvPr/>
        </p:nvCxnSpPr>
        <p:spPr>
          <a:xfrm rot="16200000" flipH="1">
            <a:off x="3106166" y="3543653"/>
            <a:ext cx="239939" cy="15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07 CuadroTexto"/>
          <p:cNvSpPr txBox="1"/>
          <p:nvPr/>
        </p:nvSpPr>
        <p:spPr>
          <a:xfrm>
            <a:off x="2741003" y="4064091"/>
            <a:ext cx="970263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amplitud</a:t>
            </a:r>
          </a:p>
        </p:txBody>
      </p:sp>
      <p:sp>
        <p:nvSpPr>
          <p:cNvPr id="201" name="107 CuadroTexto"/>
          <p:cNvSpPr txBox="1"/>
          <p:nvPr/>
        </p:nvSpPr>
        <p:spPr>
          <a:xfrm>
            <a:off x="3740728" y="4017206"/>
            <a:ext cx="970263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La percepción del oído </a:t>
            </a:r>
          </a:p>
        </p:txBody>
      </p:sp>
      <p:pic>
        <p:nvPicPr>
          <p:cNvPr id="174" name="Imagen 1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37" y="4835090"/>
            <a:ext cx="600075" cy="4762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204" name="294 Conector angular"/>
          <p:cNvCxnSpPr/>
          <p:nvPr/>
        </p:nvCxnSpPr>
        <p:spPr>
          <a:xfrm rot="16200000" flipH="1">
            <a:off x="3092531" y="3930487"/>
            <a:ext cx="258850" cy="8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94 Conector angular"/>
          <p:cNvCxnSpPr>
            <a:stCxn id="186" idx="3"/>
            <a:endCxn id="201" idx="0"/>
          </p:cNvCxnSpPr>
          <p:nvPr/>
        </p:nvCxnSpPr>
        <p:spPr>
          <a:xfrm>
            <a:off x="3750283" y="3678283"/>
            <a:ext cx="475577" cy="3389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94 Conector angular"/>
          <p:cNvCxnSpPr/>
          <p:nvPr/>
        </p:nvCxnSpPr>
        <p:spPr>
          <a:xfrm rot="5400000">
            <a:off x="4057935" y="4571409"/>
            <a:ext cx="306628" cy="29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Imagen 1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91" y="4739332"/>
            <a:ext cx="1028700" cy="5048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197" name="Imagen 1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3367087"/>
            <a:ext cx="1028700" cy="504825"/>
          </a:xfrm>
          <a:prstGeom prst="rect">
            <a:avLst/>
          </a:prstGeom>
        </p:spPr>
      </p:pic>
      <p:cxnSp>
        <p:nvCxnSpPr>
          <p:cNvPr id="226" name="294 Conector angular"/>
          <p:cNvCxnSpPr>
            <a:stCxn id="194" idx="2"/>
            <a:endCxn id="174" idx="0"/>
          </p:cNvCxnSpPr>
          <p:nvPr/>
        </p:nvCxnSpPr>
        <p:spPr>
          <a:xfrm rot="5400000">
            <a:off x="2906414" y="4515368"/>
            <a:ext cx="517083" cy="122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148 CuadroTexto"/>
          <p:cNvSpPr txBox="1"/>
          <p:nvPr/>
        </p:nvSpPr>
        <p:spPr>
          <a:xfrm>
            <a:off x="2762169" y="5864365"/>
            <a:ext cx="106501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depende de la </a:t>
            </a:r>
          </a:p>
        </p:txBody>
      </p:sp>
      <p:sp>
        <p:nvSpPr>
          <p:cNvPr id="230" name="107 CuadroTexto"/>
          <p:cNvSpPr txBox="1"/>
          <p:nvPr/>
        </p:nvSpPr>
        <p:spPr>
          <a:xfrm>
            <a:off x="4068060" y="5863614"/>
            <a:ext cx="970263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frecuencia</a:t>
            </a:r>
          </a:p>
        </p:txBody>
      </p:sp>
      <p:cxnSp>
        <p:nvCxnSpPr>
          <p:cNvPr id="231" name="294 Conector angular"/>
          <p:cNvCxnSpPr>
            <a:stCxn id="108" idx="2"/>
            <a:endCxn id="229" idx="0"/>
          </p:cNvCxnSpPr>
          <p:nvPr/>
        </p:nvCxnSpPr>
        <p:spPr>
          <a:xfrm rot="16200000" flipH="1">
            <a:off x="3227961" y="5797649"/>
            <a:ext cx="94351" cy="390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94 Conector angular"/>
          <p:cNvCxnSpPr>
            <a:stCxn id="229" idx="3"/>
            <a:endCxn id="230" idx="1"/>
          </p:cNvCxnSpPr>
          <p:nvPr/>
        </p:nvCxnSpPr>
        <p:spPr>
          <a:xfrm flipV="1">
            <a:off x="3827182" y="5990572"/>
            <a:ext cx="240878" cy="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148 CuadroTexto"/>
          <p:cNvSpPr txBox="1"/>
          <p:nvPr/>
        </p:nvSpPr>
        <p:spPr>
          <a:xfrm>
            <a:off x="2871305" y="6817569"/>
            <a:ext cx="106501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depende de los </a:t>
            </a:r>
          </a:p>
        </p:txBody>
      </p:sp>
      <p:cxnSp>
        <p:nvCxnSpPr>
          <p:cNvPr id="238" name="294 Conector angular"/>
          <p:cNvCxnSpPr>
            <a:stCxn id="237" idx="3"/>
            <a:endCxn id="239" idx="1"/>
          </p:cNvCxnSpPr>
          <p:nvPr/>
        </p:nvCxnSpPr>
        <p:spPr>
          <a:xfrm flipV="1">
            <a:off x="3936318" y="6911622"/>
            <a:ext cx="254446" cy="32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107 CuadroTexto"/>
          <p:cNvSpPr txBox="1"/>
          <p:nvPr/>
        </p:nvSpPr>
        <p:spPr>
          <a:xfrm>
            <a:off x="4190764" y="6784664"/>
            <a:ext cx="970263" cy="2539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armónicos</a:t>
            </a:r>
          </a:p>
        </p:txBody>
      </p:sp>
      <p:cxnSp>
        <p:nvCxnSpPr>
          <p:cNvPr id="243" name="294 Conector angular"/>
          <p:cNvCxnSpPr>
            <a:stCxn id="109" idx="2"/>
            <a:endCxn id="237" idx="1"/>
          </p:cNvCxnSpPr>
          <p:nvPr/>
        </p:nvCxnSpPr>
        <p:spPr>
          <a:xfrm rot="5400000">
            <a:off x="2968763" y="6600821"/>
            <a:ext cx="246249" cy="441163"/>
          </a:xfrm>
          <a:prstGeom prst="bentConnector4">
            <a:avLst>
              <a:gd name="adj1" fmla="val 24221"/>
              <a:gd name="adj2" fmla="val 1518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103 CuadroTexto"/>
          <p:cNvSpPr txBox="1"/>
          <p:nvPr/>
        </p:nvSpPr>
        <p:spPr>
          <a:xfrm>
            <a:off x="4960783" y="1445986"/>
            <a:ext cx="702288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4226784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149</Words>
  <Application>Microsoft Office PowerPoint</Application>
  <PresentationFormat>Personalizado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Maritza</dc:creator>
  <cp:lastModifiedBy>PEQUETITA Garcia Rodriguez</cp:lastModifiedBy>
  <cp:revision>42</cp:revision>
  <dcterms:created xsi:type="dcterms:W3CDTF">2016-06-18T02:33:41Z</dcterms:created>
  <dcterms:modified xsi:type="dcterms:W3CDTF">2016-08-16T16:39:58Z</dcterms:modified>
</cp:coreProperties>
</file>