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100" d="100"/>
          <a:sy n="100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Box 131"/>
          <p:cNvSpPr txBox="1">
            <a:spLocks noChangeArrowheads="1"/>
          </p:cNvSpPr>
          <p:nvPr/>
        </p:nvSpPr>
        <p:spPr bwMode="auto">
          <a:xfrm>
            <a:off x="3224213" y="188913"/>
            <a:ext cx="3455987" cy="358775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600" dirty="0" smtClean="0"/>
              <a:t>Los seres vivos</a:t>
            </a:r>
            <a:endParaRPr lang="es-ES" sz="1600" dirty="0"/>
          </a:p>
        </p:txBody>
      </p:sp>
      <p:cxnSp>
        <p:nvCxnSpPr>
          <p:cNvPr id="190" name="Conector angular 11"/>
          <p:cNvCxnSpPr>
            <a:stCxn id="188" idx="2"/>
            <a:endCxn id="192" idx="0"/>
          </p:cNvCxnSpPr>
          <p:nvPr/>
        </p:nvCxnSpPr>
        <p:spPr>
          <a:xfrm rot="5400000">
            <a:off x="3168704" y="-699023"/>
            <a:ext cx="536792" cy="303021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2" name="Text Box 11"/>
          <p:cNvSpPr txBox="1">
            <a:spLocks noChangeArrowheads="1"/>
          </p:cNvSpPr>
          <p:nvPr/>
        </p:nvSpPr>
        <p:spPr bwMode="auto">
          <a:xfrm>
            <a:off x="1395737" y="108448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</a:t>
            </a:r>
            <a:r>
              <a:rPr lang="es-ES" sz="900" dirty="0" smtClean="0"/>
              <a:t>caracterizan </a:t>
            </a:r>
            <a:r>
              <a:rPr lang="es-ES" sz="900" dirty="0" smtClean="0"/>
              <a:t>por</a:t>
            </a:r>
            <a:endParaRPr lang="es-ES" sz="900" dirty="0"/>
          </a:p>
        </p:txBody>
      </p:sp>
      <p:sp>
        <p:nvSpPr>
          <p:cNvPr id="198" name="Text Box 11"/>
          <p:cNvSpPr txBox="1">
            <a:spLocks noChangeArrowheads="1"/>
          </p:cNvSpPr>
          <p:nvPr/>
        </p:nvSpPr>
        <p:spPr bwMode="auto">
          <a:xfrm>
            <a:off x="7063417" y="1087292"/>
            <a:ext cx="9001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se clasifican en</a:t>
            </a:r>
            <a:endParaRPr lang="es-ES" sz="900" dirty="0"/>
          </a:p>
        </p:txBody>
      </p:sp>
      <p:sp>
        <p:nvSpPr>
          <p:cNvPr id="199" name="Text Box 11"/>
          <p:cNvSpPr txBox="1">
            <a:spLocks noChangeArrowheads="1"/>
          </p:cNvSpPr>
          <p:nvPr/>
        </p:nvSpPr>
        <p:spPr bwMode="auto">
          <a:xfrm>
            <a:off x="3841951" y="1087292"/>
            <a:ext cx="9001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no incluyen los</a:t>
            </a:r>
            <a:endParaRPr lang="es-ES" sz="900" dirty="0"/>
          </a:p>
        </p:txBody>
      </p:sp>
      <p:sp>
        <p:nvSpPr>
          <p:cNvPr id="201" name="Text Box 155"/>
          <p:cNvSpPr txBox="1">
            <a:spLocks noChangeArrowheads="1"/>
          </p:cNvSpPr>
          <p:nvPr/>
        </p:nvSpPr>
        <p:spPr bwMode="auto">
          <a:xfrm>
            <a:off x="781577" y="1671937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Estar c</a:t>
            </a:r>
            <a:r>
              <a:rPr lang="es-ES" sz="1300" b="1" dirty="0" smtClean="0"/>
              <a:t>ompuestos</a:t>
            </a:r>
            <a:endParaRPr lang="es-ES" sz="1300" b="1" dirty="0"/>
          </a:p>
        </p:txBody>
      </p:sp>
      <p:sp>
        <p:nvSpPr>
          <p:cNvPr id="203" name="Text Box 155"/>
          <p:cNvSpPr txBox="1">
            <a:spLocks noChangeArrowheads="1"/>
          </p:cNvSpPr>
          <p:nvPr/>
        </p:nvSpPr>
        <p:spPr bwMode="auto">
          <a:xfrm>
            <a:off x="2164791" y="1671937"/>
            <a:ext cx="1223962" cy="70424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300" b="1" dirty="0" smtClean="0"/>
              <a:t>R</a:t>
            </a:r>
            <a:r>
              <a:rPr lang="es-ES" sz="1300" b="1" dirty="0" err="1" smtClean="0"/>
              <a:t>ealizar</a:t>
            </a:r>
            <a:r>
              <a:rPr lang="es-ES" sz="1300" b="1" dirty="0" smtClean="0"/>
              <a:t> funciones vitales</a:t>
            </a:r>
            <a:endParaRPr lang="es-ES" sz="1300" b="1" dirty="0"/>
          </a:p>
        </p:txBody>
      </p:sp>
      <p:sp>
        <p:nvSpPr>
          <p:cNvPr id="204" name="Text Box 11"/>
          <p:cNvSpPr txBox="1">
            <a:spLocks noChangeArrowheads="1"/>
          </p:cNvSpPr>
          <p:nvPr/>
        </p:nvSpPr>
        <p:spPr bwMode="auto">
          <a:xfrm>
            <a:off x="869477" y="2537846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de</a:t>
            </a:r>
            <a:endParaRPr lang="es-ES" sz="900" dirty="0"/>
          </a:p>
        </p:txBody>
      </p:sp>
      <p:sp>
        <p:nvSpPr>
          <p:cNvPr id="206" name="Text Box 109"/>
          <p:cNvSpPr txBox="1">
            <a:spLocks noChangeArrowheads="1"/>
          </p:cNvSpPr>
          <p:nvPr/>
        </p:nvSpPr>
        <p:spPr bwMode="auto">
          <a:xfrm>
            <a:off x="685781" y="3284089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c</a:t>
            </a:r>
            <a:r>
              <a:rPr lang="es-ES" sz="900" dirty="0" smtClean="0">
                <a:solidFill>
                  <a:srgbClr val="FFFFFF"/>
                </a:solidFill>
              </a:rPr>
              <a:t>élulas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07" name="Text Box 109"/>
          <p:cNvSpPr txBox="1">
            <a:spLocks noChangeArrowheads="1"/>
          </p:cNvSpPr>
          <p:nvPr/>
        </p:nvSpPr>
        <p:spPr bwMode="auto">
          <a:xfrm>
            <a:off x="1609458" y="3284089"/>
            <a:ext cx="89514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b</a:t>
            </a:r>
            <a:r>
              <a:rPr lang="es-ES" sz="900" dirty="0" smtClean="0">
                <a:solidFill>
                  <a:srgbClr val="FFFFFF"/>
                </a:solidFill>
              </a:rPr>
              <a:t>ioelementos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09" name="Text Box 109"/>
          <p:cNvSpPr txBox="1">
            <a:spLocks noChangeArrowheads="1"/>
          </p:cNvSpPr>
          <p:nvPr/>
        </p:nvSpPr>
        <p:spPr bwMode="auto">
          <a:xfrm>
            <a:off x="3899329" y="4088789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r</a:t>
            </a:r>
            <a:r>
              <a:rPr lang="es-ES" sz="900" dirty="0" smtClean="0">
                <a:solidFill>
                  <a:srgbClr val="FFFFFF"/>
                </a:solidFill>
              </a:rPr>
              <a:t>elación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0" name="Text Box 109"/>
          <p:cNvSpPr txBox="1">
            <a:spLocks noChangeArrowheads="1"/>
          </p:cNvSpPr>
          <p:nvPr/>
        </p:nvSpPr>
        <p:spPr bwMode="auto">
          <a:xfrm>
            <a:off x="2866063" y="4090700"/>
            <a:ext cx="912714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r</a:t>
            </a:r>
            <a:r>
              <a:rPr lang="es-ES" sz="900" dirty="0" smtClean="0">
                <a:solidFill>
                  <a:srgbClr val="FFFFFF"/>
                </a:solidFill>
              </a:rPr>
              <a:t>eproducción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1" name="Text Box 109"/>
          <p:cNvSpPr txBox="1">
            <a:spLocks noChangeArrowheads="1"/>
          </p:cNvSpPr>
          <p:nvPr/>
        </p:nvSpPr>
        <p:spPr bwMode="auto">
          <a:xfrm>
            <a:off x="1996808" y="4090700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n</a:t>
            </a:r>
            <a:r>
              <a:rPr lang="es-ES" sz="900" dirty="0" smtClean="0">
                <a:solidFill>
                  <a:srgbClr val="FFFFFF"/>
                </a:solidFill>
              </a:rPr>
              <a:t>utrición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12" name="Text Box 11"/>
          <p:cNvSpPr txBox="1">
            <a:spLocks noChangeArrowheads="1"/>
          </p:cNvSpPr>
          <p:nvPr/>
        </p:nvSpPr>
        <p:spPr bwMode="auto">
          <a:xfrm>
            <a:off x="556946" y="4060833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q</a:t>
            </a:r>
            <a:r>
              <a:rPr lang="es-ES" sz="900" dirty="0" smtClean="0"/>
              <a:t>ue pueden </a:t>
            </a:r>
            <a:r>
              <a:rPr lang="es-ES" sz="900" dirty="0" smtClean="0"/>
              <a:t>ser</a:t>
            </a:r>
            <a:endParaRPr lang="es-ES" sz="900" dirty="0"/>
          </a:p>
        </p:txBody>
      </p:sp>
      <p:sp>
        <p:nvSpPr>
          <p:cNvPr id="214" name="Text Box 19"/>
          <p:cNvSpPr txBox="1">
            <a:spLocks noChangeArrowheads="1"/>
          </p:cNvSpPr>
          <p:nvPr/>
        </p:nvSpPr>
        <p:spPr bwMode="auto">
          <a:xfrm>
            <a:off x="627296" y="4496264"/>
            <a:ext cx="908259" cy="4266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p</a:t>
            </a:r>
            <a:r>
              <a:rPr lang="es-ES" sz="900" dirty="0" err="1" smtClean="0"/>
              <a:t>rocariota</a:t>
            </a:r>
            <a:endParaRPr lang="es-ES" sz="900" dirty="0" smtClean="0"/>
          </a:p>
          <a:p>
            <a:pPr marL="171450" indent="-171450">
              <a:buClrTx/>
              <a:buFont typeface="Arial"/>
              <a:buChar char="•"/>
            </a:pPr>
            <a:r>
              <a:rPr lang="es-ES" sz="900" dirty="0"/>
              <a:t>e</a:t>
            </a:r>
            <a:r>
              <a:rPr lang="es-ES" sz="900" dirty="0" smtClean="0"/>
              <a:t>ucariota</a:t>
            </a:r>
            <a:endParaRPr lang="es-ES" sz="900" dirty="0"/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1942352" y="5315970"/>
            <a:ext cx="912664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a</a:t>
            </a:r>
            <a:r>
              <a:rPr lang="is-IS" sz="900" dirty="0" smtClean="0">
                <a:effectLst/>
              </a:rPr>
              <a:t>utotrófa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h</a:t>
            </a:r>
            <a:r>
              <a:rPr lang="hu-HU" sz="900" dirty="0" smtClean="0">
                <a:effectLst/>
              </a:rPr>
              <a:t>eterótrofa  </a:t>
            </a:r>
            <a:r>
              <a:rPr lang="is-IS" sz="900" dirty="0" smtClean="0">
                <a:effectLst/>
              </a:rPr>
              <a:t> </a:t>
            </a:r>
            <a:endParaRPr lang="es-ES" sz="900" dirty="0"/>
          </a:p>
        </p:txBody>
      </p:sp>
      <p:cxnSp>
        <p:nvCxnSpPr>
          <p:cNvPr id="217" name="Conector angular 30"/>
          <p:cNvCxnSpPr>
            <a:stCxn id="204" idx="2"/>
            <a:endCxn id="207" idx="0"/>
          </p:cNvCxnSpPr>
          <p:nvPr/>
        </p:nvCxnSpPr>
        <p:spPr>
          <a:xfrm rot="16200000" flipH="1">
            <a:off x="1450650" y="2677710"/>
            <a:ext cx="551462" cy="66129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8" name="Conector angular 30"/>
          <p:cNvCxnSpPr>
            <a:stCxn id="206" idx="2"/>
            <a:endCxn id="212" idx="0"/>
          </p:cNvCxnSpPr>
          <p:nvPr/>
        </p:nvCxnSpPr>
        <p:spPr>
          <a:xfrm>
            <a:off x="1081862" y="3715889"/>
            <a:ext cx="1340" cy="3449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9" name="Conector angular 30"/>
          <p:cNvCxnSpPr>
            <a:stCxn id="212" idx="2"/>
            <a:endCxn id="214" idx="0"/>
          </p:cNvCxnSpPr>
          <p:nvPr/>
        </p:nvCxnSpPr>
        <p:spPr>
          <a:xfrm flipH="1">
            <a:off x="1081426" y="4255614"/>
            <a:ext cx="1776" cy="2406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0" name="Conector angular 30"/>
          <p:cNvCxnSpPr>
            <a:stCxn id="201" idx="2"/>
            <a:endCxn id="204" idx="0"/>
          </p:cNvCxnSpPr>
          <p:nvPr/>
        </p:nvCxnSpPr>
        <p:spPr>
          <a:xfrm>
            <a:off x="1393558" y="2176762"/>
            <a:ext cx="2175" cy="36108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1" name="Conector angular 30"/>
          <p:cNvCxnSpPr>
            <a:endCxn id="206" idx="0"/>
          </p:cNvCxnSpPr>
          <p:nvPr/>
        </p:nvCxnSpPr>
        <p:spPr>
          <a:xfrm rot="10800000" flipV="1">
            <a:off x="1081863" y="3008411"/>
            <a:ext cx="313873" cy="27567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2" name="Conector angular 30"/>
          <p:cNvCxnSpPr>
            <a:stCxn id="192" idx="2"/>
            <a:endCxn id="203" idx="0"/>
          </p:cNvCxnSpPr>
          <p:nvPr/>
        </p:nvCxnSpPr>
        <p:spPr>
          <a:xfrm rot="16200000" flipH="1">
            <a:off x="2153044" y="1048209"/>
            <a:ext cx="392676" cy="8547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3" name="Conector angular 30"/>
          <p:cNvCxnSpPr>
            <a:endCxn id="201" idx="0"/>
          </p:cNvCxnSpPr>
          <p:nvPr/>
        </p:nvCxnSpPr>
        <p:spPr>
          <a:xfrm rot="10800000" flipV="1">
            <a:off x="1393559" y="1473673"/>
            <a:ext cx="528433" cy="198264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4" name="Text Box 11"/>
          <p:cNvSpPr txBox="1">
            <a:spLocks noChangeArrowheads="1"/>
          </p:cNvSpPr>
          <p:nvPr/>
        </p:nvSpPr>
        <p:spPr bwMode="auto">
          <a:xfrm>
            <a:off x="2254359" y="274489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l</a:t>
            </a:r>
            <a:r>
              <a:rPr lang="es-ES" sz="900" dirty="0" smtClean="0"/>
              <a:t>as cuales son</a:t>
            </a:r>
            <a:endParaRPr lang="es-ES" sz="900" dirty="0"/>
          </a:p>
        </p:txBody>
      </p:sp>
      <p:cxnSp>
        <p:nvCxnSpPr>
          <p:cNvPr id="225" name="Conector angular 30"/>
          <p:cNvCxnSpPr>
            <a:stCxn id="224" idx="2"/>
            <a:endCxn id="209" idx="0"/>
          </p:cNvCxnSpPr>
          <p:nvPr/>
        </p:nvCxnSpPr>
        <p:spPr>
          <a:xfrm rot="16200000" flipH="1">
            <a:off x="2963453" y="2756832"/>
            <a:ext cx="1149118" cy="1514795"/>
          </a:xfrm>
          <a:prstGeom prst="bentConnector3">
            <a:avLst>
              <a:gd name="adj1" fmla="val 83156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6" name="Conector angular 30"/>
          <p:cNvCxnSpPr>
            <a:stCxn id="203" idx="2"/>
            <a:endCxn id="224" idx="0"/>
          </p:cNvCxnSpPr>
          <p:nvPr/>
        </p:nvCxnSpPr>
        <p:spPr>
          <a:xfrm>
            <a:off x="2776772" y="2376178"/>
            <a:ext cx="3843" cy="36871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7" name="Conector angular 30"/>
          <p:cNvCxnSpPr/>
          <p:nvPr/>
        </p:nvCxnSpPr>
        <p:spPr>
          <a:xfrm rot="10800000" flipV="1">
            <a:off x="2392890" y="3893026"/>
            <a:ext cx="383883" cy="20220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8" name="Conector angular 30"/>
          <p:cNvCxnSpPr>
            <a:endCxn id="210" idx="0"/>
          </p:cNvCxnSpPr>
          <p:nvPr/>
        </p:nvCxnSpPr>
        <p:spPr>
          <a:xfrm>
            <a:off x="3322420" y="3888490"/>
            <a:ext cx="0" cy="202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9" name="Text Box 11"/>
          <p:cNvSpPr txBox="1">
            <a:spLocks noChangeArrowheads="1"/>
          </p:cNvSpPr>
          <p:nvPr/>
        </p:nvSpPr>
        <p:spPr bwMode="auto">
          <a:xfrm>
            <a:off x="1866633" y="476324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q</a:t>
            </a:r>
            <a:r>
              <a:rPr lang="es-ES" sz="900" dirty="0" smtClean="0"/>
              <a:t>ue puede </a:t>
            </a:r>
            <a:r>
              <a:rPr lang="es-ES" sz="900" dirty="0" smtClean="0"/>
              <a:t>ser</a:t>
            </a:r>
            <a:endParaRPr lang="es-ES" sz="900" dirty="0"/>
          </a:p>
        </p:txBody>
      </p:sp>
      <p:cxnSp>
        <p:nvCxnSpPr>
          <p:cNvPr id="230" name="Conector angular 30"/>
          <p:cNvCxnSpPr>
            <a:endCxn id="229" idx="0"/>
          </p:cNvCxnSpPr>
          <p:nvPr/>
        </p:nvCxnSpPr>
        <p:spPr>
          <a:xfrm>
            <a:off x="2391549" y="4512629"/>
            <a:ext cx="1340" cy="25061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1" name="Conector angular 30"/>
          <p:cNvCxnSpPr>
            <a:stCxn id="229" idx="2"/>
            <a:endCxn id="215" idx="0"/>
          </p:cNvCxnSpPr>
          <p:nvPr/>
        </p:nvCxnSpPr>
        <p:spPr>
          <a:xfrm>
            <a:off x="2392889" y="4958021"/>
            <a:ext cx="5795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2910822" y="5315970"/>
            <a:ext cx="829718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s</a:t>
            </a:r>
            <a:r>
              <a:rPr lang="es-ES_tradnl" sz="900" dirty="0" err="1" smtClean="0">
                <a:effectLst/>
              </a:rPr>
              <a:t>exual</a:t>
            </a:r>
            <a:endParaRPr lang="is-IS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/>
              <a:t>a</a:t>
            </a:r>
            <a:r>
              <a:rPr lang="es-ES_tradnl" sz="900" dirty="0" smtClean="0">
                <a:effectLst/>
              </a:rPr>
              <a:t>sexual</a:t>
            </a:r>
            <a:endParaRPr lang="es-ES" sz="900" dirty="0"/>
          </a:p>
        </p:txBody>
      </p:sp>
      <p:sp>
        <p:nvSpPr>
          <p:cNvPr id="233" name="Text Box 11"/>
          <p:cNvSpPr txBox="1">
            <a:spLocks noChangeArrowheads="1"/>
          </p:cNvSpPr>
          <p:nvPr/>
        </p:nvSpPr>
        <p:spPr bwMode="auto">
          <a:xfrm>
            <a:off x="2796980" y="476324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qu</a:t>
            </a:r>
            <a:r>
              <a:rPr lang="es-ES" sz="900" dirty="0" smtClean="0"/>
              <a:t>e puede </a:t>
            </a:r>
            <a:r>
              <a:rPr lang="es-ES" sz="900" dirty="0" smtClean="0"/>
              <a:t>ser</a:t>
            </a:r>
            <a:endParaRPr lang="es-ES" sz="900" dirty="0"/>
          </a:p>
        </p:txBody>
      </p:sp>
      <p:cxnSp>
        <p:nvCxnSpPr>
          <p:cNvPr id="234" name="Conector angular 30"/>
          <p:cNvCxnSpPr>
            <a:stCxn id="210" idx="2"/>
            <a:endCxn id="233" idx="0"/>
          </p:cNvCxnSpPr>
          <p:nvPr/>
        </p:nvCxnSpPr>
        <p:spPr>
          <a:xfrm>
            <a:off x="3322420" y="4522500"/>
            <a:ext cx="816" cy="24074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5" name="Conector angular 30"/>
          <p:cNvCxnSpPr>
            <a:stCxn id="233" idx="2"/>
            <a:endCxn id="232" idx="0"/>
          </p:cNvCxnSpPr>
          <p:nvPr/>
        </p:nvCxnSpPr>
        <p:spPr>
          <a:xfrm>
            <a:off x="3323236" y="4958021"/>
            <a:ext cx="2445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6" name="Text Box 19"/>
          <p:cNvSpPr txBox="1">
            <a:spLocks noChangeArrowheads="1"/>
          </p:cNvSpPr>
          <p:nvPr/>
        </p:nvSpPr>
        <p:spPr bwMode="auto">
          <a:xfrm>
            <a:off x="3808737" y="5333320"/>
            <a:ext cx="987381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>
                <a:effectLst/>
              </a:rPr>
              <a:t>estímulos</a:t>
            </a:r>
            <a:endParaRPr lang="is-IS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 smtClean="0"/>
              <a:t>r</a:t>
            </a:r>
            <a:r>
              <a:rPr lang="es-ES_tradnl" sz="900" dirty="0" smtClean="0">
                <a:effectLst/>
              </a:rPr>
              <a:t>espuestas</a:t>
            </a:r>
            <a:endParaRPr lang="es-ES" sz="900" dirty="0"/>
          </a:p>
        </p:txBody>
      </p:sp>
      <p:sp>
        <p:nvSpPr>
          <p:cNvPr id="237" name="Text Box 11"/>
          <p:cNvSpPr txBox="1">
            <a:spLocks noChangeArrowheads="1"/>
          </p:cNvSpPr>
          <p:nvPr/>
        </p:nvSpPr>
        <p:spPr bwMode="auto">
          <a:xfrm>
            <a:off x="3775064" y="4780590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q</a:t>
            </a:r>
            <a:r>
              <a:rPr lang="es-ES" sz="900" dirty="0" smtClean="0"/>
              <a:t>ue consta </a:t>
            </a:r>
            <a:r>
              <a:rPr lang="es-ES" sz="900" dirty="0" smtClean="0"/>
              <a:t>de</a:t>
            </a:r>
            <a:endParaRPr lang="es-ES" sz="900" dirty="0"/>
          </a:p>
        </p:txBody>
      </p:sp>
      <p:cxnSp>
        <p:nvCxnSpPr>
          <p:cNvPr id="238" name="Conector angular 30"/>
          <p:cNvCxnSpPr>
            <a:stCxn id="209" idx="2"/>
            <a:endCxn id="237" idx="0"/>
          </p:cNvCxnSpPr>
          <p:nvPr/>
        </p:nvCxnSpPr>
        <p:spPr>
          <a:xfrm>
            <a:off x="4295410" y="4520589"/>
            <a:ext cx="5910" cy="26000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39" name="Conector angular 30"/>
          <p:cNvCxnSpPr>
            <a:stCxn id="237" idx="2"/>
            <a:endCxn id="236" idx="0"/>
          </p:cNvCxnSpPr>
          <p:nvPr/>
        </p:nvCxnSpPr>
        <p:spPr>
          <a:xfrm>
            <a:off x="4301320" y="4975371"/>
            <a:ext cx="1108" cy="3579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0" name="Text Box 155"/>
          <p:cNvSpPr txBox="1">
            <a:spLocks noChangeArrowheads="1"/>
          </p:cNvSpPr>
          <p:nvPr/>
        </p:nvSpPr>
        <p:spPr bwMode="auto">
          <a:xfrm>
            <a:off x="3683429" y="1668881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Virus</a:t>
            </a:r>
            <a:endParaRPr lang="es-ES" sz="1300" b="1" dirty="0"/>
          </a:p>
        </p:txBody>
      </p:sp>
      <p:sp>
        <p:nvSpPr>
          <p:cNvPr id="241" name="Text Box 109"/>
          <p:cNvSpPr txBox="1">
            <a:spLocks noChangeArrowheads="1"/>
          </p:cNvSpPr>
          <p:nvPr/>
        </p:nvSpPr>
        <p:spPr bwMode="auto">
          <a:xfrm>
            <a:off x="3401376" y="2741833"/>
            <a:ext cx="1788067" cy="970999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n</a:t>
            </a:r>
            <a:r>
              <a:rPr lang="es-ES_tradnl" sz="900" dirty="0" smtClean="0">
                <a:solidFill>
                  <a:srgbClr val="FFFFFF"/>
                </a:solidFill>
              </a:rPr>
              <a:t>o están formados por células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n</a:t>
            </a:r>
            <a:r>
              <a:rPr lang="es-ES_tradnl" sz="900" dirty="0" smtClean="0">
                <a:solidFill>
                  <a:srgbClr val="FFFFFF"/>
                </a:solidFill>
              </a:rPr>
              <a:t>o realizan funciones vitales </a:t>
            </a:r>
            <a:endParaRPr lang="es-ES" sz="900" dirty="0" smtClean="0">
              <a:solidFill>
                <a:srgbClr val="FFFFFF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rgbClr val="FFFFFF"/>
                </a:solidFill>
              </a:rPr>
              <a:t>d</a:t>
            </a:r>
            <a:r>
              <a:rPr lang="es-ES_tradnl" sz="900" dirty="0" smtClean="0">
                <a:solidFill>
                  <a:srgbClr val="FFFFFF"/>
                </a:solidFill>
              </a:rPr>
              <a:t>ependen de un ser vivo para replicarse </a:t>
            </a:r>
          </a:p>
        </p:txBody>
      </p:sp>
      <p:sp>
        <p:nvSpPr>
          <p:cNvPr id="242" name="Text Box 11"/>
          <p:cNvSpPr txBox="1">
            <a:spLocks noChangeArrowheads="1"/>
          </p:cNvSpPr>
          <p:nvPr/>
        </p:nvSpPr>
        <p:spPr bwMode="auto">
          <a:xfrm>
            <a:off x="3769154" y="2342687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porque</a:t>
            </a:r>
            <a:endParaRPr lang="es-ES" sz="900" dirty="0"/>
          </a:p>
        </p:txBody>
      </p:sp>
      <p:cxnSp>
        <p:nvCxnSpPr>
          <p:cNvPr id="243" name="Conector angular 30"/>
          <p:cNvCxnSpPr>
            <a:stCxn id="242" idx="2"/>
            <a:endCxn id="241" idx="0"/>
          </p:cNvCxnSpPr>
          <p:nvPr/>
        </p:nvCxnSpPr>
        <p:spPr>
          <a:xfrm>
            <a:off x="4295410" y="2537468"/>
            <a:ext cx="0" cy="20436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4" name="Conector angular 30"/>
          <p:cNvCxnSpPr>
            <a:stCxn id="240" idx="2"/>
            <a:endCxn id="242" idx="0"/>
          </p:cNvCxnSpPr>
          <p:nvPr/>
        </p:nvCxnSpPr>
        <p:spPr>
          <a:xfrm>
            <a:off x="4295410" y="2173706"/>
            <a:ext cx="0" cy="1689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5" name="Conector angular 30"/>
          <p:cNvCxnSpPr>
            <a:stCxn id="199" idx="2"/>
            <a:endCxn id="240" idx="0"/>
          </p:cNvCxnSpPr>
          <p:nvPr/>
        </p:nvCxnSpPr>
        <p:spPr>
          <a:xfrm>
            <a:off x="4292007" y="1276204"/>
            <a:ext cx="3403" cy="39267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6" name="Conector angular 30"/>
          <p:cNvCxnSpPr>
            <a:endCxn id="199" idx="0"/>
          </p:cNvCxnSpPr>
          <p:nvPr/>
        </p:nvCxnSpPr>
        <p:spPr>
          <a:xfrm>
            <a:off x="4292007" y="814794"/>
            <a:ext cx="0" cy="2724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7" name="Text Box 155"/>
          <p:cNvSpPr txBox="1">
            <a:spLocks noChangeArrowheads="1"/>
          </p:cNvSpPr>
          <p:nvPr/>
        </p:nvSpPr>
        <p:spPr bwMode="auto">
          <a:xfrm>
            <a:off x="6900673" y="1668881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1300" b="1" dirty="0" smtClean="0"/>
              <a:t>Dominios</a:t>
            </a:r>
            <a:endParaRPr lang="es-ES" sz="1300" b="1" dirty="0"/>
          </a:p>
        </p:txBody>
      </p:sp>
      <p:sp>
        <p:nvSpPr>
          <p:cNvPr id="248" name="Text Box 109"/>
          <p:cNvSpPr txBox="1">
            <a:spLocks noChangeArrowheads="1"/>
          </p:cNvSpPr>
          <p:nvPr/>
        </p:nvSpPr>
        <p:spPr bwMode="auto">
          <a:xfrm>
            <a:off x="8093959" y="2954325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b</a:t>
            </a:r>
            <a:r>
              <a:rPr lang="es-ES" sz="900" dirty="0" smtClean="0">
                <a:solidFill>
                  <a:srgbClr val="FFFFFF"/>
                </a:solidFill>
              </a:rPr>
              <a:t>acteria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49" name="Text Box 109"/>
          <p:cNvSpPr txBox="1">
            <a:spLocks noChangeArrowheads="1"/>
          </p:cNvSpPr>
          <p:nvPr/>
        </p:nvSpPr>
        <p:spPr bwMode="auto">
          <a:xfrm>
            <a:off x="6900673" y="2944801"/>
            <a:ext cx="912714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err="1">
                <a:solidFill>
                  <a:srgbClr val="FFFFFF"/>
                </a:solidFill>
              </a:rPr>
              <a:t>e</a:t>
            </a:r>
            <a:r>
              <a:rPr lang="es-ES" sz="900" dirty="0" err="1" smtClean="0">
                <a:solidFill>
                  <a:srgbClr val="FFFFFF"/>
                </a:solidFill>
              </a:rPr>
              <a:t>ucaria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50" name="Text Box 109"/>
          <p:cNvSpPr txBox="1">
            <a:spLocks noChangeArrowheads="1"/>
          </p:cNvSpPr>
          <p:nvPr/>
        </p:nvSpPr>
        <p:spPr bwMode="auto">
          <a:xfrm>
            <a:off x="5314027" y="2930350"/>
            <a:ext cx="792162" cy="431800"/>
          </a:xfrm>
          <a:prstGeom prst="rect">
            <a:avLst/>
          </a:prstGeom>
          <a:solidFill>
            <a:srgbClr val="80808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>
                <a:solidFill>
                  <a:srgbClr val="FFFFFF"/>
                </a:solidFill>
              </a:rPr>
              <a:t>a</a:t>
            </a:r>
            <a:r>
              <a:rPr lang="es-ES" sz="900" dirty="0" smtClean="0">
                <a:solidFill>
                  <a:srgbClr val="FFFFFF"/>
                </a:solidFill>
              </a:rPr>
              <a:t>rquea</a:t>
            </a:r>
            <a:endParaRPr lang="es-ES" sz="900" dirty="0">
              <a:solidFill>
                <a:srgbClr val="FFFFFF"/>
              </a:solidFill>
            </a:endParaRPr>
          </a:p>
        </p:txBody>
      </p:sp>
      <p:sp>
        <p:nvSpPr>
          <p:cNvPr id="251" name="Text Box 11"/>
          <p:cNvSpPr txBox="1">
            <a:spLocks noChangeArrowheads="1"/>
          </p:cNvSpPr>
          <p:nvPr/>
        </p:nvSpPr>
        <p:spPr bwMode="auto">
          <a:xfrm>
            <a:off x="5249822" y="3433679"/>
            <a:ext cx="923906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c</a:t>
            </a:r>
            <a:r>
              <a:rPr lang="es-ES" sz="900" dirty="0" smtClean="0"/>
              <a:t>uyos organismos son</a:t>
            </a:r>
            <a:endParaRPr lang="es-ES" sz="900" dirty="0"/>
          </a:p>
        </p:txBody>
      </p:sp>
      <p:sp>
        <p:nvSpPr>
          <p:cNvPr id="252" name="Text Box 19"/>
          <p:cNvSpPr txBox="1">
            <a:spLocks noChangeArrowheads="1"/>
          </p:cNvSpPr>
          <p:nvPr/>
        </p:nvSpPr>
        <p:spPr bwMode="auto">
          <a:xfrm>
            <a:off x="5103366" y="3882964"/>
            <a:ext cx="1220903" cy="55807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/>
              <a:t>u</a:t>
            </a:r>
            <a:r>
              <a:rPr lang="es-ES_tradnl" sz="900" dirty="0" smtClean="0">
                <a:effectLst/>
              </a:rPr>
              <a:t>nicelulares procariotas </a:t>
            </a:r>
            <a:endParaRPr lang="es-ES" sz="900" dirty="0" smtClean="0"/>
          </a:p>
        </p:txBody>
      </p:sp>
      <p:cxnSp>
        <p:nvCxnSpPr>
          <p:cNvPr id="253" name="Conector angular 30"/>
          <p:cNvCxnSpPr>
            <a:stCxn id="250" idx="2"/>
            <a:endCxn id="251" idx="0"/>
          </p:cNvCxnSpPr>
          <p:nvPr/>
        </p:nvCxnSpPr>
        <p:spPr>
          <a:xfrm>
            <a:off x="5710108" y="3362150"/>
            <a:ext cx="1667" cy="715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4" name="Conector angular 30"/>
          <p:cNvCxnSpPr>
            <a:stCxn id="251" idx="2"/>
            <a:endCxn id="252" idx="0"/>
          </p:cNvCxnSpPr>
          <p:nvPr/>
        </p:nvCxnSpPr>
        <p:spPr>
          <a:xfrm>
            <a:off x="5711775" y="3628460"/>
            <a:ext cx="2043" cy="25450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57" name="Text Box 19"/>
          <p:cNvSpPr txBox="1">
            <a:spLocks noChangeArrowheads="1"/>
          </p:cNvSpPr>
          <p:nvPr/>
        </p:nvSpPr>
        <p:spPr bwMode="auto">
          <a:xfrm>
            <a:off x="8009479" y="3910374"/>
            <a:ext cx="1008393" cy="53066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s-ES_tradnl" sz="900" dirty="0"/>
              <a:t>u</a:t>
            </a:r>
            <a:r>
              <a:rPr lang="es-ES_tradnl" sz="900" dirty="0" smtClean="0">
                <a:effectLst/>
              </a:rPr>
              <a:t>nicelulares procariotas </a:t>
            </a:r>
            <a:endParaRPr lang="es-ES" sz="900" dirty="0" smtClean="0"/>
          </a:p>
          <a:p>
            <a:pPr>
              <a:buClrTx/>
            </a:pPr>
            <a:endParaRPr lang="es-ES" sz="900" dirty="0">
              <a:solidFill>
                <a:srgbClr val="FF0000"/>
              </a:solidFill>
            </a:endParaRPr>
          </a:p>
        </p:txBody>
      </p:sp>
      <p:cxnSp>
        <p:nvCxnSpPr>
          <p:cNvPr id="258" name="Conector angular 30"/>
          <p:cNvCxnSpPr>
            <a:stCxn id="248" idx="2"/>
          </p:cNvCxnSpPr>
          <p:nvPr/>
        </p:nvCxnSpPr>
        <p:spPr>
          <a:xfrm>
            <a:off x="8490040" y="3386125"/>
            <a:ext cx="21481" cy="475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9" name="Conector angular 30"/>
          <p:cNvCxnSpPr>
            <a:endCxn id="257" idx="0"/>
          </p:cNvCxnSpPr>
          <p:nvPr/>
        </p:nvCxnSpPr>
        <p:spPr>
          <a:xfrm>
            <a:off x="8511521" y="3628460"/>
            <a:ext cx="2155" cy="2819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1" name="Text Box 19"/>
          <p:cNvSpPr txBox="1">
            <a:spLocks noChangeArrowheads="1"/>
          </p:cNvSpPr>
          <p:nvPr/>
        </p:nvSpPr>
        <p:spPr bwMode="auto">
          <a:xfrm>
            <a:off x="5454506" y="5115176"/>
            <a:ext cx="1220903" cy="65452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pt-BR" sz="900" dirty="0"/>
              <a:t>u</a:t>
            </a:r>
            <a:r>
              <a:rPr lang="pt-BR" sz="900" dirty="0" smtClean="0">
                <a:effectLst/>
              </a:rPr>
              <a:t>nicelulares o multicelulares eucariotas </a:t>
            </a:r>
          </a:p>
          <a:p>
            <a:r>
              <a:rPr lang="pt-BR" sz="900" dirty="0" smtClean="0">
                <a:solidFill>
                  <a:srgbClr val="FF0000"/>
                </a:solidFill>
                <a:effectLst/>
              </a:rPr>
              <a:t> </a:t>
            </a:r>
            <a:endParaRPr lang="es-ES" sz="900" dirty="0">
              <a:solidFill>
                <a:srgbClr val="FF0000"/>
              </a:solidFill>
            </a:endParaRPr>
          </a:p>
        </p:txBody>
      </p:sp>
      <p:cxnSp>
        <p:nvCxnSpPr>
          <p:cNvPr id="262" name="Conector angular 30"/>
          <p:cNvCxnSpPr>
            <a:stCxn id="249" idx="2"/>
          </p:cNvCxnSpPr>
          <p:nvPr/>
        </p:nvCxnSpPr>
        <p:spPr>
          <a:xfrm rot="5400000">
            <a:off x="6010240" y="3431319"/>
            <a:ext cx="1401508" cy="1292072"/>
          </a:xfrm>
          <a:prstGeom prst="bentConnector3">
            <a:avLst>
              <a:gd name="adj1" fmla="val 8602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3" name="Conector angular 30"/>
          <p:cNvCxnSpPr>
            <a:endCxn id="261" idx="0"/>
          </p:cNvCxnSpPr>
          <p:nvPr/>
        </p:nvCxnSpPr>
        <p:spPr>
          <a:xfrm>
            <a:off x="6064958" y="4972890"/>
            <a:ext cx="0" cy="14228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6956967" y="4773839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e</a:t>
            </a:r>
            <a:r>
              <a:rPr lang="es-ES" sz="900" dirty="0" smtClean="0"/>
              <a:t>l cual se </a:t>
            </a:r>
          </a:p>
          <a:p>
            <a:pPr algn="ctr">
              <a:buClrTx/>
              <a:buFontTx/>
              <a:buNone/>
            </a:pPr>
            <a:r>
              <a:rPr lang="es-ES" sz="900" dirty="0" smtClean="0"/>
              <a:t>dividen </a:t>
            </a:r>
            <a:r>
              <a:rPr lang="es-ES" sz="900" dirty="0" smtClean="0"/>
              <a:t>en</a:t>
            </a:r>
            <a:endParaRPr lang="es-ES" sz="900" dirty="0"/>
          </a:p>
        </p:txBody>
      </p:sp>
      <p:sp>
        <p:nvSpPr>
          <p:cNvPr id="265" name="Text Box 19"/>
          <p:cNvSpPr txBox="1">
            <a:spLocks noChangeArrowheads="1"/>
          </p:cNvSpPr>
          <p:nvPr/>
        </p:nvSpPr>
        <p:spPr bwMode="auto">
          <a:xfrm>
            <a:off x="6872771" y="5115177"/>
            <a:ext cx="1220903" cy="31154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s-ES_tradnl" sz="900" dirty="0"/>
              <a:t>c</a:t>
            </a:r>
            <a:r>
              <a:rPr lang="es-ES_tradnl" sz="900" dirty="0" smtClean="0"/>
              <a:t>uatro reinos</a:t>
            </a:r>
            <a:endParaRPr lang="es-ES" sz="900" dirty="0"/>
          </a:p>
        </p:txBody>
      </p:sp>
      <p:cxnSp>
        <p:nvCxnSpPr>
          <p:cNvPr id="266" name="Conector angular 30"/>
          <p:cNvCxnSpPr/>
          <p:nvPr/>
        </p:nvCxnSpPr>
        <p:spPr>
          <a:xfrm>
            <a:off x="7109367" y="4586238"/>
            <a:ext cx="373856" cy="197126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7" name="Conector angular 30"/>
          <p:cNvCxnSpPr>
            <a:stCxn id="264" idx="2"/>
            <a:endCxn id="265" idx="0"/>
          </p:cNvCxnSpPr>
          <p:nvPr/>
        </p:nvCxnSpPr>
        <p:spPr>
          <a:xfrm>
            <a:off x="7483223" y="4968620"/>
            <a:ext cx="0" cy="146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8" name="Text Box 13"/>
          <p:cNvSpPr txBox="1">
            <a:spLocks noChangeArrowheads="1"/>
          </p:cNvSpPr>
          <p:nvPr/>
        </p:nvSpPr>
        <p:spPr bwMode="auto">
          <a:xfrm>
            <a:off x="6913812" y="5951276"/>
            <a:ext cx="1138821" cy="709598"/>
          </a:xfrm>
          <a:prstGeom prst="rect">
            <a:avLst/>
          </a:prstGeom>
          <a:solidFill>
            <a:srgbClr val="FFFFFF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4000" tIns="46800" rIns="54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71450" indent="-171450">
              <a:buClrTx/>
              <a:buFont typeface="Arial"/>
              <a:buChar char="•"/>
            </a:pPr>
            <a:r>
              <a:rPr lang="cs-CZ" sz="900" dirty="0"/>
              <a:t>p</a:t>
            </a:r>
            <a:r>
              <a:rPr lang="cs-CZ" sz="900" dirty="0" smtClean="0">
                <a:effectLst/>
              </a:rPr>
              <a:t>rotista 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/>
              <a:t>h</a:t>
            </a:r>
            <a:r>
              <a:rPr lang="es-ES_tradnl" sz="900" dirty="0" smtClean="0">
                <a:effectLst/>
              </a:rPr>
              <a:t>ongos </a:t>
            </a:r>
          </a:p>
          <a:p>
            <a:pPr marL="171450" indent="-171450">
              <a:buClrTx/>
              <a:buFont typeface="Arial"/>
              <a:buChar char="•"/>
            </a:pPr>
            <a:r>
              <a:rPr lang="en-US" sz="900" dirty="0"/>
              <a:t>p</a:t>
            </a:r>
            <a:r>
              <a:rPr lang="pt-BR" sz="900" dirty="0" err="1" smtClean="0">
                <a:effectLst/>
              </a:rPr>
              <a:t>lantas</a:t>
            </a:r>
            <a:endParaRPr lang="pt-BR" sz="900" dirty="0" smtClean="0">
              <a:effectLst/>
            </a:endParaRPr>
          </a:p>
          <a:p>
            <a:pPr marL="171450" indent="-171450">
              <a:buClrTx/>
              <a:buFont typeface="Arial"/>
              <a:buChar char="•"/>
            </a:pPr>
            <a:r>
              <a:rPr lang="es-ES_tradnl" sz="900" dirty="0"/>
              <a:t>a</a:t>
            </a:r>
            <a:r>
              <a:rPr lang="es-ES_tradnl" sz="900" dirty="0" smtClean="0">
                <a:effectLst/>
              </a:rPr>
              <a:t>nimales </a:t>
            </a:r>
            <a:r>
              <a:rPr lang="pt-BR" sz="900" dirty="0" smtClean="0">
                <a:effectLst/>
              </a:rPr>
              <a:t> </a:t>
            </a:r>
            <a:endParaRPr lang="es-ES" sz="900" dirty="0"/>
          </a:p>
        </p:txBody>
      </p:sp>
      <p:cxnSp>
        <p:nvCxnSpPr>
          <p:cNvPr id="269" name="Conector angular 30"/>
          <p:cNvCxnSpPr>
            <a:stCxn id="265" idx="2"/>
            <a:endCxn id="268" idx="0"/>
          </p:cNvCxnSpPr>
          <p:nvPr/>
        </p:nvCxnSpPr>
        <p:spPr>
          <a:xfrm>
            <a:off x="7483223" y="5426720"/>
            <a:ext cx="0" cy="524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0" name="Conector angular 11"/>
          <p:cNvCxnSpPr>
            <a:stCxn id="198" idx="0"/>
          </p:cNvCxnSpPr>
          <p:nvPr/>
        </p:nvCxnSpPr>
        <p:spPr>
          <a:xfrm rot="16200000" flipV="1">
            <a:off x="6096593" y="-329589"/>
            <a:ext cx="272496" cy="256126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1" name="Conector angular 11"/>
          <p:cNvCxnSpPr/>
          <p:nvPr/>
        </p:nvCxnSpPr>
        <p:spPr>
          <a:xfrm rot="5400000">
            <a:off x="6390254" y="1803109"/>
            <a:ext cx="422511" cy="184931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2" name="Conector angular 11"/>
          <p:cNvCxnSpPr/>
          <p:nvPr/>
        </p:nvCxnSpPr>
        <p:spPr>
          <a:xfrm rot="16200000" flipV="1">
            <a:off x="7896929" y="2351689"/>
            <a:ext cx="221699" cy="964524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3" name="Conector angular 30"/>
          <p:cNvCxnSpPr/>
          <p:nvPr/>
        </p:nvCxnSpPr>
        <p:spPr>
          <a:xfrm>
            <a:off x="7525516" y="2179373"/>
            <a:ext cx="0" cy="18000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4" name="Conector angular 30"/>
          <p:cNvCxnSpPr>
            <a:stCxn id="198" idx="2"/>
            <a:endCxn id="247" idx="0"/>
          </p:cNvCxnSpPr>
          <p:nvPr/>
        </p:nvCxnSpPr>
        <p:spPr>
          <a:xfrm flipH="1">
            <a:off x="7512654" y="1276204"/>
            <a:ext cx="819" cy="39267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7109367" y="2318927"/>
            <a:ext cx="9001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l</a:t>
            </a:r>
            <a:r>
              <a:rPr lang="es-ES" sz="900" dirty="0" smtClean="0"/>
              <a:t>os cuales son</a:t>
            </a:r>
            <a:endParaRPr lang="es-ES" sz="900" dirty="0"/>
          </a:p>
        </p:txBody>
      </p:sp>
      <p:cxnSp>
        <p:nvCxnSpPr>
          <p:cNvPr id="89" name="Conector angular 30"/>
          <p:cNvCxnSpPr/>
          <p:nvPr/>
        </p:nvCxnSpPr>
        <p:spPr>
          <a:xfrm>
            <a:off x="7525516" y="2723101"/>
            <a:ext cx="0" cy="19824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2" name="Text Box 11"/>
          <p:cNvSpPr txBox="1">
            <a:spLocks noChangeArrowheads="1"/>
          </p:cNvSpPr>
          <p:nvPr/>
        </p:nvSpPr>
        <p:spPr bwMode="auto">
          <a:xfrm>
            <a:off x="5614694" y="4767093"/>
            <a:ext cx="923906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c</a:t>
            </a:r>
            <a:r>
              <a:rPr lang="es-ES" sz="900" dirty="0" smtClean="0"/>
              <a:t>uyos organismos son</a:t>
            </a:r>
            <a:endParaRPr lang="es-ES" sz="900" dirty="0"/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8093674" y="3481233"/>
            <a:ext cx="923906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/>
              <a:t>c</a:t>
            </a:r>
            <a:r>
              <a:rPr lang="es-ES" sz="900" dirty="0" smtClean="0"/>
              <a:t>uyos organismos son</a:t>
            </a:r>
            <a:endParaRPr lang="es-ES" sz="900" dirty="0"/>
          </a:p>
        </p:txBody>
      </p:sp>
      <p:sp>
        <p:nvSpPr>
          <p:cNvPr id="94" name="Text Box 11"/>
          <p:cNvSpPr txBox="1">
            <a:spLocks noChangeArrowheads="1"/>
          </p:cNvSpPr>
          <p:nvPr/>
        </p:nvSpPr>
        <p:spPr bwMode="auto">
          <a:xfrm>
            <a:off x="6956967" y="5600723"/>
            <a:ext cx="1052512" cy="1947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sz="900" dirty="0" smtClean="0"/>
              <a:t>l</a:t>
            </a:r>
            <a:r>
              <a:rPr lang="es-ES" sz="900" dirty="0"/>
              <a:t>o</a:t>
            </a:r>
            <a:r>
              <a:rPr lang="es-ES" sz="900" dirty="0" smtClean="0"/>
              <a:t>s cuales son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109</Words>
  <Application>Microsoft Office PowerPoint</Application>
  <PresentationFormat>Carta (216 x 279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ＭＳ Ｐゴシック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diego m.</cp:lastModifiedBy>
  <cp:revision>47</cp:revision>
  <dcterms:created xsi:type="dcterms:W3CDTF">2015-05-14T14:12:36Z</dcterms:created>
  <dcterms:modified xsi:type="dcterms:W3CDTF">2015-10-07T15:51:10Z</dcterms:modified>
</cp:coreProperties>
</file>