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819" autoAdjust="0"/>
    <p:restoredTop sz="94660"/>
  </p:normalViewPr>
  <p:slideViewPr>
    <p:cSldViewPr snapToGrid="0">
      <p:cViewPr>
        <p:scale>
          <a:sx n="100" d="100"/>
          <a:sy n="100" d="100"/>
        </p:scale>
        <p:origin x="966" y="-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13/07/2016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86575" y="88872"/>
            <a:ext cx="3516312" cy="453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Ondas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16407" y="919845"/>
            <a:ext cx="1083817" cy="5722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Longitud de onda</a:t>
            </a:r>
            <a:endParaRPr lang="es-ES" sz="1200" b="1" dirty="0"/>
          </a:p>
        </p:txBody>
      </p:sp>
      <p:sp>
        <p:nvSpPr>
          <p:cNvPr id="143" name="Rectángulo 142"/>
          <p:cNvSpPr/>
          <p:nvPr/>
        </p:nvSpPr>
        <p:spPr>
          <a:xfrm>
            <a:off x="6114863" y="4775262"/>
            <a:ext cx="908502" cy="42557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Se presenta entre partículas subatómicas</a:t>
            </a:r>
          </a:p>
        </p:txBody>
      </p:sp>
      <p:sp>
        <p:nvSpPr>
          <p:cNvPr id="126" name="Rectángulo 43"/>
          <p:cNvSpPr/>
          <p:nvPr/>
        </p:nvSpPr>
        <p:spPr>
          <a:xfrm>
            <a:off x="2648467" y="2893510"/>
            <a:ext cx="648577" cy="24800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400" baseline="30000" dirty="0" smtClean="0">
              <a:solidFill>
                <a:schemeClr val="bg1"/>
              </a:solidFill>
            </a:endParaRPr>
          </a:p>
          <a:p>
            <a:pPr algn="ctr"/>
            <a:r>
              <a:rPr lang="es-ES" sz="1600" baseline="30000" dirty="0">
                <a:solidFill>
                  <a:schemeClr val="bg1"/>
                </a:solidFill>
              </a:rPr>
              <a:t>n</a:t>
            </a:r>
            <a:r>
              <a:rPr lang="es-ES" sz="1600" baseline="30000" dirty="0" smtClean="0">
                <a:solidFill>
                  <a:schemeClr val="bg1"/>
                </a:solidFill>
              </a:rPr>
              <a:t>ormal</a:t>
            </a:r>
            <a:endParaRPr lang="es-ES" sz="1600" baseline="30000" dirty="0">
              <a:solidFill>
                <a:schemeClr val="bg1"/>
              </a:solidFill>
            </a:endParaRPr>
          </a:p>
        </p:txBody>
      </p:sp>
      <p:sp>
        <p:nvSpPr>
          <p:cNvPr id="129" name="Rectángulo 71"/>
          <p:cNvSpPr/>
          <p:nvPr/>
        </p:nvSpPr>
        <p:spPr>
          <a:xfrm>
            <a:off x="4537337" y="4019620"/>
            <a:ext cx="799043" cy="4135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bg1"/>
                </a:solidFill>
              </a:rPr>
              <a:t>fuerza </a:t>
            </a:r>
            <a:r>
              <a:rPr lang="es-ES" sz="900" dirty="0">
                <a:solidFill>
                  <a:schemeClr val="bg1"/>
                </a:solidFill>
              </a:rPr>
              <a:t>nuclear débil</a:t>
            </a:r>
          </a:p>
        </p:txBody>
      </p:sp>
      <p:sp>
        <p:nvSpPr>
          <p:cNvPr id="146" name="Rectángulo 43"/>
          <p:cNvSpPr/>
          <p:nvPr/>
        </p:nvSpPr>
        <p:spPr>
          <a:xfrm>
            <a:off x="3648223" y="2419464"/>
            <a:ext cx="655000" cy="25666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600" baseline="30000" dirty="0" smtClean="0">
              <a:solidFill>
                <a:schemeClr val="bg1"/>
              </a:solidFill>
            </a:endParaRPr>
          </a:p>
          <a:p>
            <a:pPr algn="ctr"/>
            <a:r>
              <a:rPr lang="es-ES" sz="1600" baseline="30000" dirty="0">
                <a:solidFill>
                  <a:schemeClr val="bg1"/>
                </a:solidFill>
              </a:rPr>
              <a:t>p</a:t>
            </a:r>
            <a:r>
              <a:rPr lang="es-ES" sz="1600" baseline="30000" dirty="0" smtClean="0">
                <a:solidFill>
                  <a:schemeClr val="bg1"/>
                </a:solidFill>
              </a:rPr>
              <a:t>eso</a:t>
            </a:r>
          </a:p>
        </p:txBody>
      </p:sp>
      <p:sp>
        <p:nvSpPr>
          <p:cNvPr id="154" name="Rectángulo 43"/>
          <p:cNvSpPr/>
          <p:nvPr/>
        </p:nvSpPr>
        <p:spPr>
          <a:xfrm>
            <a:off x="1053354" y="3008926"/>
            <a:ext cx="841997" cy="51874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</a:t>
            </a:r>
            <a:r>
              <a:rPr lang="es-CO" sz="1050" dirty="0" smtClean="0">
                <a:solidFill>
                  <a:schemeClr val="bg1"/>
                </a:solidFill>
              </a:rPr>
              <a:t>uerza de fricción o rozamiento</a:t>
            </a:r>
            <a:endParaRPr lang="es-ES" sz="1050" dirty="0">
              <a:solidFill>
                <a:schemeClr val="bg1"/>
              </a:solidFill>
            </a:endParaRPr>
          </a:p>
        </p:txBody>
      </p:sp>
      <p:sp>
        <p:nvSpPr>
          <p:cNvPr id="202" name="Rectángulo 43"/>
          <p:cNvSpPr/>
          <p:nvPr/>
        </p:nvSpPr>
        <p:spPr>
          <a:xfrm>
            <a:off x="5373193" y="4039078"/>
            <a:ext cx="1010134" cy="34980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bg1"/>
                </a:solidFill>
              </a:rPr>
              <a:t>fuerza </a:t>
            </a:r>
            <a:r>
              <a:rPr lang="es-ES" sz="900" dirty="0">
                <a:solidFill>
                  <a:schemeClr val="bg1"/>
                </a:solidFill>
              </a:rPr>
              <a:t>electromagnética</a:t>
            </a:r>
          </a:p>
        </p:txBody>
      </p:sp>
      <p:sp>
        <p:nvSpPr>
          <p:cNvPr id="205" name="Rectángulo 43"/>
          <p:cNvSpPr/>
          <p:nvPr/>
        </p:nvSpPr>
        <p:spPr>
          <a:xfrm>
            <a:off x="5960452" y="3430183"/>
            <a:ext cx="1193455" cy="35184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fuerza </a:t>
            </a:r>
            <a:r>
              <a:rPr lang="es-ES" sz="1000" dirty="0">
                <a:solidFill>
                  <a:schemeClr val="bg1"/>
                </a:solidFill>
              </a:rPr>
              <a:t>nuclear fuerte</a:t>
            </a:r>
          </a:p>
        </p:txBody>
      </p:sp>
      <p:sp>
        <p:nvSpPr>
          <p:cNvPr id="452" name="Rectángulo 71"/>
          <p:cNvSpPr/>
          <p:nvPr/>
        </p:nvSpPr>
        <p:spPr>
          <a:xfrm>
            <a:off x="2579991" y="2313489"/>
            <a:ext cx="797821" cy="40616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>
                <a:solidFill>
                  <a:schemeClr val="bg1"/>
                </a:solidFill>
              </a:rPr>
              <a:t>f</a:t>
            </a:r>
            <a:r>
              <a:rPr lang="es-CO" sz="1100" dirty="0" smtClean="0">
                <a:solidFill>
                  <a:schemeClr val="bg1"/>
                </a:solidFill>
              </a:rPr>
              <a:t>uerza </a:t>
            </a:r>
            <a:r>
              <a:rPr lang="es-CO" sz="1100" dirty="0">
                <a:solidFill>
                  <a:schemeClr val="bg1"/>
                </a:solidFill>
              </a:rPr>
              <a:t>a</a:t>
            </a:r>
            <a:r>
              <a:rPr lang="es-CO" sz="1100" dirty="0" smtClean="0">
                <a:solidFill>
                  <a:schemeClr val="bg1"/>
                </a:solidFill>
              </a:rPr>
              <a:t>plicada</a:t>
            </a:r>
            <a:endParaRPr lang="es-ES" sz="1100" dirty="0">
              <a:solidFill>
                <a:schemeClr val="bg1"/>
              </a:solidFill>
            </a:endParaRPr>
          </a:p>
        </p:txBody>
      </p:sp>
      <p:sp>
        <p:nvSpPr>
          <p:cNvPr id="594" name="Rectángulo 43"/>
          <p:cNvSpPr/>
          <p:nvPr/>
        </p:nvSpPr>
        <p:spPr>
          <a:xfrm>
            <a:off x="8042278" y="2508077"/>
            <a:ext cx="626097" cy="30715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bg1"/>
                </a:solidFill>
              </a:rPr>
              <a:t>vectores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599" name="Rectángulo 43"/>
          <p:cNvSpPr/>
          <p:nvPr/>
        </p:nvSpPr>
        <p:spPr>
          <a:xfrm>
            <a:off x="5911176" y="2446852"/>
            <a:ext cx="903007" cy="44665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bg1"/>
                </a:solidFill>
              </a:rPr>
              <a:t>deformaciones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656" name="Rectángulo 142"/>
          <p:cNvSpPr/>
          <p:nvPr/>
        </p:nvSpPr>
        <p:spPr>
          <a:xfrm>
            <a:off x="5281825" y="5454627"/>
            <a:ext cx="1188239" cy="6795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se presentan entre cargas eléctricas, puede ser atractiva o repulsiva.</a:t>
            </a:r>
          </a:p>
        </p:txBody>
      </p:sp>
      <p:sp>
        <p:nvSpPr>
          <p:cNvPr id="2" name="Rectángulo 1"/>
          <p:cNvSpPr/>
          <p:nvPr/>
        </p:nvSpPr>
        <p:spPr>
          <a:xfrm>
            <a:off x="6840699" y="545706"/>
            <a:ext cx="22028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/>
              <a:t>considera que la causa del movimiento son</a:t>
            </a:r>
            <a:endParaRPr lang="pt-BR" sz="900" dirty="0"/>
          </a:p>
        </p:txBody>
      </p:sp>
      <p:sp>
        <p:nvSpPr>
          <p:cNvPr id="28" name="Rectángulo 27"/>
          <p:cNvSpPr/>
          <p:nvPr/>
        </p:nvSpPr>
        <p:spPr>
          <a:xfrm>
            <a:off x="4596584" y="1661153"/>
            <a:ext cx="14728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800" dirty="0"/>
              <a:t>Clasificación de las fuerzas en la naturaleza</a:t>
            </a:r>
            <a:endParaRPr lang="pt-BR" sz="800" dirty="0"/>
          </a:p>
        </p:txBody>
      </p:sp>
      <p:sp>
        <p:nvSpPr>
          <p:cNvPr id="6" name="Rectángulo 5"/>
          <p:cNvSpPr/>
          <p:nvPr/>
        </p:nvSpPr>
        <p:spPr>
          <a:xfrm>
            <a:off x="1006951" y="576178"/>
            <a:ext cx="11929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 err="1"/>
              <a:t>plantea</a:t>
            </a:r>
            <a:r>
              <a:rPr lang="pt-BR" sz="900" dirty="0"/>
              <a:t> </a:t>
            </a:r>
            <a:r>
              <a:rPr lang="pt-BR" sz="900" dirty="0" err="1"/>
              <a:t>las</a:t>
            </a:r>
            <a:r>
              <a:rPr lang="pt-BR" sz="900" dirty="0"/>
              <a:t> </a:t>
            </a:r>
            <a:r>
              <a:rPr lang="pt-BR" sz="900" dirty="0" err="1"/>
              <a:t>l</a:t>
            </a:r>
            <a:r>
              <a:rPr lang="pt-BR" sz="900" dirty="0" err="1" smtClean="0"/>
              <a:t>eyes</a:t>
            </a:r>
            <a:r>
              <a:rPr lang="pt-BR" sz="900" dirty="0" smtClean="0"/>
              <a:t> </a:t>
            </a:r>
            <a:r>
              <a:rPr lang="pt-BR" sz="900" dirty="0"/>
              <a:t>para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6824620" y="958408"/>
            <a:ext cx="982251" cy="38446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err="1" smtClean="0"/>
              <a:t>Movimiento</a:t>
            </a:r>
            <a:r>
              <a:rPr lang="pt-BR" sz="1200" b="1" dirty="0" smtClean="0"/>
              <a:t> </a:t>
            </a:r>
            <a:r>
              <a:rPr lang="pt-BR" sz="1200" b="1" dirty="0" err="1" smtClean="0"/>
              <a:t>en</a:t>
            </a:r>
            <a:r>
              <a:rPr lang="pt-BR" sz="1200" b="1" dirty="0" smtClean="0"/>
              <a:t> </a:t>
            </a:r>
            <a:r>
              <a:rPr lang="pt-BR" sz="1200" b="1" dirty="0" err="1" smtClean="0"/>
              <a:t>un</a:t>
            </a:r>
            <a:r>
              <a:rPr lang="pt-BR" sz="1200" b="1" dirty="0" smtClean="0"/>
              <a:t> </a:t>
            </a:r>
            <a:r>
              <a:rPr lang="pt-BR" sz="1200" b="1" dirty="0" err="1" smtClean="0"/>
              <a:t>medio</a:t>
            </a:r>
            <a:endParaRPr lang="pt-BR" sz="1200" b="1" dirty="0" smtClean="0"/>
          </a:p>
        </p:txBody>
      </p:sp>
      <p:sp>
        <p:nvSpPr>
          <p:cNvPr id="57" name="Rectángulo 56"/>
          <p:cNvSpPr/>
          <p:nvPr/>
        </p:nvSpPr>
        <p:spPr>
          <a:xfrm>
            <a:off x="1599148" y="962387"/>
            <a:ext cx="1154782" cy="392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err="1" smtClean="0"/>
              <a:t>Frecuencia</a:t>
            </a:r>
            <a:endParaRPr lang="pt-BR" sz="1200" b="1" dirty="0"/>
          </a:p>
        </p:txBody>
      </p:sp>
      <p:cxnSp>
        <p:nvCxnSpPr>
          <p:cNvPr id="454" name="Conector angular 453"/>
          <p:cNvCxnSpPr>
            <a:stCxn id="6" idx="2"/>
            <a:endCxn id="5" idx="0"/>
          </p:cNvCxnSpPr>
          <p:nvPr/>
        </p:nvCxnSpPr>
        <p:spPr>
          <a:xfrm rot="5400000">
            <a:off x="1174456" y="490871"/>
            <a:ext cx="112835" cy="74511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71"/>
          <p:cNvSpPr/>
          <p:nvPr/>
        </p:nvSpPr>
        <p:spPr>
          <a:xfrm>
            <a:off x="7499579" y="1918002"/>
            <a:ext cx="785152" cy="28761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smtClean="0">
                <a:solidFill>
                  <a:schemeClr val="bg1"/>
                </a:solidFill>
              </a:rPr>
              <a:t>unidades </a:t>
            </a:r>
            <a:endParaRPr lang="pt-BR" sz="900" dirty="0">
              <a:solidFill>
                <a:schemeClr val="bg1"/>
              </a:solidFill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6904632" y="2445687"/>
            <a:ext cx="912266" cy="62754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bg1"/>
                </a:solidFill>
              </a:rPr>
              <a:t>cambio </a:t>
            </a:r>
            <a:r>
              <a:rPr lang="es-CO" sz="900" dirty="0">
                <a:solidFill>
                  <a:schemeClr val="bg1"/>
                </a:solidFill>
              </a:rPr>
              <a:t>en su estado de movimiento</a:t>
            </a:r>
            <a:endParaRPr lang="pt-BR" sz="900" dirty="0">
              <a:solidFill>
                <a:schemeClr val="bg1"/>
              </a:solidFill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8436284" y="1922512"/>
            <a:ext cx="701478" cy="27542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smtClean="0"/>
              <a:t>punto de aplicación</a:t>
            </a:r>
            <a:endParaRPr lang="pt-BR" sz="900" dirty="0"/>
          </a:p>
        </p:txBody>
      </p:sp>
      <p:cxnSp>
        <p:nvCxnSpPr>
          <p:cNvPr id="115" name="Conector angular 114"/>
          <p:cNvCxnSpPr>
            <a:stCxn id="28" idx="2"/>
            <a:endCxn id="202" idx="0"/>
          </p:cNvCxnSpPr>
          <p:nvPr/>
        </p:nvCxnSpPr>
        <p:spPr>
          <a:xfrm rot="16200000" flipH="1">
            <a:off x="4585956" y="2746773"/>
            <a:ext cx="2039371" cy="545238"/>
          </a:xfrm>
          <a:prstGeom prst="bentConnector3">
            <a:avLst>
              <a:gd name="adj1" fmla="val 8976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ángulo 158"/>
          <p:cNvSpPr/>
          <p:nvPr/>
        </p:nvSpPr>
        <p:spPr>
          <a:xfrm>
            <a:off x="7185676" y="5380719"/>
            <a:ext cx="21031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 smtClean="0"/>
              <a:t> </a:t>
            </a:r>
            <a:endParaRPr lang="pt-BR" sz="900" dirty="0"/>
          </a:p>
        </p:txBody>
      </p:sp>
      <p:sp>
        <p:nvSpPr>
          <p:cNvPr id="178" name="Rectángulo 177"/>
          <p:cNvSpPr/>
          <p:nvPr/>
        </p:nvSpPr>
        <p:spPr>
          <a:xfrm>
            <a:off x="1814879" y="1680184"/>
            <a:ext cx="7088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smtClean="0">
                <a:solidFill>
                  <a:srgbClr val="FF0000"/>
                </a:solidFill>
              </a:rPr>
              <a:t>que </a:t>
            </a:r>
            <a:r>
              <a:rPr lang="pt-BR" sz="900" dirty="0" err="1" smtClean="0">
                <a:solidFill>
                  <a:srgbClr val="FF0000"/>
                </a:solidFill>
              </a:rPr>
              <a:t>son</a:t>
            </a:r>
            <a:r>
              <a:rPr lang="pt-BR" sz="900" dirty="0" smtClean="0">
                <a:solidFill>
                  <a:srgbClr val="FF0000"/>
                </a:solidFill>
              </a:rPr>
              <a:t> </a:t>
            </a:r>
            <a:r>
              <a:rPr lang="pt-BR" sz="900" dirty="0" err="1" smtClean="0">
                <a:solidFill>
                  <a:srgbClr val="FF0000"/>
                </a:solidFill>
              </a:rPr>
              <a:t>las</a:t>
            </a:r>
            <a:endParaRPr lang="pt-BR" sz="900" dirty="0">
              <a:solidFill>
                <a:srgbClr val="FF0000"/>
              </a:solidFill>
            </a:endParaRPr>
          </a:p>
        </p:txBody>
      </p:sp>
      <p:cxnSp>
        <p:nvCxnSpPr>
          <p:cNvPr id="185" name="Conector angular 184"/>
          <p:cNvCxnSpPr>
            <a:stCxn id="2" idx="2"/>
            <a:endCxn id="21" idx="0"/>
          </p:cNvCxnSpPr>
          <p:nvPr/>
        </p:nvCxnSpPr>
        <p:spPr>
          <a:xfrm rot="5400000">
            <a:off x="7538000" y="554285"/>
            <a:ext cx="181870" cy="62637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0" name="Rectángulo 579"/>
          <p:cNvSpPr/>
          <p:nvPr/>
        </p:nvSpPr>
        <p:spPr>
          <a:xfrm>
            <a:off x="788022" y="3907029"/>
            <a:ext cx="332059" cy="31936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/>
              <a:t>I</a:t>
            </a:r>
            <a:endParaRPr lang="pt-BR" sz="1100" dirty="0"/>
          </a:p>
        </p:txBody>
      </p:sp>
      <p:sp>
        <p:nvSpPr>
          <p:cNvPr id="584" name="Rectángulo 583"/>
          <p:cNvSpPr/>
          <p:nvPr/>
        </p:nvSpPr>
        <p:spPr>
          <a:xfrm>
            <a:off x="7422278" y="4022142"/>
            <a:ext cx="911966" cy="415578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[N]=(Kg∙m)/s^2 </a:t>
            </a:r>
            <a:endParaRPr lang="pt-BR" sz="900" dirty="0"/>
          </a:p>
        </p:txBody>
      </p:sp>
      <p:sp>
        <p:nvSpPr>
          <p:cNvPr id="585" name="Rectángulo 584"/>
          <p:cNvSpPr/>
          <p:nvPr/>
        </p:nvSpPr>
        <p:spPr>
          <a:xfrm>
            <a:off x="7553897" y="3154336"/>
            <a:ext cx="688025" cy="33466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err="1" smtClean="0">
                <a:solidFill>
                  <a:schemeClr val="tx1"/>
                </a:solidFill>
              </a:rPr>
              <a:t>newtons</a:t>
            </a:r>
            <a:r>
              <a:rPr lang="es-CO" sz="1100" dirty="0" smtClean="0">
                <a:solidFill>
                  <a:schemeClr val="tx1"/>
                </a:solidFill>
              </a:rPr>
              <a:t> </a:t>
            </a:r>
            <a:r>
              <a:rPr lang="es-CO" sz="1100" dirty="0">
                <a:solidFill>
                  <a:schemeClr val="tx1"/>
                </a:solidFill>
              </a:rPr>
              <a:t>[N</a:t>
            </a:r>
            <a:r>
              <a:rPr lang="es-CO" sz="1100" dirty="0" smtClean="0">
                <a:solidFill>
                  <a:schemeClr val="tx1"/>
                </a:solidFill>
              </a:rPr>
              <a:t>]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218" name="Rectángulo 217"/>
          <p:cNvSpPr/>
          <p:nvPr/>
        </p:nvSpPr>
        <p:spPr>
          <a:xfrm>
            <a:off x="3577921" y="2906289"/>
            <a:ext cx="631428" cy="2884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/>
              <a:t>t</a:t>
            </a:r>
            <a:r>
              <a:rPr lang="es-CO" sz="1100" dirty="0" smtClean="0"/>
              <a:t>ensión</a:t>
            </a:r>
            <a:endParaRPr lang="pt-BR" sz="1100" dirty="0"/>
          </a:p>
        </p:txBody>
      </p:sp>
      <p:sp>
        <p:nvSpPr>
          <p:cNvPr id="241" name="Rectángulo 240"/>
          <p:cNvSpPr/>
          <p:nvPr/>
        </p:nvSpPr>
        <p:spPr>
          <a:xfrm>
            <a:off x="3272456" y="4772595"/>
            <a:ext cx="859448" cy="4309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800" dirty="0" smtClean="0"/>
              <a:t>obedecen </a:t>
            </a:r>
            <a:r>
              <a:rPr lang="es-CO" sz="800" dirty="0"/>
              <a:t>la </a:t>
            </a:r>
            <a:r>
              <a:rPr lang="es-CO" sz="800" dirty="0" smtClean="0"/>
              <a:t>ley de gravitación universal</a:t>
            </a:r>
            <a:endParaRPr lang="pt-BR" sz="800" dirty="0"/>
          </a:p>
        </p:txBody>
      </p:sp>
      <p:sp>
        <p:nvSpPr>
          <p:cNvPr id="653" name="Rectángulo 652"/>
          <p:cNvSpPr/>
          <p:nvPr/>
        </p:nvSpPr>
        <p:spPr>
          <a:xfrm>
            <a:off x="3765729" y="5490236"/>
            <a:ext cx="1304496" cy="5318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800" dirty="0"/>
              <a:t>f</a:t>
            </a:r>
            <a:r>
              <a:rPr lang="es-CO" sz="800" dirty="0" smtClean="0"/>
              <a:t>uerza </a:t>
            </a:r>
            <a:r>
              <a:rPr lang="es-CO" sz="800" dirty="0"/>
              <a:t>de atracción que ejerce el planeta Tierra sobre objetos cercanos a su superficie </a:t>
            </a:r>
            <a:endParaRPr lang="pt-BR" sz="800" dirty="0"/>
          </a:p>
        </p:txBody>
      </p:sp>
      <p:sp>
        <p:nvSpPr>
          <p:cNvPr id="654" name="Rectángulo 653"/>
          <p:cNvSpPr/>
          <p:nvPr/>
        </p:nvSpPr>
        <p:spPr>
          <a:xfrm>
            <a:off x="4047914" y="3326363"/>
            <a:ext cx="775541" cy="35942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 smtClean="0"/>
              <a:t>fuerza</a:t>
            </a:r>
            <a:r>
              <a:rPr lang="pt-BR" sz="800" dirty="0" smtClean="0"/>
              <a:t> </a:t>
            </a:r>
            <a:r>
              <a:rPr lang="pt-BR" sz="800" dirty="0"/>
              <a:t>gravitacional</a:t>
            </a:r>
          </a:p>
        </p:txBody>
      </p:sp>
      <p:sp>
        <p:nvSpPr>
          <p:cNvPr id="655" name="Rectángulo 654"/>
          <p:cNvSpPr/>
          <p:nvPr/>
        </p:nvSpPr>
        <p:spPr>
          <a:xfrm>
            <a:off x="393965" y="2080691"/>
            <a:ext cx="914734" cy="48622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smtClean="0"/>
              <a:t>torque o momento fuerza</a:t>
            </a:r>
            <a:endParaRPr lang="pt-BR" sz="900" dirty="0"/>
          </a:p>
        </p:txBody>
      </p:sp>
      <p:sp>
        <p:nvSpPr>
          <p:cNvPr id="657" name="Rectángulo 656"/>
          <p:cNvSpPr/>
          <p:nvPr/>
        </p:nvSpPr>
        <p:spPr>
          <a:xfrm>
            <a:off x="1855953" y="2114259"/>
            <a:ext cx="641172" cy="3984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smtClean="0"/>
              <a:t>leyes de newton</a:t>
            </a:r>
            <a:endParaRPr lang="pt-BR" sz="900" dirty="0"/>
          </a:p>
        </p:txBody>
      </p:sp>
      <p:sp>
        <p:nvSpPr>
          <p:cNvPr id="667" name="Rectángulo 666"/>
          <p:cNvSpPr/>
          <p:nvPr/>
        </p:nvSpPr>
        <p:spPr>
          <a:xfrm>
            <a:off x="4474709" y="4685602"/>
            <a:ext cx="932477" cy="6048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/>
              <a:t>Se </a:t>
            </a:r>
            <a:r>
              <a:rPr lang="pt-BR" sz="800" dirty="0" err="1"/>
              <a:t>presentan</a:t>
            </a:r>
            <a:r>
              <a:rPr lang="pt-BR" sz="800" dirty="0"/>
              <a:t> entre cargas eléctricas, </a:t>
            </a:r>
            <a:r>
              <a:rPr lang="pt-BR" sz="800" dirty="0" err="1"/>
              <a:t>puede</a:t>
            </a:r>
            <a:r>
              <a:rPr lang="pt-BR" sz="800" dirty="0"/>
              <a:t> ser </a:t>
            </a:r>
            <a:r>
              <a:rPr lang="pt-BR" sz="800" dirty="0" err="1"/>
              <a:t>atractiva</a:t>
            </a:r>
            <a:r>
              <a:rPr lang="pt-BR" sz="800" dirty="0"/>
              <a:t> o repulsiva.</a:t>
            </a:r>
          </a:p>
        </p:txBody>
      </p:sp>
      <p:cxnSp>
        <p:nvCxnSpPr>
          <p:cNvPr id="692" name="Conector angular 691"/>
          <p:cNvCxnSpPr>
            <a:stCxn id="4" idx="2"/>
            <a:endCxn id="2" idx="0"/>
          </p:cNvCxnSpPr>
          <p:nvPr/>
        </p:nvCxnSpPr>
        <p:spPr>
          <a:xfrm rot="16200000" flipH="1">
            <a:off x="6341581" y="-1054836"/>
            <a:ext cx="3692" cy="319739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5" name="Rectángulo 754"/>
          <p:cNvSpPr/>
          <p:nvPr/>
        </p:nvSpPr>
        <p:spPr>
          <a:xfrm>
            <a:off x="8395527" y="3808179"/>
            <a:ext cx="673112" cy="2446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err="1" smtClean="0"/>
              <a:t>dirección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sp>
        <p:nvSpPr>
          <p:cNvPr id="760" name="Rectángulo 759"/>
          <p:cNvSpPr/>
          <p:nvPr/>
        </p:nvSpPr>
        <p:spPr>
          <a:xfrm>
            <a:off x="8397036" y="3070356"/>
            <a:ext cx="722616" cy="2855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err="1" smtClean="0"/>
              <a:t>magnitud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sp>
        <p:nvSpPr>
          <p:cNvPr id="762" name="Rectángulo 761"/>
          <p:cNvSpPr/>
          <p:nvPr/>
        </p:nvSpPr>
        <p:spPr>
          <a:xfrm>
            <a:off x="8446449" y="3451131"/>
            <a:ext cx="607366" cy="2962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sentido</a:t>
            </a:r>
            <a:endParaRPr lang="pt-BR" sz="1000" dirty="0"/>
          </a:p>
        </p:txBody>
      </p:sp>
      <p:sp>
        <p:nvSpPr>
          <p:cNvPr id="763" name="Rectángulo 762"/>
          <p:cNvSpPr/>
          <p:nvPr/>
        </p:nvSpPr>
        <p:spPr>
          <a:xfrm>
            <a:off x="1525026" y="5028736"/>
            <a:ext cx="1094677" cy="8838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fuerza </a:t>
            </a:r>
            <a:r>
              <a:rPr lang="es-CO" sz="1000" dirty="0"/>
              <a:t>de atracción que ejerce el planeta Tierra sobre objetos cercanos a su superficie </a:t>
            </a:r>
            <a:endParaRPr lang="pt-BR" sz="1000" dirty="0"/>
          </a:p>
        </p:txBody>
      </p:sp>
      <p:cxnSp>
        <p:nvCxnSpPr>
          <p:cNvPr id="15" name="Conector angular 14"/>
          <p:cNvCxnSpPr>
            <a:stCxn id="4" idx="2"/>
            <a:endCxn id="6" idx="0"/>
          </p:cNvCxnSpPr>
          <p:nvPr/>
        </p:nvCxnSpPr>
        <p:spPr>
          <a:xfrm rot="5400000">
            <a:off x="3156998" y="-1011555"/>
            <a:ext cx="34164" cy="314130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r 17"/>
          <p:cNvCxnSpPr>
            <a:stCxn id="6" idx="2"/>
            <a:endCxn id="57" idx="0"/>
          </p:cNvCxnSpPr>
          <p:nvPr/>
        </p:nvCxnSpPr>
        <p:spPr>
          <a:xfrm rot="16200000" flipH="1">
            <a:off x="1812296" y="598143"/>
            <a:ext cx="155377" cy="5731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36"/>
          <p:cNvSpPr/>
          <p:nvPr/>
        </p:nvSpPr>
        <p:spPr>
          <a:xfrm>
            <a:off x="319776" y="1668221"/>
            <a:ext cx="8835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 smtClean="0">
                <a:solidFill>
                  <a:srgbClr val="FF0000"/>
                </a:solidFill>
              </a:rPr>
              <a:t> </a:t>
            </a:r>
            <a:r>
              <a:rPr lang="pt-BR" sz="900" dirty="0" smtClean="0">
                <a:solidFill>
                  <a:srgbClr val="FF0000"/>
                </a:solidFill>
              </a:rPr>
              <a:t>corresponde a</a:t>
            </a:r>
            <a:endParaRPr lang="pt-BR" sz="900" dirty="0">
              <a:solidFill>
                <a:srgbClr val="FF0000"/>
              </a:solidFill>
            </a:endParaRPr>
          </a:p>
        </p:txBody>
      </p:sp>
      <p:cxnSp>
        <p:nvCxnSpPr>
          <p:cNvPr id="39" name="Conector recto 38"/>
          <p:cNvCxnSpPr>
            <a:stCxn id="37" idx="0"/>
            <a:endCxn id="5" idx="2"/>
          </p:cNvCxnSpPr>
          <p:nvPr/>
        </p:nvCxnSpPr>
        <p:spPr>
          <a:xfrm flipV="1">
            <a:off x="761564" y="1492110"/>
            <a:ext cx="96752" cy="1761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>
            <a:stCxn id="57" idx="2"/>
            <a:endCxn id="178" idx="0"/>
          </p:cNvCxnSpPr>
          <p:nvPr/>
        </p:nvCxnSpPr>
        <p:spPr>
          <a:xfrm flipH="1">
            <a:off x="2169303" y="1354395"/>
            <a:ext cx="7236" cy="3257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>
            <a:stCxn id="178" idx="2"/>
            <a:endCxn id="657" idx="0"/>
          </p:cNvCxnSpPr>
          <p:nvPr/>
        </p:nvCxnSpPr>
        <p:spPr>
          <a:xfrm>
            <a:off x="2169303" y="1911016"/>
            <a:ext cx="7236" cy="203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/>
          <p:cNvCxnSpPr>
            <a:stCxn id="37" idx="2"/>
            <a:endCxn id="655" idx="0"/>
          </p:cNvCxnSpPr>
          <p:nvPr/>
        </p:nvCxnSpPr>
        <p:spPr>
          <a:xfrm>
            <a:off x="761564" y="1899053"/>
            <a:ext cx="89768" cy="1816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Rectángulo 447"/>
          <p:cNvSpPr/>
          <p:nvPr/>
        </p:nvSpPr>
        <p:spPr>
          <a:xfrm>
            <a:off x="3014436" y="1680184"/>
            <a:ext cx="9925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900" dirty="0"/>
              <a:t>Fuerzas comunes</a:t>
            </a:r>
            <a:endParaRPr lang="es-ES" sz="900" dirty="0"/>
          </a:p>
        </p:txBody>
      </p:sp>
      <p:sp>
        <p:nvSpPr>
          <p:cNvPr id="453" name="Rectángulo 452"/>
          <p:cNvSpPr/>
          <p:nvPr/>
        </p:nvSpPr>
        <p:spPr>
          <a:xfrm>
            <a:off x="6141196" y="1652808"/>
            <a:ext cx="137409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 err="1"/>
              <a:t>Efectos</a:t>
            </a:r>
            <a:r>
              <a:rPr lang="pt-BR" sz="900" dirty="0"/>
              <a:t> sobre </a:t>
            </a:r>
            <a:r>
              <a:rPr lang="pt-BR" sz="900" dirty="0" err="1"/>
              <a:t>los</a:t>
            </a:r>
            <a:r>
              <a:rPr lang="pt-BR" sz="900" dirty="0"/>
              <a:t> </a:t>
            </a:r>
            <a:r>
              <a:rPr lang="pt-BR" sz="900" dirty="0" err="1"/>
              <a:t>cuerpos</a:t>
            </a:r>
            <a:endParaRPr lang="pt-BR" sz="900" dirty="0"/>
          </a:p>
        </p:txBody>
      </p:sp>
      <p:sp>
        <p:nvSpPr>
          <p:cNvPr id="456" name="Rectángulo 455"/>
          <p:cNvSpPr/>
          <p:nvPr/>
        </p:nvSpPr>
        <p:spPr>
          <a:xfrm>
            <a:off x="7931116" y="1522760"/>
            <a:ext cx="86433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/>
              <a:t>Características</a:t>
            </a:r>
          </a:p>
        </p:txBody>
      </p:sp>
      <p:sp>
        <p:nvSpPr>
          <p:cNvPr id="461" name="Rectángulo 460"/>
          <p:cNvSpPr/>
          <p:nvPr/>
        </p:nvSpPr>
        <p:spPr>
          <a:xfrm>
            <a:off x="3167665" y="6134165"/>
            <a:ext cx="1069029" cy="55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/>
              <a:t>Aplicada cerca de </a:t>
            </a:r>
            <a:r>
              <a:rPr lang="pt-BR" sz="900" dirty="0" err="1"/>
              <a:t>la</a:t>
            </a:r>
            <a:r>
              <a:rPr lang="pt-BR" sz="900" dirty="0"/>
              <a:t> </a:t>
            </a:r>
            <a:r>
              <a:rPr lang="pt-BR" sz="900" dirty="0" err="1"/>
              <a:t>superficie</a:t>
            </a:r>
            <a:r>
              <a:rPr lang="pt-BR" sz="900" dirty="0"/>
              <a:t> terrestre se </a:t>
            </a:r>
            <a:r>
              <a:rPr lang="pt-BR" sz="900" dirty="0" smtClean="0"/>
              <a:t>denomina peso</a:t>
            </a:r>
            <a:endParaRPr lang="pt-BR" sz="900" dirty="0"/>
          </a:p>
        </p:txBody>
      </p:sp>
      <p:cxnSp>
        <p:nvCxnSpPr>
          <p:cNvPr id="14" name="Conector angular 13"/>
          <p:cNvCxnSpPr>
            <a:stCxn id="21" idx="2"/>
            <a:endCxn id="456" idx="0"/>
          </p:cNvCxnSpPr>
          <p:nvPr/>
        </p:nvCxnSpPr>
        <p:spPr>
          <a:xfrm rot="16200000" flipH="1">
            <a:off x="7749573" y="909047"/>
            <a:ext cx="179886" cy="104754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r 19"/>
          <p:cNvCxnSpPr>
            <a:stCxn id="456" idx="2"/>
            <a:endCxn id="594" idx="0"/>
          </p:cNvCxnSpPr>
          <p:nvPr/>
        </p:nvCxnSpPr>
        <p:spPr>
          <a:xfrm rot="5400000">
            <a:off x="7982065" y="2126855"/>
            <a:ext cx="754485" cy="795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angular 22"/>
          <p:cNvCxnSpPr>
            <a:stCxn id="456" idx="2"/>
            <a:endCxn id="72" idx="0"/>
          </p:cNvCxnSpPr>
          <p:nvPr/>
        </p:nvCxnSpPr>
        <p:spPr>
          <a:xfrm rot="5400000">
            <a:off x="8045516" y="1600232"/>
            <a:ext cx="164410" cy="47113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angular 24"/>
          <p:cNvCxnSpPr>
            <a:stCxn id="456" idx="2"/>
            <a:endCxn id="74" idx="0"/>
          </p:cNvCxnSpPr>
          <p:nvPr/>
        </p:nvCxnSpPr>
        <p:spPr>
          <a:xfrm rot="16200000" flipH="1">
            <a:off x="8490694" y="1626183"/>
            <a:ext cx="168920" cy="4237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r 28"/>
          <p:cNvCxnSpPr>
            <a:stCxn id="21" idx="2"/>
            <a:endCxn id="453" idx="0"/>
          </p:cNvCxnSpPr>
          <p:nvPr/>
        </p:nvCxnSpPr>
        <p:spPr>
          <a:xfrm rot="5400000">
            <a:off x="6917028" y="1254090"/>
            <a:ext cx="309934" cy="48750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angular 30"/>
          <p:cNvCxnSpPr>
            <a:stCxn id="453" idx="2"/>
            <a:endCxn id="599" idx="0"/>
          </p:cNvCxnSpPr>
          <p:nvPr/>
        </p:nvCxnSpPr>
        <p:spPr>
          <a:xfrm rot="5400000">
            <a:off x="6313856" y="1932465"/>
            <a:ext cx="563212" cy="46556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r 32"/>
          <p:cNvCxnSpPr>
            <a:stCxn id="453" idx="2"/>
            <a:endCxn id="73" idx="0"/>
          </p:cNvCxnSpPr>
          <p:nvPr/>
        </p:nvCxnSpPr>
        <p:spPr>
          <a:xfrm rot="16200000" flipH="1">
            <a:off x="6813481" y="1898402"/>
            <a:ext cx="562047" cy="53252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angular 59"/>
          <p:cNvCxnSpPr>
            <a:stCxn id="21" idx="2"/>
            <a:endCxn id="28" idx="0"/>
          </p:cNvCxnSpPr>
          <p:nvPr/>
        </p:nvCxnSpPr>
        <p:spPr>
          <a:xfrm rot="5400000">
            <a:off x="6165245" y="510651"/>
            <a:ext cx="318279" cy="198272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Conector angular 450"/>
          <p:cNvCxnSpPr>
            <a:stCxn id="28" idx="2"/>
            <a:endCxn id="129" idx="0"/>
          </p:cNvCxnSpPr>
          <p:nvPr/>
        </p:nvCxnSpPr>
        <p:spPr>
          <a:xfrm rot="5400000">
            <a:off x="4124985" y="2811582"/>
            <a:ext cx="2019913" cy="396163"/>
          </a:xfrm>
          <a:prstGeom prst="bentConnector3">
            <a:avLst>
              <a:gd name="adj1" fmla="val 9057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Conector angular 459"/>
          <p:cNvCxnSpPr>
            <a:stCxn id="28" idx="2"/>
            <a:endCxn id="654" idx="0"/>
          </p:cNvCxnSpPr>
          <p:nvPr/>
        </p:nvCxnSpPr>
        <p:spPr>
          <a:xfrm rot="5400000">
            <a:off x="4221026" y="2214367"/>
            <a:ext cx="1326656" cy="8973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Conector angular 497"/>
          <p:cNvCxnSpPr>
            <a:stCxn id="21" idx="2"/>
            <a:endCxn id="448" idx="0"/>
          </p:cNvCxnSpPr>
          <p:nvPr/>
        </p:nvCxnSpPr>
        <p:spPr>
          <a:xfrm rot="5400000">
            <a:off x="5244581" y="-390981"/>
            <a:ext cx="337310" cy="380502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Conector angular 500"/>
          <p:cNvCxnSpPr>
            <a:stCxn id="448" idx="2"/>
            <a:endCxn id="146" idx="0"/>
          </p:cNvCxnSpPr>
          <p:nvPr/>
        </p:nvCxnSpPr>
        <p:spPr>
          <a:xfrm rot="16200000" flipH="1">
            <a:off x="3489000" y="1932741"/>
            <a:ext cx="508448" cy="46499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Conector angular 502"/>
          <p:cNvCxnSpPr>
            <a:stCxn id="448" idx="2"/>
            <a:endCxn id="452" idx="0"/>
          </p:cNvCxnSpPr>
          <p:nvPr/>
        </p:nvCxnSpPr>
        <p:spPr>
          <a:xfrm rot="5400000">
            <a:off x="3043578" y="1846340"/>
            <a:ext cx="402473" cy="531824"/>
          </a:xfrm>
          <a:prstGeom prst="bentConnector3">
            <a:avLst>
              <a:gd name="adj1" fmla="val 692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Conector angular 504"/>
          <p:cNvCxnSpPr>
            <a:stCxn id="448" idx="2"/>
            <a:endCxn id="218" idx="0"/>
          </p:cNvCxnSpPr>
          <p:nvPr/>
        </p:nvCxnSpPr>
        <p:spPr>
          <a:xfrm rot="16200000" flipH="1">
            <a:off x="3204544" y="2217197"/>
            <a:ext cx="995273" cy="382909"/>
          </a:xfrm>
          <a:prstGeom prst="bentConnector3">
            <a:avLst>
              <a:gd name="adj1" fmla="val 9140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Conector angular 506"/>
          <p:cNvCxnSpPr>
            <a:stCxn id="448" idx="2"/>
            <a:endCxn id="126" idx="0"/>
          </p:cNvCxnSpPr>
          <p:nvPr/>
        </p:nvCxnSpPr>
        <p:spPr>
          <a:xfrm rot="5400000">
            <a:off x="2750494" y="2133278"/>
            <a:ext cx="982494" cy="537970"/>
          </a:xfrm>
          <a:prstGeom prst="bentConnector3">
            <a:avLst>
              <a:gd name="adj1" fmla="val 9325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angular 85"/>
          <p:cNvCxnSpPr>
            <a:stCxn id="28" idx="2"/>
            <a:endCxn id="205" idx="0"/>
          </p:cNvCxnSpPr>
          <p:nvPr/>
        </p:nvCxnSpPr>
        <p:spPr>
          <a:xfrm rot="16200000" flipH="1">
            <a:off x="5229863" y="2102866"/>
            <a:ext cx="1430476" cy="1224158"/>
          </a:xfrm>
          <a:prstGeom prst="bentConnector3">
            <a:avLst>
              <a:gd name="adj1" fmla="val 8678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angular 133"/>
          <p:cNvCxnSpPr>
            <a:stCxn id="594" idx="2"/>
            <a:endCxn id="760" idx="1"/>
          </p:cNvCxnSpPr>
          <p:nvPr/>
        </p:nvCxnSpPr>
        <p:spPr>
          <a:xfrm rot="16200000" flipH="1">
            <a:off x="8177224" y="2993332"/>
            <a:ext cx="397914" cy="4170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angular 135"/>
          <p:cNvCxnSpPr>
            <a:stCxn id="594" idx="2"/>
            <a:endCxn id="762" idx="1"/>
          </p:cNvCxnSpPr>
          <p:nvPr/>
        </p:nvCxnSpPr>
        <p:spPr>
          <a:xfrm rot="16200000" flipH="1">
            <a:off x="8008865" y="3161692"/>
            <a:ext cx="784047" cy="9112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angular 137"/>
          <p:cNvCxnSpPr>
            <a:stCxn id="594" idx="2"/>
            <a:endCxn id="755" idx="1"/>
          </p:cNvCxnSpPr>
          <p:nvPr/>
        </p:nvCxnSpPr>
        <p:spPr>
          <a:xfrm rot="16200000" flipH="1">
            <a:off x="7817799" y="3352758"/>
            <a:ext cx="1115256" cy="402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141"/>
          <p:cNvCxnSpPr>
            <a:stCxn id="72" idx="2"/>
            <a:endCxn id="585" idx="0"/>
          </p:cNvCxnSpPr>
          <p:nvPr/>
        </p:nvCxnSpPr>
        <p:spPr>
          <a:xfrm>
            <a:off x="7892155" y="2205614"/>
            <a:ext cx="5755" cy="9487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161"/>
          <p:cNvCxnSpPr>
            <a:stCxn id="585" idx="2"/>
            <a:endCxn id="584" idx="0"/>
          </p:cNvCxnSpPr>
          <p:nvPr/>
        </p:nvCxnSpPr>
        <p:spPr>
          <a:xfrm flipH="1">
            <a:off x="7878261" y="3488998"/>
            <a:ext cx="19649" cy="533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recto 190"/>
          <p:cNvCxnSpPr>
            <a:stCxn id="654" idx="2"/>
            <a:endCxn id="653" idx="0"/>
          </p:cNvCxnSpPr>
          <p:nvPr/>
        </p:nvCxnSpPr>
        <p:spPr>
          <a:xfrm flipH="1">
            <a:off x="4417977" y="3685785"/>
            <a:ext cx="17708" cy="1804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Conector recto 585"/>
          <p:cNvCxnSpPr>
            <a:stCxn id="202" idx="2"/>
            <a:endCxn id="656" idx="0"/>
          </p:cNvCxnSpPr>
          <p:nvPr/>
        </p:nvCxnSpPr>
        <p:spPr>
          <a:xfrm flipH="1">
            <a:off x="5875945" y="4388884"/>
            <a:ext cx="2315" cy="1065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Conector recto 608"/>
          <p:cNvCxnSpPr>
            <a:stCxn id="205" idx="2"/>
            <a:endCxn id="143" idx="0"/>
          </p:cNvCxnSpPr>
          <p:nvPr/>
        </p:nvCxnSpPr>
        <p:spPr>
          <a:xfrm>
            <a:off x="6557180" y="3782025"/>
            <a:ext cx="11934" cy="993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Conector recto 613"/>
          <p:cNvCxnSpPr>
            <a:stCxn id="129" idx="2"/>
            <a:endCxn id="667" idx="0"/>
          </p:cNvCxnSpPr>
          <p:nvPr/>
        </p:nvCxnSpPr>
        <p:spPr>
          <a:xfrm>
            <a:off x="4936859" y="4433176"/>
            <a:ext cx="4089" cy="252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Conector angular 616"/>
          <p:cNvCxnSpPr>
            <a:stCxn id="654" idx="2"/>
            <a:endCxn id="241" idx="0"/>
          </p:cNvCxnSpPr>
          <p:nvPr/>
        </p:nvCxnSpPr>
        <p:spPr>
          <a:xfrm rot="5400000">
            <a:off x="3525528" y="3862438"/>
            <a:ext cx="1086810" cy="7335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Conector recto 619"/>
          <p:cNvCxnSpPr>
            <a:stCxn id="241" idx="2"/>
            <a:endCxn id="461" idx="0"/>
          </p:cNvCxnSpPr>
          <p:nvPr/>
        </p:nvCxnSpPr>
        <p:spPr>
          <a:xfrm>
            <a:off x="3702180" y="5203502"/>
            <a:ext cx="0" cy="9306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1296</TotalTime>
  <Words>168</Words>
  <Application>Microsoft Office PowerPoint</Application>
  <PresentationFormat>Carta (216 x 279 mm)</PresentationFormat>
  <Paragraphs>44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Mpgarcia</cp:lastModifiedBy>
  <cp:revision>110</cp:revision>
  <dcterms:created xsi:type="dcterms:W3CDTF">2015-05-14T14:12:36Z</dcterms:created>
  <dcterms:modified xsi:type="dcterms:W3CDTF">2016-07-13T22:24:27Z</dcterms:modified>
</cp:coreProperties>
</file>