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7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18/09/2015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5" y="88872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 smtClean="0"/>
              <a:t>Agrupaciones atómicas</a:t>
            </a:r>
            <a:endParaRPr lang="es-CO" sz="1600" dirty="0"/>
          </a:p>
        </p:txBody>
      </p:sp>
      <p:sp>
        <p:nvSpPr>
          <p:cNvPr id="5" name="Rectángulo 4"/>
          <p:cNvSpPr/>
          <p:nvPr/>
        </p:nvSpPr>
        <p:spPr>
          <a:xfrm>
            <a:off x="468435" y="1063402"/>
            <a:ext cx="1124508" cy="623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F</a:t>
            </a:r>
            <a:r>
              <a:rPr lang="es-CO" sz="1200" b="1" dirty="0" smtClean="0"/>
              <a:t>órmulas </a:t>
            </a:r>
            <a:r>
              <a:rPr lang="es-CO" sz="1200" b="1" dirty="0" smtClean="0"/>
              <a:t>químicas</a:t>
            </a:r>
            <a:endParaRPr lang="es-CO" sz="1200" b="1" dirty="0"/>
          </a:p>
        </p:txBody>
      </p:sp>
      <p:sp>
        <p:nvSpPr>
          <p:cNvPr id="129" name="Rectángulo 71"/>
          <p:cNvSpPr/>
          <p:nvPr/>
        </p:nvSpPr>
        <p:spPr>
          <a:xfrm>
            <a:off x="1344005" y="2397307"/>
            <a:ext cx="842760" cy="487654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subíndices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146" name="Rectángulo 43"/>
          <p:cNvSpPr/>
          <p:nvPr/>
        </p:nvSpPr>
        <p:spPr>
          <a:xfrm>
            <a:off x="2845707" y="3109280"/>
            <a:ext cx="1082852" cy="78596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1">
            <a:noAutofit/>
          </a:bodyPr>
          <a:lstStyle/>
          <a:p>
            <a:pPr algn="ctr"/>
            <a:r>
              <a:rPr lang="es-CO" sz="1600" baseline="30000" dirty="0" smtClean="0">
                <a:solidFill>
                  <a:schemeClr val="bg1"/>
                </a:solidFill>
              </a:rPr>
              <a:t>compartición de pares de electrones</a:t>
            </a:r>
            <a:endParaRPr lang="es-CO" sz="1600" baseline="30000" dirty="0">
              <a:solidFill>
                <a:schemeClr val="bg1"/>
              </a:solidFill>
            </a:endParaRPr>
          </a:p>
        </p:txBody>
      </p:sp>
      <p:sp>
        <p:nvSpPr>
          <p:cNvPr id="202" name="Rectángulo 43"/>
          <p:cNvSpPr/>
          <p:nvPr/>
        </p:nvSpPr>
        <p:spPr>
          <a:xfrm>
            <a:off x="7380853" y="2216418"/>
            <a:ext cx="1037215" cy="4066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bg1"/>
                </a:solidFill>
              </a:rPr>
              <a:t>compuestos binarios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205" name="Rectángulo 43"/>
          <p:cNvSpPr/>
          <p:nvPr/>
        </p:nvSpPr>
        <p:spPr>
          <a:xfrm>
            <a:off x="4387317" y="2652729"/>
            <a:ext cx="1120103" cy="5829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bg1"/>
                </a:solidFill>
              </a:rPr>
              <a:t>unión de cationes en una nube de electrones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594" name="Rectángulo 43"/>
          <p:cNvSpPr/>
          <p:nvPr/>
        </p:nvSpPr>
        <p:spPr>
          <a:xfrm>
            <a:off x="8054912" y="4456329"/>
            <a:ext cx="965825" cy="27637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nomenclatura tradicional</a:t>
            </a:r>
            <a:endParaRPr lang="es-CO" sz="900" dirty="0">
              <a:solidFill>
                <a:schemeClr val="tx1"/>
              </a:solidFill>
            </a:endParaRPr>
          </a:p>
        </p:txBody>
      </p:sp>
      <p:sp>
        <p:nvSpPr>
          <p:cNvPr id="599" name="Rectángulo 43"/>
          <p:cNvSpPr/>
          <p:nvPr/>
        </p:nvSpPr>
        <p:spPr>
          <a:xfrm>
            <a:off x="386828" y="2382867"/>
            <a:ext cx="892867" cy="6022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símbolos de los elementos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673" name="Rectángulo 142"/>
          <p:cNvSpPr/>
          <p:nvPr/>
        </p:nvSpPr>
        <p:spPr>
          <a:xfrm>
            <a:off x="6733238" y="3684986"/>
            <a:ext cx="1515562" cy="5482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dos tipos de elementos diferentes</a:t>
            </a:r>
            <a:endParaRPr lang="es-CO" sz="9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589120" y="734301"/>
            <a:ext cx="6206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permiten</a:t>
            </a:r>
            <a:endParaRPr lang="es-CO" sz="900" dirty="0"/>
          </a:p>
        </p:txBody>
      </p:sp>
      <p:sp>
        <p:nvSpPr>
          <p:cNvPr id="25" name="Rectángulo 24"/>
          <p:cNvSpPr/>
          <p:nvPr/>
        </p:nvSpPr>
        <p:spPr>
          <a:xfrm>
            <a:off x="7002221" y="3063077"/>
            <a:ext cx="9775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 smtClean="0"/>
              <a:t>formados por</a:t>
            </a:r>
            <a:endParaRPr lang="es-CO" sz="900" dirty="0"/>
          </a:p>
        </p:txBody>
      </p:sp>
      <p:sp>
        <p:nvSpPr>
          <p:cNvPr id="28" name="Rectángulo 27"/>
          <p:cNvSpPr/>
          <p:nvPr/>
        </p:nvSpPr>
        <p:spPr>
          <a:xfrm>
            <a:off x="7665264" y="1720819"/>
            <a:ext cx="4683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forma</a:t>
            </a:r>
            <a:endParaRPr lang="es-CO" sz="900" dirty="0"/>
          </a:p>
        </p:txBody>
      </p:sp>
      <p:sp>
        <p:nvSpPr>
          <p:cNvPr id="31" name="Rectángulo 30"/>
          <p:cNvSpPr/>
          <p:nvPr/>
        </p:nvSpPr>
        <p:spPr>
          <a:xfrm>
            <a:off x="5613799" y="1919335"/>
            <a:ext cx="18036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que tiene aplicaciones en distintos</a:t>
            </a:r>
            <a:endParaRPr lang="es-CO" sz="900" dirty="0"/>
          </a:p>
        </p:txBody>
      </p:sp>
      <p:sp>
        <p:nvSpPr>
          <p:cNvPr id="494" name="Rectángulo 493"/>
          <p:cNvSpPr/>
          <p:nvPr/>
        </p:nvSpPr>
        <p:spPr>
          <a:xfrm>
            <a:off x="4510918" y="2101002"/>
            <a:ext cx="11208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que se presenta por</a:t>
            </a:r>
            <a:endParaRPr lang="es-CO" sz="900" dirty="0"/>
          </a:p>
        </p:txBody>
      </p:sp>
      <p:sp>
        <p:nvSpPr>
          <p:cNvPr id="507" name="Rectángulo 506"/>
          <p:cNvSpPr/>
          <p:nvPr/>
        </p:nvSpPr>
        <p:spPr>
          <a:xfrm>
            <a:off x="898529" y="1912531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que emplean</a:t>
            </a:r>
            <a:endParaRPr lang="es-CO" sz="900" dirty="0"/>
          </a:p>
        </p:txBody>
      </p:sp>
      <p:cxnSp>
        <p:nvCxnSpPr>
          <p:cNvPr id="511" name="Conector angular 510"/>
          <p:cNvCxnSpPr>
            <a:stCxn id="5" idx="2"/>
            <a:endCxn id="507" idx="0"/>
          </p:cNvCxnSpPr>
          <p:nvPr/>
        </p:nvCxnSpPr>
        <p:spPr>
          <a:xfrm rot="16200000" flipH="1">
            <a:off x="1052451" y="1665541"/>
            <a:ext cx="225228" cy="26875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266" idx="2"/>
            <a:endCxn id="274" idx="0"/>
          </p:cNvCxnSpPr>
          <p:nvPr/>
        </p:nvCxnSpPr>
        <p:spPr>
          <a:xfrm rot="16200000" flipH="1">
            <a:off x="4800129" y="4149142"/>
            <a:ext cx="724993" cy="428931"/>
          </a:xfrm>
          <a:prstGeom prst="bentConnector3">
            <a:avLst>
              <a:gd name="adj1" fmla="val 7646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angular 86"/>
          <p:cNvCxnSpPr>
            <a:stCxn id="494" idx="2"/>
            <a:endCxn id="205" idx="0"/>
          </p:cNvCxnSpPr>
          <p:nvPr/>
        </p:nvCxnSpPr>
        <p:spPr>
          <a:xfrm rot="5400000">
            <a:off x="4848902" y="2430302"/>
            <a:ext cx="320895" cy="1239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angular 232"/>
          <p:cNvCxnSpPr>
            <a:stCxn id="265" idx="2"/>
            <a:endCxn id="275" idx="0"/>
          </p:cNvCxnSpPr>
          <p:nvPr/>
        </p:nvCxnSpPr>
        <p:spPr>
          <a:xfrm rot="5400000">
            <a:off x="2615563" y="4905440"/>
            <a:ext cx="1039677" cy="497946"/>
          </a:xfrm>
          <a:prstGeom prst="bentConnector3">
            <a:avLst>
              <a:gd name="adj1" fmla="val 760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6148399" y="714153"/>
            <a:ext cx="73449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que forman</a:t>
            </a:r>
            <a:endParaRPr lang="es-CO" sz="900" dirty="0"/>
          </a:p>
        </p:txBody>
      </p:sp>
      <p:sp>
        <p:nvSpPr>
          <p:cNvPr id="6" name="Rectángulo 5"/>
          <p:cNvSpPr/>
          <p:nvPr/>
        </p:nvSpPr>
        <p:spPr>
          <a:xfrm>
            <a:off x="447142" y="714153"/>
            <a:ext cx="11657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que se expresan con </a:t>
            </a:r>
            <a:endParaRPr lang="es-CO" sz="900" dirty="0"/>
          </a:p>
        </p:txBody>
      </p:sp>
      <p:cxnSp>
        <p:nvCxnSpPr>
          <p:cNvPr id="14" name="Conector angular 13"/>
          <p:cNvCxnSpPr>
            <a:stCxn id="4" idx="2"/>
            <a:endCxn id="3" idx="0"/>
          </p:cNvCxnSpPr>
          <p:nvPr/>
        </p:nvCxnSpPr>
        <p:spPr>
          <a:xfrm rot="16200000" flipH="1">
            <a:off x="5544120" y="-257375"/>
            <a:ext cx="172139" cy="1770916"/>
          </a:xfrm>
          <a:prstGeom prst="bentConnector3">
            <a:avLst>
              <a:gd name="adj1" fmla="val 5782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7408337" y="1208204"/>
            <a:ext cx="982251" cy="3844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E</a:t>
            </a:r>
            <a:r>
              <a:rPr lang="es-CO" sz="1200" b="1" dirty="0" smtClean="0"/>
              <a:t>nlace </a:t>
            </a:r>
            <a:r>
              <a:rPr lang="es-CO" sz="1200" b="1" dirty="0" smtClean="0"/>
              <a:t>químico</a:t>
            </a:r>
            <a:endParaRPr lang="es-CO" sz="1200" b="1" dirty="0"/>
          </a:p>
        </p:txBody>
      </p:sp>
      <p:sp>
        <p:nvSpPr>
          <p:cNvPr id="22" name="Rectángulo 21"/>
          <p:cNvSpPr/>
          <p:nvPr/>
        </p:nvSpPr>
        <p:spPr>
          <a:xfrm>
            <a:off x="6080501" y="1302412"/>
            <a:ext cx="870293" cy="41964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S</a:t>
            </a:r>
            <a:r>
              <a:rPr lang="es-CO" sz="1200" b="1" dirty="0" smtClean="0"/>
              <a:t>ustancias</a:t>
            </a:r>
            <a:endParaRPr lang="es-CO" sz="1200" b="1" dirty="0"/>
          </a:p>
        </p:txBody>
      </p:sp>
      <p:sp>
        <p:nvSpPr>
          <p:cNvPr id="51" name="Rectángulo 50"/>
          <p:cNvSpPr/>
          <p:nvPr/>
        </p:nvSpPr>
        <p:spPr>
          <a:xfrm>
            <a:off x="4435765" y="1391733"/>
            <a:ext cx="1271126" cy="4275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E</a:t>
            </a:r>
            <a:r>
              <a:rPr lang="es-CO" sz="1200" b="1" dirty="0" smtClean="0"/>
              <a:t>nlace </a:t>
            </a:r>
            <a:r>
              <a:rPr lang="es-CO" sz="1200" b="1" dirty="0" smtClean="0"/>
              <a:t>metálico</a:t>
            </a:r>
            <a:endParaRPr lang="es-CO" sz="1200" b="1" dirty="0"/>
          </a:p>
        </p:txBody>
      </p:sp>
      <p:sp>
        <p:nvSpPr>
          <p:cNvPr id="52" name="Rectángulo 51"/>
          <p:cNvSpPr/>
          <p:nvPr/>
        </p:nvSpPr>
        <p:spPr>
          <a:xfrm>
            <a:off x="3165882" y="1381790"/>
            <a:ext cx="1178700" cy="4309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b="1" dirty="0"/>
              <a:t>E</a:t>
            </a:r>
            <a:r>
              <a:rPr lang="es-CO" sz="1100" b="1" dirty="0" smtClean="0"/>
              <a:t>nlace </a:t>
            </a:r>
            <a:r>
              <a:rPr lang="es-CO" sz="1100" b="1" dirty="0" smtClean="0"/>
              <a:t>covalente</a:t>
            </a:r>
            <a:endParaRPr lang="es-CO" sz="1100" b="1" dirty="0"/>
          </a:p>
        </p:txBody>
      </p:sp>
      <p:sp>
        <p:nvSpPr>
          <p:cNvPr id="57" name="Rectángulo 56"/>
          <p:cNvSpPr/>
          <p:nvPr/>
        </p:nvSpPr>
        <p:spPr>
          <a:xfrm>
            <a:off x="1854029" y="1368369"/>
            <a:ext cx="1154782" cy="392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E</a:t>
            </a:r>
            <a:r>
              <a:rPr lang="es-CO" sz="1200" b="1" dirty="0" smtClean="0"/>
              <a:t>nlace </a:t>
            </a:r>
            <a:r>
              <a:rPr lang="es-CO" sz="1200" b="1" dirty="0" smtClean="0"/>
              <a:t>iónico</a:t>
            </a:r>
            <a:endParaRPr lang="es-CO" sz="1200" b="1" dirty="0"/>
          </a:p>
        </p:txBody>
      </p:sp>
      <p:cxnSp>
        <p:nvCxnSpPr>
          <p:cNvPr id="62" name="Conector angular 61"/>
          <p:cNvCxnSpPr>
            <a:stCxn id="97" idx="2"/>
            <a:endCxn id="51" idx="0"/>
          </p:cNvCxnSpPr>
          <p:nvPr/>
        </p:nvCxnSpPr>
        <p:spPr>
          <a:xfrm rot="16200000" flipH="1">
            <a:off x="4317639" y="638043"/>
            <a:ext cx="446029" cy="1061350"/>
          </a:xfrm>
          <a:prstGeom prst="bentConnector3">
            <a:avLst>
              <a:gd name="adj1" fmla="val 4732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ector angular 449"/>
          <p:cNvCxnSpPr>
            <a:stCxn id="97" idx="2"/>
            <a:endCxn id="57" idx="0"/>
          </p:cNvCxnSpPr>
          <p:nvPr/>
        </p:nvCxnSpPr>
        <p:spPr>
          <a:xfrm rot="5400000">
            <a:off x="3009367" y="367757"/>
            <a:ext cx="422665" cy="15785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Conector recto 491"/>
          <p:cNvCxnSpPr>
            <a:stCxn id="21" idx="2"/>
            <a:endCxn id="28" idx="0"/>
          </p:cNvCxnSpPr>
          <p:nvPr/>
        </p:nvCxnSpPr>
        <p:spPr>
          <a:xfrm>
            <a:off x="7899463" y="1592670"/>
            <a:ext cx="0" cy="1281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Conector recto 496"/>
          <p:cNvCxnSpPr>
            <a:stCxn id="22" idx="2"/>
            <a:endCxn id="31" idx="0"/>
          </p:cNvCxnSpPr>
          <p:nvPr/>
        </p:nvCxnSpPr>
        <p:spPr>
          <a:xfrm>
            <a:off x="6515648" y="1722054"/>
            <a:ext cx="1" cy="197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r 65"/>
          <p:cNvCxnSpPr>
            <a:stCxn id="159" idx="2"/>
            <a:endCxn id="72" idx="1"/>
          </p:cNvCxnSpPr>
          <p:nvPr/>
        </p:nvCxnSpPr>
        <p:spPr>
          <a:xfrm rot="5400000">
            <a:off x="7424978" y="4020451"/>
            <a:ext cx="1722949" cy="483651"/>
          </a:xfrm>
          <a:prstGeom prst="bentConnector4">
            <a:avLst>
              <a:gd name="adj1" fmla="val 56110"/>
              <a:gd name="adj2" fmla="val 14726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/>
          <p:cNvSpPr/>
          <p:nvPr/>
        </p:nvSpPr>
        <p:spPr>
          <a:xfrm>
            <a:off x="8044626" y="4887759"/>
            <a:ext cx="1037260" cy="47198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tx1"/>
                </a:solidFill>
              </a:rPr>
              <a:t>nomenclatura sistemática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5822389" y="2548643"/>
            <a:ext cx="912266" cy="6275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campos de la vida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8050913" y="5451480"/>
            <a:ext cx="940703" cy="39712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>
                <a:solidFill>
                  <a:schemeClr val="tx1"/>
                </a:solidFill>
              </a:rPr>
              <a:t>nomenclatura Stock</a:t>
            </a:r>
            <a:endParaRPr lang="es-CO" sz="1000" dirty="0">
              <a:solidFill>
                <a:schemeClr val="tx1"/>
              </a:solidFill>
            </a:endParaRPr>
          </a:p>
        </p:txBody>
      </p:sp>
      <p:cxnSp>
        <p:nvCxnSpPr>
          <p:cNvPr id="77" name="Conector angular 76"/>
          <p:cNvCxnSpPr>
            <a:stCxn id="31" idx="2"/>
            <a:endCxn id="73" idx="0"/>
          </p:cNvCxnSpPr>
          <p:nvPr/>
        </p:nvCxnSpPr>
        <p:spPr>
          <a:xfrm rot="5400000">
            <a:off x="6197848" y="2230842"/>
            <a:ext cx="398476" cy="23712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r 104"/>
          <p:cNvCxnSpPr>
            <a:stCxn id="159" idx="2"/>
            <a:endCxn id="74" idx="1"/>
          </p:cNvCxnSpPr>
          <p:nvPr/>
        </p:nvCxnSpPr>
        <p:spPr>
          <a:xfrm rot="5400000">
            <a:off x="7164974" y="4286741"/>
            <a:ext cx="2249242" cy="477364"/>
          </a:xfrm>
          <a:prstGeom prst="bentConnector4">
            <a:avLst>
              <a:gd name="adj1" fmla="val 42763"/>
              <a:gd name="adj2" fmla="val 14938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angular 114"/>
          <p:cNvCxnSpPr>
            <a:stCxn id="28" idx="2"/>
            <a:endCxn id="202" idx="0"/>
          </p:cNvCxnSpPr>
          <p:nvPr/>
        </p:nvCxnSpPr>
        <p:spPr>
          <a:xfrm rot="5400000">
            <a:off x="7767079" y="2084033"/>
            <a:ext cx="264767" cy="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ángulo 158"/>
          <p:cNvSpPr/>
          <p:nvPr/>
        </p:nvSpPr>
        <p:spPr>
          <a:xfrm>
            <a:off x="7764106" y="3031470"/>
            <a:ext cx="1528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900" dirty="0" smtClean="0"/>
              <a:t>que se pueden nombrar mediante</a:t>
            </a:r>
            <a:endParaRPr lang="es-CO" sz="900" dirty="0"/>
          </a:p>
        </p:txBody>
      </p:sp>
      <p:sp>
        <p:nvSpPr>
          <p:cNvPr id="171" name="Rectángulo 170"/>
          <p:cNvSpPr/>
          <p:nvPr/>
        </p:nvSpPr>
        <p:spPr>
          <a:xfrm>
            <a:off x="3193990" y="2117850"/>
            <a:ext cx="11208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que se presenta por</a:t>
            </a:r>
            <a:endParaRPr lang="es-CO" sz="900" dirty="0"/>
          </a:p>
        </p:txBody>
      </p:sp>
      <p:sp>
        <p:nvSpPr>
          <p:cNvPr id="178" name="Rectángulo 177"/>
          <p:cNvSpPr/>
          <p:nvPr/>
        </p:nvSpPr>
        <p:spPr>
          <a:xfrm>
            <a:off x="2238122" y="2310370"/>
            <a:ext cx="11208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que se presenta por</a:t>
            </a:r>
            <a:endParaRPr lang="es-CO" sz="900" dirty="0"/>
          </a:p>
        </p:txBody>
      </p:sp>
      <p:cxnSp>
        <p:nvCxnSpPr>
          <p:cNvPr id="183" name="Conector angular 182"/>
          <p:cNvCxnSpPr>
            <a:stCxn id="57" idx="2"/>
            <a:endCxn id="178" idx="0"/>
          </p:cNvCxnSpPr>
          <p:nvPr/>
        </p:nvCxnSpPr>
        <p:spPr>
          <a:xfrm rot="16200000" flipH="1">
            <a:off x="2339980" y="1851817"/>
            <a:ext cx="549993" cy="36711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angular 184"/>
          <p:cNvCxnSpPr>
            <a:stCxn id="2" idx="2"/>
            <a:endCxn id="21" idx="0"/>
          </p:cNvCxnSpPr>
          <p:nvPr/>
        </p:nvCxnSpPr>
        <p:spPr>
          <a:xfrm rot="16200000" flipH="1">
            <a:off x="7777927" y="1086667"/>
            <a:ext cx="24307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angular 190"/>
          <p:cNvCxnSpPr>
            <a:stCxn id="171" idx="2"/>
            <a:endCxn id="146" idx="0"/>
          </p:cNvCxnSpPr>
          <p:nvPr/>
        </p:nvCxnSpPr>
        <p:spPr>
          <a:xfrm rot="5400000">
            <a:off x="3190468" y="2545348"/>
            <a:ext cx="760598" cy="3672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Conector angular 577"/>
          <p:cNvCxnSpPr>
            <a:stCxn id="507" idx="2"/>
            <a:endCxn id="599" idx="0"/>
          </p:cNvCxnSpPr>
          <p:nvPr/>
        </p:nvCxnSpPr>
        <p:spPr>
          <a:xfrm rot="5400000">
            <a:off x="946600" y="2030026"/>
            <a:ext cx="239504" cy="4661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Rectángulo 583"/>
          <p:cNvSpPr/>
          <p:nvPr/>
        </p:nvSpPr>
        <p:spPr>
          <a:xfrm>
            <a:off x="1514304" y="3055303"/>
            <a:ext cx="1072193" cy="8734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atracción de cargas eléctricas de cationes y aniones</a:t>
            </a:r>
            <a:endParaRPr lang="es-CO" sz="1100" dirty="0"/>
          </a:p>
        </p:txBody>
      </p:sp>
      <p:cxnSp>
        <p:nvCxnSpPr>
          <p:cNvPr id="605" name="Conector angular 604"/>
          <p:cNvCxnSpPr>
            <a:stCxn id="178" idx="2"/>
            <a:endCxn id="584" idx="0"/>
          </p:cNvCxnSpPr>
          <p:nvPr/>
        </p:nvCxnSpPr>
        <p:spPr>
          <a:xfrm rot="5400000">
            <a:off x="2167417" y="2424187"/>
            <a:ext cx="514101" cy="748131"/>
          </a:xfrm>
          <a:prstGeom prst="bentConnector3">
            <a:avLst>
              <a:gd name="adj1" fmla="val 8211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angular 212"/>
          <p:cNvCxnSpPr>
            <a:stCxn id="507" idx="2"/>
            <a:endCxn id="129" idx="0"/>
          </p:cNvCxnSpPr>
          <p:nvPr/>
        </p:nvCxnSpPr>
        <p:spPr>
          <a:xfrm rot="16200000" flipH="1">
            <a:off x="1405441" y="2037363"/>
            <a:ext cx="253944" cy="4659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" name="Rectángulo 654"/>
          <p:cNvSpPr/>
          <p:nvPr/>
        </p:nvSpPr>
        <p:spPr>
          <a:xfrm>
            <a:off x="1540643" y="4992708"/>
            <a:ext cx="1028537" cy="49232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redes cristalinas iónicas</a:t>
            </a:r>
            <a:endParaRPr lang="es-CO" sz="1000" dirty="0"/>
          </a:p>
        </p:txBody>
      </p:sp>
      <p:cxnSp>
        <p:nvCxnSpPr>
          <p:cNvPr id="661" name="Conector angular 660"/>
          <p:cNvCxnSpPr>
            <a:stCxn id="265" idx="2"/>
            <a:endCxn id="762" idx="0"/>
          </p:cNvCxnSpPr>
          <p:nvPr/>
        </p:nvCxnSpPr>
        <p:spPr>
          <a:xfrm rot="16200000" flipH="1">
            <a:off x="3179377" y="4839572"/>
            <a:ext cx="993212" cy="583218"/>
          </a:xfrm>
          <a:prstGeom prst="bentConnector3">
            <a:avLst>
              <a:gd name="adj1" fmla="val 7946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ector angular 272"/>
          <p:cNvCxnSpPr>
            <a:stCxn id="97" idx="2"/>
            <a:endCxn id="52" idx="0"/>
          </p:cNvCxnSpPr>
          <p:nvPr/>
        </p:nvCxnSpPr>
        <p:spPr>
          <a:xfrm rot="5400000">
            <a:off x="3664562" y="1036374"/>
            <a:ext cx="436086" cy="254746"/>
          </a:xfrm>
          <a:prstGeom prst="bentConnector3">
            <a:avLst>
              <a:gd name="adj1" fmla="val 4836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Rectángulo 734"/>
          <p:cNvSpPr/>
          <p:nvPr/>
        </p:nvSpPr>
        <p:spPr>
          <a:xfrm>
            <a:off x="5379879" y="3446892"/>
            <a:ext cx="17972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principalmente en la obtención de</a:t>
            </a:r>
            <a:endParaRPr lang="es-CO" sz="900" dirty="0"/>
          </a:p>
        </p:txBody>
      </p:sp>
      <p:cxnSp>
        <p:nvCxnSpPr>
          <p:cNvPr id="738" name="Conector recto 737"/>
          <p:cNvCxnSpPr>
            <a:stCxn id="253" idx="2"/>
            <a:endCxn id="655" idx="0"/>
          </p:cNvCxnSpPr>
          <p:nvPr/>
        </p:nvCxnSpPr>
        <p:spPr>
          <a:xfrm>
            <a:off x="2054013" y="4709931"/>
            <a:ext cx="899" cy="2827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Conector recto 739"/>
          <p:cNvCxnSpPr>
            <a:stCxn id="73" idx="2"/>
            <a:endCxn id="735" idx="0"/>
          </p:cNvCxnSpPr>
          <p:nvPr/>
        </p:nvCxnSpPr>
        <p:spPr>
          <a:xfrm>
            <a:off x="6278522" y="3176189"/>
            <a:ext cx="1" cy="2707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Rectángulo 761"/>
          <p:cNvSpPr/>
          <p:nvPr/>
        </p:nvSpPr>
        <p:spPr>
          <a:xfrm>
            <a:off x="3453763" y="5627787"/>
            <a:ext cx="1027658" cy="56390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redes cristalinas covalentes</a:t>
            </a:r>
            <a:endParaRPr lang="es-CO" sz="900" dirty="0"/>
          </a:p>
        </p:txBody>
      </p:sp>
      <p:sp>
        <p:nvSpPr>
          <p:cNvPr id="763" name="Rectángulo 762"/>
          <p:cNvSpPr/>
          <p:nvPr/>
        </p:nvSpPr>
        <p:spPr>
          <a:xfrm>
            <a:off x="5858121" y="4331747"/>
            <a:ext cx="844251" cy="30693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materias primas</a:t>
            </a:r>
            <a:endParaRPr lang="es-CO" sz="900" dirty="0"/>
          </a:p>
        </p:txBody>
      </p:sp>
      <p:cxnSp>
        <p:nvCxnSpPr>
          <p:cNvPr id="765" name="Conector recto 764"/>
          <p:cNvCxnSpPr>
            <a:stCxn id="735" idx="2"/>
            <a:endCxn id="763" idx="0"/>
          </p:cNvCxnSpPr>
          <p:nvPr/>
        </p:nvCxnSpPr>
        <p:spPr>
          <a:xfrm>
            <a:off x="6278523" y="3677724"/>
            <a:ext cx="1724" cy="6540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Conector angular 790"/>
          <p:cNvCxnSpPr>
            <a:stCxn id="266" idx="2"/>
            <a:endCxn id="276" idx="0"/>
          </p:cNvCxnSpPr>
          <p:nvPr/>
        </p:nvCxnSpPr>
        <p:spPr>
          <a:xfrm rot="5400000">
            <a:off x="4292679" y="4113277"/>
            <a:ext cx="767646" cy="543316"/>
          </a:xfrm>
          <a:prstGeom prst="bentConnector3">
            <a:avLst>
              <a:gd name="adj1" fmla="val 7191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763" idx="2"/>
            <a:endCxn id="215" idx="0"/>
          </p:cNvCxnSpPr>
          <p:nvPr/>
        </p:nvCxnSpPr>
        <p:spPr>
          <a:xfrm flipH="1">
            <a:off x="6278522" y="4638679"/>
            <a:ext cx="1725" cy="739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angular 41"/>
          <p:cNvCxnSpPr>
            <a:stCxn id="4" idx="2"/>
            <a:endCxn id="2" idx="0"/>
          </p:cNvCxnSpPr>
          <p:nvPr/>
        </p:nvCxnSpPr>
        <p:spPr>
          <a:xfrm rot="16200000" flipH="1">
            <a:off x="6225953" y="-939209"/>
            <a:ext cx="192287" cy="3154731"/>
          </a:xfrm>
          <a:prstGeom prst="bentConnector3">
            <a:avLst>
              <a:gd name="adj1" fmla="val 5130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/>
          <p:cNvCxnSpPr>
            <a:stCxn id="4" idx="2"/>
            <a:endCxn id="6" idx="0"/>
          </p:cNvCxnSpPr>
          <p:nvPr/>
        </p:nvCxnSpPr>
        <p:spPr>
          <a:xfrm rot="5400000">
            <a:off x="2801294" y="-1229285"/>
            <a:ext cx="172139" cy="3714737"/>
          </a:xfrm>
          <a:prstGeom prst="bentConnector3">
            <a:avLst>
              <a:gd name="adj1" fmla="val 5727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Conector recto 455"/>
          <p:cNvCxnSpPr>
            <a:stCxn id="584" idx="2"/>
            <a:endCxn id="253" idx="0"/>
          </p:cNvCxnSpPr>
          <p:nvPr/>
        </p:nvCxnSpPr>
        <p:spPr>
          <a:xfrm>
            <a:off x="2050401" y="3928714"/>
            <a:ext cx="3612" cy="5503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Conector angular 483"/>
          <p:cNvCxnSpPr>
            <a:stCxn id="159" idx="2"/>
            <a:endCxn id="594" idx="1"/>
          </p:cNvCxnSpPr>
          <p:nvPr/>
        </p:nvCxnSpPr>
        <p:spPr>
          <a:xfrm rot="5400000">
            <a:off x="7694738" y="3760977"/>
            <a:ext cx="1193714" cy="473365"/>
          </a:xfrm>
          <a:prstGeom prst="bentConnector4">
            <a:avLst>
              <a:gd name="adj1" fmla="val 80930"/>
              <a:gd name="adj2" fmla="val 1508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Conector recto 495"/>
          <p:cNvCxnSpPr>
            <a:stCxn id="6" idx="2"/>
            <a:endCxn id="5" idx="0"/>
          </p:cNvCxnSpPr>
          <p:nvPr/>
        </p:nvCxnSpPr>
        <p:spPr>
          <a:xfrm>
            <a:off x="1029994" y="944985"/>
            <a:ext cx="695" cy="1184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ángulo 96"/>
          <p:cNvSpPr/>
          <p:nvPr/>
        </p:nvSpPr>
        <p:spPr>
          <a:xfrm>
            <a:off x="3538534" y="714872"/>
            <a:ext cx="9428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que pueden ser </a:t>
            </a:r>
            <a:endParaRPr lang="es-CO" sz="900" dirty="0"/>
          </a:p>
        </p:txBody>
      </p:sp>
      <p:cxnSp>
        <p:nvCxnSpPr>
          <p:cNvPr id="9" name="Conector angular 8"/>
          <p:cNvCxnSpPr>
            <a:stCxn id="4" idx="2"/>
            <a:endCxn id="97" idx="0"/>
          </p:cNvCxnSpPr>
          <p:nvPr/>
        </p:nvCxnSpPr>
        <p:spPr>
          <a:xfrm rot="5400000">
            <a:off x="4290926" y="261067"/>
            <a:ext cx="172858" cy="734753"/>
          </a:xfrm>
          <a:prstGeom prst="bentConnector3">
            <a:avLst>
              <a:gd name="adj1" fmla="val 5688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onector angular 509"/>
          <p:cNvCxnSpPr>
            <a:stCxn id="202" idx="2"/>
            <a:endCxn id="25" idx="0"/>
          </p:cNvCxnSpPr>
          <p:nvPr/>
        </p:nvCxnSpPr>
        <p:spPr>
          <a:xfrm rot="5400000">
            <a:off x="7475230" y="2638845"/>
            <a:ext cx="440021" cy="408442"/>
          </a:xfrm>
          <a:prstGeom prst="bentConnector3">
            <a:avLst>
              <a:gd name="adj1" fmla="val 4675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>
            <a:stCxn id="202" idx="2"/>
            <a:endCxn id="159" idx="0"/>
          </p:cNvCxnSpPr>
          <p:nvPr/>
        </p:nvCxnSpPr>
        <p:spPr>
          <a:xfrm rot="16200000" flipH="1">
            <a:off x="8009662" y="2512855"/>
            <a:ext cx="408414" cy="62881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>
            <a:stCxn id="25" idx="2"/>
            <a:endCxn id="673" idx="0"/>
          </p:cNvCxnSpPr>
          <p:nvPr/>
        </p:nvCxnSpPr>
        <p:spPr>
          <a:xfrm>
            <a:off x="7491019" y="3293909"/>
            <a:ext cx="0" cy="3910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>
            <a:stCxn id="673" idx="2"/>
            <a:endCxn id="196" idx="0"/>
          </p:cNvCxnSpPr>
          <p:nvPr/>
        </p:nvCxnSpPr>
        <p:spPr>
          <a:xfrm>
            <a:off x="7491019" y="4233250"/>
            <a:ext cx="11041" cy="7268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ángulo 75"/>
          <p:cNvSpPr/>
          <p:nvPr/>
        </p:nvSpPr>
        <p:spPr>
          <a:xfrm>
            <a:off x="7091049" y="5795353"/>
            <a:ext cx="831980" cy="244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óxidos</a:t>
            </a:r>
            <a:endParaRPr lang="es-CO" sz="900" dirty="0"/>
          </a:p>
        </p:txBody>
      </p:sp>
      <p:sp>
        <p:nvSpPr>
          <p:cNvPr id="196" name="Rectángulo 195"/>
          <p:cNvSpPr/>
          <p:nvPr/>
        </p:nvSpPr>
        <p:spPr>
          <a:xfrm>
            <a:off x="7013262" y="4960106"/>
            <a:ext cx="9775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 smtClean="0"/>
              <a:t>por ejemplo</a:t>
            </a:r>
            <a:endParaRPr lang="es-CO" sz="900" dirty="0"/>
          </a:p>
        </p:txBody>
      </p:sp>
      <p:cxnSp>
        <p:nvCxnSpPr>
          <p:cNvPr id="80" name="Conector recto 79"/>
          <p:cNvCxnSpPr>
            <a:stCxn id="196" idx="2"/>
            <a:endCxn id="76" idx="0"/>
          </p:cNvCxnSpPr>
          <p:nvPr/>
        </p:nvCxnSpPr>
        <p:spPr>
          <a:xfrm>
            <a:off x="7502060" y="5190938"/>
            <a:ext cx="4979" cy="6044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ángulo 214"/>
          <p:cNvSpPr/>
          <p:nvPr/>
        </p:nvSpPr>
        <p:spPr>
          <a:xfrm>
            <a:off x="5593879" y="5377729"/>
            <a:ext cx="136928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que permiten avances en</a:t>
            </a:r>
            <a:endParaRPr lang="es-CO" sz="900" dirty="0"/>
          </a:p>
        </p:txBody>
      </p:sp>
      <p:cxnSp>
        <p:nvCxnSpPr>
          <p:cNvPr id="106" name="Conector recto 105"/>
          <p:cNvCxnSpPr>
            <a:stCxn id="215" idx="2"/>
            <a:endCxn id="107" idx="0"/>
          </p:cNvCxnSpPr>
          <p:nvPr/>
        </p:nvCxnSpPr>
        <p:spPr>
          <a:xfrm>
            <a:off x="6278522" y="5608561"/>
            <a:ext cx="4100" cy="1102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ángulo 106"/>
          <p:cNvSpPr/>
          <p:nvPr/>
        </p:nvSpPr>
        <p:spPr>
          <a:xfrm>
            <a:off x="5582077" y="5718812"/>
            <a:ext cx="1401089" cy="977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la medicina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la alimentación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el medio ambiente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la industria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la obtención de energía</a:t>
            </a:r>
            <a:endParaRPr lang="es-CO" sz="900" dirty="0"/>
          </a:p>
        </p:txBody>
      </p:sp>
      <p:sp>
        <p:nvSpPr>
          <p:cNvPr id="253" name="Rectángulo 252"/>
          <p:cNvSpPr/>
          <p:nvPr/>
        </p:nvSpPr>
        <p:spPr>
          <a:xfrm>
            <a:off x="1683559" y="4479099"/>
            <a:ext cx="7409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que origina </a:t>
            </a:r>
            <a:endParaRPr lang="es-CO" sz="900" dirty="0"/>
          </a:p>
        </p:txBody>
      </p:sp>
      <p:sp>
        <p:nvSpPr>
          <p:cNvPr id="265" name="Rectángulo 264"/>
          <p:cNvSpPr/>
          <p:nvPr/>
        </p:nvSpPr>
        <p:spPr>
          <a:xfrm>
            <a:off x="3045980" y="4403743"/>
            <a:ext cx="6767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formando </a:t>
            </a:r>
            <a:endParaRPr lang="es-CO" sz="900" dirty="0"/>
          </a:p>
        </p:txBody>
      </p:sp>
      <p:sp>
        <p:nvSpPr>
          <p:cNvPr id="266" name="Rectángulo 265"/>
          <p:cNvSpPr/>
          <p:nvPr/>
        </p:nvSpPr>
        <p:spPr>
          <a:xfrm>
            <a:off x="4609766" y="3770280"/>
            <a:ext cx="6767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formando </a:t>
            </a:r>
            <a:endParaRPr lang="es-CO" sz="900" dirty="0"/>
          </a:p>
        </p:txBody>
      </p:sp>
      <p:cxnSp>
        <p:nvCxnSpPr>
          <p:cNvPr id="157" name="Conector recto 156"/>
          <p:cNvCxnSpPr>
            <a:stCxn id="146" idx="2"/>
            <a:endCxn id="265" idx="0"/>
          </p:cNvCxnSpPr>
          <p:nvPr/>
        </p:nvCxnSpPr>
        <p:spPr>
          <a:xfrm flipH="1">
            <a:off x="3384374" y="3895241"/>
            <a:ext cx="2759" cy="5085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>
            <a:stCxn id="205" idx="2"/>
            <a:endCxn id="266" idx="0"/>
          </p:cNvCxnSpPr>
          <p:nvPr/>
        </p:nvCxnSpPr>
        <p:spPr>
          <a:xfrm>
            <a:off x="4947369" y="3235637"/>
            <a:ext cx="791" cy="5346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ángulo 273"/>
          <p:cNvSpPr/>
          <p:nvPr/>
        </p:nvSpPr>
        <p:spPr>
          <a:xfrm>
            <a:off x="4925085" y="4726105"/>
            <a:ext cx="904011" cy="57927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redes cristalinas covalentes</a:t>
            </a:r>
            <a:endParaRPr lang="es-CO" sz="900" dirty="0"/>
          </a:p>
        </p:txBody>
      </p:sp>
      <p:sp>
        <p:nvSpPr>
          <p:cNvPr id="275" name="Rectángulo 274"/>
          <p:cNvSpPr/>
          <p:nvPr/>
        </p:nvSpPr>
        <p:spPr>
          <a:xfrm>
            <a:off x="2446977" y="5674252"/>
            <a:ext cx="878902" cy="36598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moléculas</a:t>
            </a:r>
            <a:endParaRPr lang="es-CO" sz="900" dirty="0"/>
          </a:p>
        </p:txBody>
      </p:sp>
      <p:sp>
        <p:nvSpPr>
          <p:cNvPr id="276" name="Rectángulo 275"/>
          <p:cNvSpPr/>
          <p:nvPr/>
        </p:nvSpPr>
        <p:spPr>
          <a:xfrm>
            <a:off x="3995717" y="4768758"/>
            <a:ext cx="818254" cy="37006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moléculas</a:t>
            </a:r>
            <a:endParaRPr lang="es-CO" sz="900" dirty="0"/>
          </a:p>
        </p:txBody>
      </p:sp>
      <p:cxnSp>
        <p:nvCxnSpPr>
          <p:cNvPr id="16" name="Conector recto 15"/>
          <p:cNvCxnSpPr>
            <a:stCxn id="52" idx="2"/>
            <a:endCxn id="171" idx="0"/>
          </p:cNvCxnSpPr>
          <p:nvPr/>
        </p:nvCxnSpPr>
        <p:spPr>
          <a:xfrm flipH="1">
            <a:off x="3754400" y="1812786"/>
            <a:ext cx="832" cy="305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51" idx="2"/>
            <a:endCxn id="494" idx="0"/>
          </p:cNvCxnSpPr>
          <p:nvPr/>
        </p:nvCxnSpPr>
        <p:spPr>
          <a:xfrm>
            <a:off x="5071328" y="1819235"/>
            <a:ext cx="0" cy="2817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ector recto 453"/>
          <p:cNvCxnSpPr>
            <a:stCxn id="3" idx="2"/>
            <a:endCxn id="22" idx="0"/>
          </p:cNvCxnSpPr>
          <p:nvPr/>
        </p:nvCxnSpPr>
        <p:spPr>
          <a:xfrm>
            <a:off x="6515647" y="944985"/>
            <a:ext cx="1" cy="357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1324</TotalTime>
  <Words>135</Words>
  <Application>Microsoft Office PowerPoint</Application>
  <PresentationFormat>Carta (216 x 279 mm)</PresentationFormat>
  <Paragraphs>48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laura roman</cp:lastModifiedBy>
  <cp:revision>119</cp:revision>
  <dcterms:created xsi:type="dcterms:W3CDTF">2015-05-14T14:12:36Z</dcterms:created>
  <dcterms:modified xsi:type="dcterms:W3CDTF">2015-09-18T21:27:44Z</dcterms:modified>
</cp:coreProperties>
</file>