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7239000"/>
  <p:notesSz cx="6858000" cy="9144000"/>
  <p:defaultTextStyle>
    <a:defPPr>
      <a:defRPr lang="es-CO"/>
    </a:defPPr>
    <a:lvl1pPr marL="0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4957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9917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4875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9833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4793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9749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4710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9667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08" y="60"/>
      </p:cViewPr>
      <p:guideLst>
        <p:guide orient="horz" pos="2280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80135" y="2248791"/>
            <a:ext cx="12241531" cy="155169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60271" y="4102101"/>
            <a:ext cx="10081260" cy="18499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9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4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9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4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9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9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11/08/2016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01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11/08/2016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69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441306" y="289908"/>
            <a:ext cx="3240405" cy="61766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20090" y="289908"/>
            <a:ext cx="9481185" cy="617660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11/08/2016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04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11/08/2016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9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7643" y="4651732"/>
            <a:ext cx="12241531" cy="1437746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7643" y="3068205"/>
            <a:ext cx="12241531" cy="1583531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495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99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48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983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47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97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47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966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11/08/2016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67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20091" y="1689100"/>
            <a:ext cx="6360795" cy="4777408"/>
          </a:xfrm>
        </p:spPr>
        <p:txBody>
          <a:bodyPr/>
          <a:lstStyle>
            <a:lvl1pPr>
              <a:defRPr sz="35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320915" y="1689100"/>
            <a:ext cx="6360795" cy="4777408"/>
          </a:xfrm>
        </p:spPr>
        <p:txBody>
          <a:bodyPr/>
          <a:lstStyle>
            <a:lvl1pPr>
              <a:defRPr sz="35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11/08/2016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77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1" y="1620399"/>
            <a:ext cx="6363296" cy="67530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4957" indent="0">
              <a:buNone/>
              <a:defRPr sz="2400" b="1"/>
            </a:lvl2pPr>
            <a:lvl3pPr marL="1109917" indent="0">
              <a:buNone/>
              <a:defRPr sz="2200" b="1"/>
            </a:lvl3pPr>
            <a:lvl4pPr marL="1664875" indent="0">
              <a:buNone/>
              <a:defRPr sz="1900" b="1"/>
            </a:lvl4pPr>
            <a:lvl5pPr marL="2219833" indent="0">
              <a:buNone/>
              <a:defRPr sz="1900" b="1"/>
            </a:lvl5pPr>
            <a:lvl6pPr marL="2774793" indent="0">
              <a:buNone/>
              <a:defRPr sz="1900" b="1"/>
            </a:lvl6pPr>
            <a:lvl7pPr marL="3329749" indent="0">
              <a:buNone/>
              <a:defRPr sz="1900" b="1"/>
            </a:lvl7pPr>
            <a:lvl8pPr marL="3884710" indent="0">
              <a:buNone/>
              <a:defRPr sz="1900" b="1"/>
            </a:lvl8pPr>
            <a:lvl9pPr marL="4439667" indent="0">
              <a:buNone/>
              <a:defRPr sz="19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0091" y="2295708"/>
            <a:ext cx="6363296" cy="4170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315922" y="1620399"/>
            <a:ext cx="6365796" cy="67530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4957" indent="0">
              <a:buNone/>
              <a:defRPr sz="2400" b="1"/>
            </a:lvl2pPr>
            <a:lvl3pPr marL="1109917" indent="0">
              <a:buNone/>
              <a:defRPr sz="2200" b="1"/>
            </a:lvl3pPr>
            <a:lvl4pPr marL="1664875" indent="0">
              <a:buNone/>
              <a:defRPr sz="1900" b="1"/>
            </a:lvl4pPr>
            <a:lvl5pPr marL="2219833" indent="0">
              <a:buNone/>
              <a:defRPr sz="1900" b="1"/>
            </a:lvl5pPr>
            <a:lvl6pPr marL="2774793" indent="0">
              <a:buNone/>
              <a:defRPr sz="1900" b="1"/>
            </a:lvl6pPr>
            <a:lvl7pPr marL="3329749" indent="0">
              <a:buNone/>
              <a:defRPr sz="1900" b="1"/>
            </a:lvl7pPr>
            <a:lvl8pPr marL="3884710" indent="0">
              <a:buNone/>
              <a:defRPr sz="1900" b="1"/>
            </a:lvl8pPr>
            <a:lvl9pPr marL="4439667" indent="0">
              <a:buNone/>
              <a:defRPr sz="19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315922" y="2295708"/>
            <a:ext cx="6365796" cy="4170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11/08/2016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75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11/08/2016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859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11/08/2016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461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096" y="288223"/>
            <a:ext cx="4738093" cy="122660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0705" y="288226"/>
            <a:ext cx="8051007" cy="6178286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20096" y="1514838"/>
            <a:ext cx="4738093" cy="4951677"/>
          </a:xfrm>
        </p:spPr>
        <p:txBody>
          <a:bodyPr/>
          <a:lstStyle>
            <a:lvl1pPr marL="0" indent="0">
              <a:buNone/>
              <a:defRPr sz="1700"/>
            </a:lvl1pPr>
            <a:lvl2pPr marL="554957" indent="0">
              <a:buNone/>
              <a:defRPr sz="1600"/>
            </a:lvl2pPr>
            <a:lvl3pPr marL="1109917" indent="0">
              <a:buNone/>
              <a:defRPr sz="1300"/>
            </a:lvl3pPr>
            <a:lvl4pPr marL="1664875" indent="0">
              <a:buNone/>
              <a:defRPr sz="1100"/>
            </a:lvl4pPr>
            <a:lvl5pPr marL="2219833" indent="0">
              <a:buNone/>
              <a:defRPr sz="1100"/>
            </a:lvl5pPr>
            <a:lvl6pPr marL="2774793" indent="0">
              <a:buNone/>
              <a:defRPr sz="1100"/>
            </a:lvl6pPr>
            <a:lvl7pPr marL="3329749" indent="0">
              <a:buNone/>
              <a:defRPr sz="1100"/>
            </a:lvl7pPr>
            <a:lvl8pPr marL="3884710" indent="0">
              <a:buNone/>
              <a:defRPr sz="1100"/>
            </a:lvl8pPr>
            <a:lvl9pPr marL="4439667" indent="0">
              <a:buNone/>
              <a:defRPr sz="1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11/08/2016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583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22853" y="5067307"/>
            <a:ext cx="8641080" cy="59822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22853" y="646816"/>
            <a:ext cx="8641080" cy="4343400"/>
          </a:xfrm>
        </p:spPr>
        <p:txBody>
          <a:bodyPr/>
          <a:lstStyle>
            <a:lvl1pPr marL="0" indent="0">
              <a:buNone/>
              <a:defRPr sz="3900"/>
            </a:lvl1pPr>
            <a:lvl2pPr marL="554957" indent="0">
              <a:buNone/>
              <a:defRPr sz="3500"/>
            </a:lvl2pPr>
            <a:lvl3pPr marL="1109917" indent="0">
              <a:buNone/>
              <a:defRPr sz="2800"/>
            </a:lvl3pPr>
            <a:lvl4pPr marL="1664875" indent="0">
              <a:buNone/>
              <a:defRPr sz="2400"/>
            </a:lvl4pPr>
            <a:lvl5pPr marL="2219833" indent="0">
              <a:buNone/>
              <a:defRPr sz="2400"/>
            </a:lvl5pPr>
            <a:lvl6pPr marL="2774793" indent="0">
              <a:buNone/>
              <a:defRPr sz="2400"/>
            </a:lvl6pPr>
            <a:lvl7pPr marL="3329749" indent="0">
              <a:buNone/>
              <a:defRPr sz="2400"/>
            </a:lvl7pPr>
            <a:lvl8pPr marL="3884710" indent="0">
              <a:buNone/>
              <a:defRPr sz="2400"/>
            </a:lvl8pPr>
            <a:lvl9pPr marL="4439667" indent="0">
              <a:buNone/>
              <a:defRPr sz="24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22853" y="5665530"/>
            <a:ext cx="8641080" cy="849577"/>
          </a:xfrm>
        </p:spPr>
        <p:txBody>
          <a:bodyPr/>
          <a:lstStyle>
            <a:lvl1pPr marL="0" indent="0">
              <a:buNone/>
              <a:defRPr sz="1700"/>
            </a:lvl1pPr>
            <a:lvl2pPr marL="554957" indent="0">
              <a:buNone/>
              <a:defRPr sz="1600"/>
            </a:lvl2pPr>
            <a:lvl3pPr marL="1109917" indent="0">
              <a:buNone/>
              <a:defRPr sz="1300"/>
            </a:lvl3pPr>
            <a:lvl4pPr marL="1664875" indent="0">
              <a:buNone/>
              <a:defRPr sz="1100"/>
            </a:lvl4pPr>
            <a:lvl5pPr marL="2219833" indent="0">
              <a:buNone/>
              <a:defRPr sz="1100"/>
            </a:lvl5pPr>
            <a:lvl6pPr marL="2774793" indent="0">
              <a:buNone/>
              <a:defRPr sz="1100"/>
            </a:lvl6pPr>
            <a:lvl7pPr marL="3329749" indent="0">
              <a:buNone/>
              <a:defRPr sz="1100"/>
            </a:lvl7pPr>
            <a:lvl8pPr marL="3884710" indent="0">
              <a:buNone/>
              <a:defRPr sz="1100"/>
            </a:lvl8pPr>
            <a:lvl9pPr marL="4439667" indent="0">
              <a:buNone/>
              <a:defRPr sz="1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11/08/2016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986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720091" y="289901"/>
            <a:ext cx="12961620" cy="1206500"/>
          </a:xfrm>
          <a:prstGeom prst="rect">
            <a:avLst/>
          </a:prstGeom>
        </p:spPr>
        <p:txBody>
          <a:bodyPr vert="horz" lIns="110992" tIns="55497" rIns="110992" bIns="5549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1" y="1689100"/>
            <a:ext cx="12961620" cy="4777408"/>
          </a:xfrm>
          <a:prstGeom prst="rect">
            <a:avLst/>
          </a:prstGeom>
        </p:spPr>
        <p:txBody>
          <a:bodyPr vert="horz" lIns="110992" tIns="55497" rIns="110992" bIns="5549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720091" y="6709493"/>
            <a:ext cx="3360420" cy="385407"/>
          </a:xfrm>
          <a:prstGeom prst="rect">
            <a:avLst/>
          </a:prstGeom>
        </p:spPr>
        <p:txBody>
          <a:bodyPr vert="horz" lIns="110992" tIns="55497" rIns="110992" bIns="5549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AC9F-D4BB-42A9-B543-2B0006DA69D7}" type="datetimeFigureOut">
              <a:rPr lang="es-CO" smtClean="0"/>
              <a:t>11/08/2016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920615" y="6709493"/>
            <a:ext cx="4560571" cy="385407"/>
          </a:xfrm>
          <a:prstGeom prst="rect">
            <a:avLst/>
          </a:prstGeom>
        </p:spPr>
        <p:txBody>
          <a:bodyPr vert="horz" lIns="110992" tIns="55497" rIns="110992" bIns="5549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321291" y="6709493"/>
            <a:ext cx="3360420" cy="385407"/>
          </a:xfrm>
          <a:prstGeom prst="rect">
            <a:avLst/>
          </a:prstGeom>
        </p:spPr>
        <p:txBody>
          <a:bodyPr vert="horz" lIns="110992" tIns="55497" rIns="110992" bIns="5549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51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9917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219" indent="-416219" algn="l" defTabSz="110991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1808" indent="-346848" algn="l" defTabSz="1109917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387395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42355" indent="-277480" algn="l" defTabSz="110991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7311" indent="-277480" algn="l" defTabSz="1109917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2269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7230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2186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17145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4957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9917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4875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9833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4793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9749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4710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9667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52173" y="153515"/>
            <a:ext cx="4763329" cy="45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10992" tIns="55497" rIns="110992" bIns="55497" rtlCol="0">
            <a:spAutoFit/>
          </a:bodyPr>
          <a:lstStyle/>
          <a:p>
            <a:pPr algn="ctr"/>
            <a:r>
              <a:rPr lang="es-CO" dirty="0"/>
              <a:t>El sonido y la luz</a:t>
            </a:r>
          </a:p>
        </p:txBody>
      </p:sp>
      <p:cxnSp>
        <p:nvCxnSpPr>
          <p:cNvPr id="183" name="182 Conector recto de flecha"/>
          <p:cNvCxnSpPr/>
          <p:nvPr/>
        </p:nvCxnSpPr>
        <p:spPr>
          <a:xfrm>
            <a:off x="6949598" y="5330739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648172" y="1086987"/>
            <a:ext cx="24482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SONIDO</a:t>
            </a:r>
          </a:p>
        </p:txBody>
      </p:sp>
      <p:cxnSp>
        <p:nvCxnSpPr>
          <p:cNvPr id="159" name="158 Conector recto"/>
          <p:cNvCxnSpPr/>
          <p:nvPr/>
        </p:nvCxnSpPr>
        <p:spPr>
          <a:xfrm flipH="1">
            <a:off x="1728292" y="604147"/>
            <a:ext cx="4738332" cy="495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288 CuadroTexto"/>
          <p:cNvSpPr txBox="1"/>
          <p:nvPr/>
        </p:nvSpPr>
        <p:spPr>
          <a:xfrm>
            <a:off x="288132" y="2347397"/>
            <a:ext cx="16162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800" dirty="0"/>
              <a:t>Onda Longitudinal Mecánica</a:t>
            </a:r>
          </a:p>
        </p:txBody>
      </p:sp>
      <p:cxnSp>
        <p:nvCxnSpPr>
          <p:cNvPr id="293" name="292 Conector recto de flecha"/>
          <p:cNvCxnSpPr>
            <a:stCxn id="156" idx="2"/>
            <a:endCxn id="83" idx="0"/>
          </p:cNvCxnSpPr>
          <p:nvPr/>
        </p:nvCxnSpPr>
        <p:spPr>
          <a:xfrm>
            <a:off x="1096244" y="5413603"/>
            <a:ext cx="16359" cy="222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stCxn id="4" idx="2"/>
            <a:endCxn id="202" idx="0"/>
          </p:cNvCxnSpPr>
          <p:nvPr/>
        </p:nvCxnSpPr>
        <p:spPr>
          <a:xfrm>
            <a:off x="6633838" y="604147"/>
            <a:ext cx="3314864" cy="59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155 CuadroTexto"/>
          <p:cNvSpPr txBox="1"/>
          <p:nvPr/>
        </p:nvSpPr>
        <p:spPr>
          <a:xfrm>
            <a:off x="745100" y="5059660"/>
            <a:ext cx="7022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con</a:t>
            </a:r>
          </a:p>
        </p:txBody>
      </p:sp>
      <p:cxnSp>
        <p:nvCxnSpPr>
          <p:cNvPr id="157" name="156 Conector recto"/>
          <p:cNvCxnSpPr>
            <a:stCxn id="79" idx="2"/>
            <a:endCxn id="156" idx="0"/>
          </p:cNvCxnSpPr>
          <p:nvPr/>
        </p:nvCxnSpPr>
        <p:spPr>
          <a:xfrm flipH="1">
            <a:off x="1096244" y="4964171"/>
            <a:ext cx="2" cy="95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334404" y="3638517"/>
            <a:ext cx="15236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Se propaga en</a:t>
            </a:r>
          </a:p>
        </p:txBody>
      </p:sp>
      <p:cxnSp>
        <p:nvCxnSpPr>
          <p:cNvPr id="30" name="29 Conector recto"/>
          <p:cNvCxnSpPr>
            <a:stCxn id="289" idx="2"/>
            <a:endCxn id="66" idx="0"/>
          </p:cNvCxnSpPr>
          <p:nvPr/>
        </p:nvCxnSpPr>
        <p:spPr>
          <a:xfrm flipH="1">
            <a:off x="1096245" y="3270727"/>
            <a:ext cx="1" cy="36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6" idx="2"/>
            <a:endCxn id="79" idx="0"/>
          </p:cNvCxnSpPr>
          <p:nvPr/>
        </p:nvCxnSpPr>
        <p:spPr>
          <a:xfrm>
            <a:off x="1096245" y="3992460"/>
            <a:ext cx="1" cy="325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88132" y="4317840"/>
            <a:ext cx="16162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800" dirty="0"/>
              <a:t>Medios elásticos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64865" y="5635724"/>
            <a:ext cx="20954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800" dirty="0"/>
              <a:t>Mayor velocidad de propagación en sólido, luego líquido y luego gaseosos.</a:t>
            </a:r>
          </a:p>
        </p:txBody>
      </p:sp>
      <p:cxnSp>
        <p:nvCxnSpPr>
          <p:cNvPr id="85" name="84 Conector recto"/>
          <p:cNvCxnSpPr>
            <a:stCxn id="137" idx="2"/>
            <a:endCxn id="88" idx="0"/>
          </p:cNvCxnSpPr>
          <p:nvPr/>
        </p:nvCxnSpPr>
        <p:spPr>
          <a:xfrm flipH="1">
            <a:off x="1096246" y="1487097"/>
            <a:ext cx="776062" cy="222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745102" y="1709982"/>
            <a:ext cx="7022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es</a:t>
            </a:r>
          </a:p>
        </p:txBody>
      </p:sp>
      <p:cxnSp>
        <p:nvCxnSpPr>
          <p:cNvPr id="90" name="89 Conector recto de flecha"/>
          <p:cNvCxnSpPr>
            <a:stCxn id="88" idx="2"/>
            <a:endCxn id="289" idx="0"/>
          </p:cNvCxnSpPr>
          <p:nvPr/>
        </p:nvCxnSpPr>
        <p:spPr>
          <a:xfrm>
            <a:off x="1096246" y="2063925"/>
            <a:ext cx="0" cy="283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CuadroTexto"/>
          <p:cNvSpPr txBox="1"/>
          <p:nvPr/>
        </p:nvSpPr>
        <p:spPr>
          <a:xfrm>
            <a:off x="2592388" y="1753389"/>
            <a:ext cx="7022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sus</a:t>
            </a:r>
          </a:p>
        </p:txBody>
      </p:sp>
      <p:sp>
        <p:nvSpPr>
          <p:cNvPr id="105" name="104 CuadroTexto"/>
          <p:cNvSpPr txBox="1"/>
          <p:nvPr/>
        </p:nvSpPr>
        <p:spPr>
          <a:xfrm>
            <a:off x="2304356" y="2329432"/>
            <a:ext cx="12403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800" dirty="0"/>
              <a:t>Cualidades</a:t>
            </a:r>
          </a:p>
        </p:txBody>
      </p:sp>
      <p:sp>
        <p:nvSpPr>
          <p:cNvPr id="106" name="105 CuadroTexto"/>
          <p:cNvSpPr txBox="1"/>
          <p:nvPr/>
        </p:nvSpPr>
        <p:spPr>
          <a:xfrm>
            <a:off x="2376364" y="2833509"/>
            <a:ext cx="5218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son</a:t>
            </a:r>
          </a:p>
        </p:txBody>
      </p:sp>
      <p:sp>
        <p:nvSpPr>
          <p:cNvPr id="107" name="106 CuadroTexto"/>
          <p:cNvSpPr txBox="1"/>
          <p:nvPr/>
        </p:nvSpPr>
        <p:spPr>
          <a:xfrm>
            <a:off x="2880420" y="3233843"/>
            <a:ext cx="1519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800" dirty="0"/>
              <a:t>Intensidad</a:t>
            </a:r>
            <a:br>
              <a:rPr lang="es-CO" sz="1800" dirty="0"/>
            </a:br>
            <a:r>
              <a:rPr lang="es-CO" sz="1800" dirty="0"/>
              <a:t>(Amplitud)</a:t>
            </a:r>
          </a:p>
        </p:txBody>
      </p:sp>
      <p:sp>
        <p:nvSpPr>
          <p:cNvPr id="108" name="107 CuadroTexto"/>
          <p:cNvSpPr txBox="1"/>
          <p:nvPr/>
        </p:nvSpPr>
        <p:spPr>
          <a:xfrm>
            <a:off x="2880420" y="4123556"/>
            <a:ext cx="1519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800" dirty="0"/>
              <a:t>Tono</a:t>
            </a:r>
            <a:br>
              <a:rPr lang="es-CO" sz="1800" dirty="0"/>
            </a:br>
            <a:r>
              <a:rPr lang="es-CO" sz="1800" dirty="0"/>
              <a:t>(frecuencia)</a:t>
            </a:r>
          </a:p>
        </p:txBody>
      </p:sp>
      <p:sp>
        <p:nvSpPr>
          <p:cNvPr id="109" name="108 CuadroTexto"/>
          <p:cNvSpPr txBox="1"/>
          <p:nvPr/>
        </p:nvSpPr>
        <p:spPr>
          <a:xfrm>
            <a:off x="2880420" y="5131668"/>
            <a:ext cx="15121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800" dirty="0"/>
              <a:t>Timbre</a:t>
            </a:r>
            <a:br>
              <a:rPr lang="es-CO" sz="1800" dirty="0"/>
            </a:br>
            <a:r>
              <a:rPr lang="es-CO" sz="1800" dirty="0"/>
              <a:t>(Armónicos)</a:t>
            </a:r>
          </a:p>
        </p:txBody>
      </p:sp>
      <p:cxnSp>
        <p:nvCxnSpPr>
          <p:cNvPr id="58" name="57 Conector recto"/>
          <p:cNvCxnSpPr>
            <a:stCxn id="137" idx="2"/>
            <a:endCxn id="104" idx="0"/>
          </p:cNvCxnSpPr>
          <p:nvPr/>
        </p:nvCxnSpPr>
        <p:spPr>
          <a:xfrm>
            <a:off x="1872308" y="1487097"/>
            <a:ext cx="1071224" cy="266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104" idx="2"/>
            <a:endCxn id="105" idx="0"/>
          </p:cNvCxnSpPr>
          <p:nvPr/>
        </p:nvCxnSpPr>
        <p:spPr>
          <a:xfrm flipH="1">
            <a:off x="2924538" y="2107332"/>
            <a:ext cx="18994" cy="222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258 Conector angular"/>
          <p:cNvCxnSpPr>
            <a:stCxn id="105" idx="1"/>
            <a:endCxn id="106" idx="1"/>
          </p:cNvCxnSpPr>
          <p:nvPr/>
        </p:nvCxnSpPr>
        <p:spPr>
          <a:xfrm rot="10800000" flipH="1" flipV="1">
            <a:off x="2304356" y="2514097"/>
            <a:ext cx="72008" cy="496383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264 Conector angular"/>
          <p:cNvCxnSpPr>
            <a:stCxn id="106" idx="3"/>
            <a:endCxn id="107" idx="0"/>
          </p:cNvCxnSpPr>
          <p:nvPr/>
        </p:nvCxnSpPr>
        <p:spPr>
          <a:xfrm>
            <a:off x="2898212" y="3010481"/>
            <a:ext cx="741841" cy="2233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267 Conector angular"/>
          <p:cNvCxnSpPr>
            <a:stCxn id="106" idx="2"/>
            <a:endCxn id="108" idx="1"/>
          </p:cNvCxnSpPr>
          <p:nvPr/>
        </p:nvCxnSpPr>
        <p:spPr>
          <a:xfrm rot="16200000" flipH="1">
            <a:off x="2129219" y="3695521"/>
            <a:ext cx="1259270" cy="2431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269 Conector angular"/>
          <p:cNvCxnSpPr>
            <a:stCxn id="106" idx="2"/>
            <a:endCxn id="109" idx="1"/>
          </p:cNvCxnSpPr>
          <p:nvPr/>
        </p:nvCxnSpPr>
        <p:spPr>
          <a:xfrm rot="16200000" flipH="1">
            <a:off x="1625163" y="4199577"/>
            <a:ext cx="2267382" cy="2431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126 CuadroTexto"/>
          <p:cNvSpPr txBox="1"/>
          <p:nvPr/>
        </p:nvSpPr>
        <p:spPr>
          <a:xfrm>
            <a:off x="4824636" y="2309698"/>
            <a:ext cx="1008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800" dirty="0"/>
              <a:t>Efectos</a:t>
            </a:r>
          </a:p>
        </p:txBody>
      </p:sp>
      <p:cxnSp>
        <p:nvCxnSpPr>
          <p:cNvPr id="71" name="70 Conector angular"/>
          <p:cNvCxnSpPr>
            <a:stCxn id="137" idx="3"/>
            <a:endCxn id="127" idx="0"/>
          </p:cNvCxnSpPr>
          <p:nvPr/>
        </p:nvCxnSpPr>
        <p:spPr>
          <a:xfrm>
            <a:off x="3096444" y="1287042"/>
            <a:ext cx="2232248" cy="10226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147 CuadroTexto"/>
          <p:cNvSpPr txBox="1"/>
          <p:nvPr/>
        </p:nvSpPr>
        <p:spPr>
          <a:xfrm>
            <a:off x="5256684" y="3331468"/>
            <a:ext cx="26642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b="1" dirty="0"/>
              <a:t>Efecto Doppler</a:t>
            </a:r>
            <a:endParaRPr lang="es-CO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b="1" dirty="0"/>
              <a:t>Onda de choque</a:t>
            </a:r>
            <a:endParaRPr lang="es-CO" sz="1800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4806844" y="2899420"/>
            <a:ext cx="5218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son</a:t>
            </a:r>
          </a:p>
        </p:txBody>
      </p:sp>
      <p:cxnSp>
        <p:nvCxnSpPr>
          <p:cNvPr id="295" name="294 Conector angular"/>
          <p:cNvCxnSpPr>
            <a:stCxn id="149" idx="3"/>
            <a:endCxn id="148" idx="0"/>
          </p:cNvCxnSpPr>
          <p:nvPr/>
        </p:nvCxnSpPr>
        <p:spPr>
          <a:xfrm>
            <a:off x="5328692" y="3076392"/>
            <a:ext cx="1260140" cy="2550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296 Conector angular"/>
          <p:cNvCxnSpPr>
            <a:stCxn id="127" idx="1"/>
            <a:endCxn id="149" idx="1"/>
          </p:cNvCxnSpPr>
          <p:nvPr/>
        </p:nvCxnSpPr>
        <p:spPr>
          <a:xfrm rot="10800000" flipV="1">
            <a:off x="4806844" y="2494364"/>
            <a:ext cx="17792" cy="582028"/>
          </a:xfrm>
          <a:prstGeom prst="bentConnector3">
            <a:avLst>
              <a:gd name="adj1" fmla="val 8478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201 CuadroTexto"/>
          <p:cNvSpPr txBox="1"/>
          <p:nvPr/>
        </p:nvSpPr>
        <p:spPr>
          <a:xfrm>
            <a:off x="8724566" y="1198429"/>
            <a:ext cx="24482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LUZ</a:t>
            </a:r>
          </a:p>
        </p:txBody>
      </p:sp>
      <p:sp>
        <p:nvSpPr>
          <p:cNvPr id="211" name="210 CuadroTexto"/>
          <p:cNvSpPr txBox="1"/>
          <p:nvPr/>
        </p:nvSpPr>
        <p:spPr>
          <a:xfrm>
            <a:off x="9602470" y="1747292"/>
            <a:ext cx="7022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es</a:t>
            </a:r>
          </a:p>
        </p:txBody>
      </p:sp>
      <p:sp>
        <p:nvSpPr>
          <p:cNvPr id="222" name="221 CuadroTexto"/>
          <p:cNvSpPr txBox="1"/>
          <p:nvPr/>
        </p:nvSpPr>
        <p:spPr>
          <a:xfrm>
            <a:off x="9186864" y="3142347"/>
            <a:ext cx="15236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Se propaga en</a:t>
            </a:r>
          </a:p>
        </p:txBody>
      </p:sp>
      <p:cxnSp>
        <p:nvCxnSpPr>
          <p:cNvPr id="224" name="223 Conector recto de flecha"/>
          <p:cNvCxnSpPr>
            <a:stCxn id="222" idx="2"/>
            <a:endCxn id="225" idx="0"/>
          </p:cNvCxnSpPr>
          <p:nvPr/>
        </p:nvCxnSpPr>
        <p:spPr>
          <a:xfrm flipH="1">
            <a:off x="9948704" y="3496290"/>
            <a:ext cx="1" cy="282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224 CuadroTexto"/>
          <p:cNvSpPr txBox="1"/>
          <p:nvPr/>
        </p:nvSpPr>
        <p:spPr>
          <a:xfrm>
            <a:off x="9247683" y="3778336"/>
            <a:ext cx="14020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800" dirty="0"/>
              <a:t>Línea recta en el vacío</a:t>
            </a:r>
          </a:p>
        </p:txBody>
      </p:sp>
      <p:sp>
        <p:nvSpPr>
          <p:cNvPr id="227" name="226 CuadroTexto"/>
          <p:cNvSpPr txBox="1"/>
          <p:nvPr/>
        </p:nvSpPr>
        <p:spPr>
          <a:xfrm>
            <a:off x="8837490" y="2304772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/>
              <a:t>ONDA –</a:t>
            </a:r>
            <a:r>
              <a:rPr lang="es-CO" sz="1800" dirty="0"/>
              <a:t> </a:t>
            </a:r>
            <a:r>
              <a:rPr lang="es-CO" sz="1800" b="1" dirty="0"/>
              <a:t>PARTÍCULA</a:t>
            </a:r>
            <a:br>
              <a:rPr lang="es-CO" sz="1800" b="1" dirty="0"/>
            </a:br>
            <a:r>
              <a:rPr lang="es-CO" sz="1800" dirty="0"/>
              <a:t>(Naturaleza Dual)  </a:t>
            </a:r>
          </a:p>
        </p:txBody>
      </p:sp>
      <p:cxnSp>
        <p:nvCxnSpPr>
          <p:cNvPr id="351" name="350 Conector recto de flecha"/>
          <p:cNvCxnSpPr>
            <a:stCxn id="211" idx="2"/>
            <a:endCxn id="227" idx="0"/>
          </p:cNvCxnSpPr>
          <p:nvPr/>
        </p:nvCxnSpPr>
        <p:spPr>
          <a:xfrm>
            <a:off x="9953614" y="2101235"/>
            <a:ext cx="0" cy="203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>
            <a:stCxn id="227" idx="2"/>
            <a:endCxn id="222" idx="0"/>
          </p:cNvCxnSpPr>
          <p:nvPr/>
        </p:nvCxnSpPr>
        <p:spPr>
          <a:xfrm flipH="1">
            <a:off x="9948705" y="2951103"/>
            <a:ext cx="4909" cy="191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353 CuadroTexto"/>
          <p:cNvSpPr txBox="1"/>
          <p:nvPr/>
        </p:nvSpPr>
        <p:spPr>
          <a:xfrm>
            <a:off x="9640764" y="4330288"/>
            <a:ext cx="6158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con</a:t>
            </a:r>
          </a:p>
        </p:txBody>
      </p:sp>
      <p:cxnSp>
        <p:nvCxnSpPr>
          <p:cNvPr id="355" name="354 Conector recto de flecha"/>
          <p:cNvCxnSpPr>
            <a:stCxn id="354" idx="2"/>
            <a:endCxn id="357" idx="0"/>
          </p:cNvCxnSpPr>
          <p:nvPr/>
        </p:nvCxnSpPr>
        <p:spPr>
          <a:xfrm>
            <a:off x="9948703" y="4684231"/>
            <a:ext cx="3443" cy="222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355 Conector recto"/>
          <p:cNvCxnSpPr>
            <a:stCxn id="225" idx="2"/>
            <a:endCxn id="354" idx="0"/>
          </p:cNvCxnSpPr>
          <p:nvPr/>
        </p:nvCxnSpPr>
        <p:spPr>
          <a:xfrm flipH="1" flipV="1">
            <a:off x="9948703" y="4330288"/>
            <a:ext cx="1" cy="94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356 CuadroTexto"/>
              <p:cNvSpPr txBox="1"/>
              <p:nvPr/>
            </p:nvSpPr>
            <p:spPr>
              <a:xfrm>
                <a:off x="8834552" y="4906352"/>
                <a:ext cx="2235187" cy="669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800" dirty="0"/>
                  <a:t>Velocidad constante </a:t>
                </a:r>
                <a:r>
                  <a:rPr lang="es-CO" sz="1800" i="1" dirty="0"/>
                  <a:t>c</a:t>
                </a:r>
                <a:r>
                  <a:rPr lang="es-CO" sz="1800" dirty="0"/>
                  <a:t> </a:t>
                </a:r>
                <a:br>
                  <a:rPr lang="es-CO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es-CO" sz="1800" b="0" i="0" smtClean="0">
                          <a:latin typeface="Cambria Math"/>
                        </a:rPr>
                        <m:t>x</m:t>
                      </m:r>
                      <m:r>
                        <a:rPr lang="es-CO" sz="1800" b="0" i="0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CO" sz="1800" b="0" i="1" smtClean="0">
                              <a:latin typeface="Cambria Math"/>
                            </a:rPr>
                            <m:t>8</m:t>
                          </m:r>
                        </m:sup>
                      </m:sSup>
                      <m:r>
                        <a:rPr lang="es-CO" sz="1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800" b="0" i="0" smtClean="0">
                          <a:latin typeface="Cambria Math"/>
                        </a:rPr>
                        <m:t>m</m:t>
                      </m:r>
                      <m:r>
                        <a:rPr lang="es-CO" sz="1800" b="0" i="0" smtClean="0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CO" sz="1800" b="0" i="0" smtClean="0"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357" name="35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52" y="4906352"/>
                <a:ext cx="2235187" cy="669992"/>
              </a:xfrm>
              <a:prstGeom prst="rect">
                <a:avLst/>
              </a:prstGeom>
              <a:blipFill rotWithShape="1">
                <a:blip r:embed="rId2"/>
                <a:stretch>
                  <a:fillRect l="-1355" t="-3571" r="-1084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160 Conector recto"/>
          <p:cNvCxnSpPr>
            <a:stCxn id="357" idx="2"/>
            <a:endCxn id="363" idx="0"/>
          </p:cNvCxnSpPr>
          <p:nvPr/>
        </p:nvCxnSpPr>
        <p:spPr>
          <a:xfrm>
            <a:off x="9952146" y="5576344"/>
            <a:ext cx="1468" cy="19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362 CuadroTexto"/>
          <p:cNvSpPr txBox="1"/>
          <p:nvPr/>
        </p:nvSpPr>
        <p:spPr>
          <a:xfrm>
            <a:off x="9024711" y="5770448"/>
            <a:ext cx="18578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Un medida en la </a:t>
            </a:r>
          </a:p>
        </p:txBody>
      </p:sp>
      <p:sp>
        <p:nvSpPr>
          <p:cNvPr id="364" name="363 CuadroTexto"/>
          <p:cNvSpPr txBox="1"/>
          <p:nvPr/>
        </p:nvSpPr>
        <p:spPr>
          <a:xfrm>
            <a:off x="8765974" y="6274504"/>
            <a:ext cx="2375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/>
              <a:t>Experiencia de </a:t>
            </a:r>
            <a:r>
              <a:rPr lang="es-CO" sz="1800" b="1" dirty="0" err="1"/>
              <a:t>Fezeau</a:t>
            </a:r>
            <a:endParaRPr lang="es-CO" sz="1800" b="1" dirty="0"/>
          </a:p>
        </p:txBody>
      </p:sp>
      <p:cxnSp>
        <p:nvCxnSpPr>
          <p:cNvPr id="169" name="168 Conector recto de flecha"/>
          <p:cNvCxnSpPr>
            <a:stCxn id="363" idx="2"/>
            <a:endCxn id="364" idx="0"/>
          </p:cNvCxnSpPr>
          <p:nvPr/>
        </p:nvCxnSpPr>
        <p:spPr>
          <a:xfrm>
            <a:off x="9953614" y="6124391"/>
            <a:ext cx="0" cy="150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recto"/>
          <p:cNvCxnSpPr>
            <a:stCxn id="202" idx="2"/>
            <a:endCxn id="211" idx="0"/>
          </p:cNvCxnSpPr>
          <p:nvPr/>
        </p:nvCxnSpPr>
        <p:spPr>
          <a:xfrm>
            <a:off x="9948702" y="1598539"/>
            <a:ext cx="4912" cy="148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84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66</Words>
  <Application>Microsoft Office PowerPoint</Application>
  <PresentationFormat>Personalizado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Maritza</dc:creator>
  <cp:lastModifiedBy>PEQUETITA Garcia Rodriguez</cp:lastModifiedBy>
  <cp:revision>37</cp:revision>
  <dcterms:created xsi:type="dcterms:W3CDTF">2016-06-18T02:33:41Z</dcterms:created>
  <dcterms:modified xsi:type="dcterms:W3CDTF">2016-08-11T21:13:36Z</dcterms:modified>
</cp:coreProperties>
</file>