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>
        <p:scale>
          <a:sx n="150" d="100"/>
          <a:sy n="150" d="100"/>
        </p:scale>
        <p:origin x="-474" y="-16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14/09/2015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6" y="203782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Los ecosistemas </a:t>
            </a:r>
            <a:endParaRPr lang="es-ES" sz="1600" dirty="0"/>
          </a:p>
        </p:txBody>
      </p:sp>
      <p:sp>
        <p:nvSpPr>
          <p:cNvPr id="5" name="Rectángulo 4"/>
          <p:cNvSpPr/>
          <p:nvPr/>
        </p:nvSpPr>
        <p:spPr>
          <a:xfrm>
            <a:off x="1816889" y="1155123"/>
            <a:ext cx="1083817" cy="572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/>
              <a:t>c</a:t>
            </a:r>
            <a:r>
              <a:rPr lang="es-ES" sz="1200" b="1" dirty="0" smtClean="0"/>
              <a:t>irculación </a:t>
            </a:r>
            <a:r>
              <a:rPr lang="es-ES" sz="1200" b="1" dirty="0"/>
              <a:t>de materiales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7093092" y="1173422"/>
            <a:ext cx="1296223" cy="45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f</a:t>
            </a:r>
            <a:r>
              <a:rPr lang="es-ES" sz="1300" b="1" dirty="0" smtClean="0"/>
              <a:t>lujos </a:t>
            </a:r>
            <a:r>
              <a:rPr lang="es-ES" sz="1300" b="1" dirty="0"/>
              <a:t>de energía</a:t>
            </a:r>
          </a:p>
        </p:txBody>
      </p:sp>
      <p:sp>
        <p:nvSpPr>
          <p:cNvPr id="143" name="Rectángulo 142"/>
          <p:cNvSpPr/>
          <p:nvPr/>
        </p:nvSpPr>
        <p:spPr>
          <a:xfrm>
            <a:off x="6122546" y="4434894"/>
            <a:ext cx="1122097" cy="5385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o</a:t>
            </a:r>
            <a:r>
              <a:rPr lang="es-ES" sz="900" dirty="0" smtClean="0">
                <a:solidFill>
                  <a:schemeClr val="tx1"/>
                </a:solidFill>
              </a:rPr>
              <a:t>rganismos </a:t>
            </a:r>
            <a:r>
              <a:rPr lang="es-ES" sz="900" dirty="0">
                <a:solidFill>
                  <a:schemeClr val="tx1"/>
                </a:solidFill>
              </a:rPr>
              <a:t>descomponedores</a:t>
            </a:r>
          </a:p>
        </p:txBody>
      </p:sp>
      <p:sp>
        <p:nvSpPr>
          <p:cNvPr id="126" name="Rectángulo 43"/>
          <p:cNvSpPr/>
          <p:nvPr/>
        </p:nvSpPr>
        <p:spPr>
          <a:xfrm>
            <a:off x="2907933" y="3265185"/>
            <a:ext cx="674400" cy="34251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 baseline="300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baseline="30000" dirty="0">
                <a:solidFill>
                  <a:schemeClr val="bg1"/>
                </a:solidFill>
              </a:rPr>
              <a:t>g</a:t>
            </a:r>
            <a:r>
              <a:rPr lang="es-ES" sz="1600" baseline="30000" dirty="0" smtClean="0">
                <a:solidFill>
                  <a:schemeClr val="bg1"/>
                </a:solidFill>
              </a:rPr>
              <a:t>aseoso</a:t>
            </a:r>
            <a:endParaRPr lang="es-ES" sz="1600" baseline="30000" dirty="0">
              <a:solidFill>
                <a:schemeClr val="bg1"/>
              </a:solidFill>
            </a:endParaRPr>
          </a:p>
        </p:txBody>
      </p:sp>
      <p:sp>
        <p:nvSpPr>
          <p:cNvPr id="129" name="Rectángulo 71"/>
          <p:cNvSpPr/>
          <p:nvPr/>
        </p:nvSpPr>
        <p:spPr>
          <a:xfrm>
            <a:off x="1676977" y="3182656"/>
            <a:ext cx="998792" cy="4811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s</a:t>
            </a:r>
            <a:r>
              <a:rPr lang="es-ES" sz="1000" dirty="0" smtClean="0">
                <a:solidFill>
                  <a:schemeClr val="bg1"/>
                </a:solidFill>
              </a:rPr>
              <a:t>istemas </a:t>
            </a:r>
            <a:r>
              <a:rPr lang="es-ES" sz="1000" dirty="0">
                <a:solidFill>
                  <a:schemeClr val="bg1"/>
                </a:solidFill>
              </a:rPr>
              <a:t>cerrados</a:t>
            </a:r>
          </a:p>
        </p:txBody>
      </p:sp>
      <p:sp>
        <p:nvSpPr>
          <p:cNvPr id="146" name="Rectángulo 43"/>
          <p:cNvSpPr/>
          <p:nvPr/>
        </p:nvSpPr>
        <p:spPr>
          <a:xfrm>
            <a:off x="3685411" y="3280287"/>
            <a:ext cx="596778" cy="3274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600" baseline="300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baseline="30000" dirty="0">
                <a:solidFill>
                  <a:schemeClr val="bg1"/>
                </a:solidFill>
              </a:rPr>
              <a:t>l</a:t>
            </a:r>
            <a:r>
              <a:rPr lang="es-ES" sz="1600" baseline="30000" dirty="0" smtClean="0">
                <a:solidFill>
                  <a:schemeClr val="bg1"/>
                </a:solidFill>
              </a:rPr>
              <a:t>íquido</a:t>
            </a:r>
            <a:endParaRPr lang="es-ES" sz="1600" baseline="30000" dirty="0">
              <a:solidFill>
                <a:schemeClr val="bg1"/>
              </a:solidFill>
            </a:endParaRPr>
          </a:p>
        </p:txBody>
      </p:sp>
      <p:sp>
        <p:nvSpPr>
          <p:cNvPr id="154" name="Rectángulo 43"/>
          <p:cNvSpPr/>
          <p:nvPr/>
        </p:nvSpPr>
        <p:spPr>
          <a:xfrm>
            <a:off x="4373093" y="3292130"/>
            <a:ext cx="534030" cy="2982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50" dirty="0">
                <a:solidFill>
                  <a:schemeClr val="bg1"/>
                </a:solidFill>
              </a:rPr>
              <a:t>s</a:t>
            </a:r>
            <a:r>
              <a:rPr lang="es-ES_tradnl" sz="1050" dirty="0" smtClean="0">
                <a:solidFill>
                  <a:schemeClr val="bg1"/>
                </a:solidFill>
              </a:rPr>
              <a:t>ólido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202" name="Rectángulo 43"/>
          <p:cNvSpPr/>
          <p:nvPr/>
        </p:nvSpPr>
        <p:spPr>
          <a:xfrm>
            <a:off x="6804296" y="2914803"/>
            <a:ext cx="1202148" cy="78464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solidFill>
                  <a:schemeClr val="bg1"/>
                </a:solidFill>
              </a:rPr>
              <a:t>energía radian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solidFill>
                  <a:schemeClr val="bg1"/>
                </a:solidFill>
              </a:rPr>
              <a:t>energía </a:t>
            </a:r>
            <a:r>
              <a:rPr lang="es-CO" sz="900" dirty="0">
                <a:solidFill>
                  <a:schemeClr val="bg1"/>
                </a:solidFill>
              </a:rPr>
              <a:t>térmica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bg1"/>
                </a:solidFill>
              </a:rPr>
              <a:t>e</a:t>
            </a:r>
            <a:r>
              <a:rPr lang="es-CO" sz="900" dirty="0" smtClean="0">
                <a:solidFill>
                  <a:schemeClr val="bg1"/>
                </a:solidFill>
              </a:rPr>
              <a:t>nergía </a:t>
            </a:r>
            <a:r>
              <a:rPr lang="es-CO" sz="900" dirty="0">
                <a:solidFill>
                  <a:schemeClr val="bg1"/>
                </a:solidFill>
              </a:rPr>
              <a:t>química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bg1"/>
                </a:solidFill>
              </a:rPr>
              <a:t>e</a:t>
            </a:r>
            <a:r>
              <a:rPr lang="es-CO" sz="900" dirty="0" smtClean="0">
                <a:solidFill>
                  <a:schemeClr val="bg1"/>
                </a:solidFill>
              </a:rPr>
              <a:t>nergía </a:t>
            </a:r>
            <a:r>
              <a:rPr lang="es-CO" sz="900" dirty="0">
                <a:solidFill>
                  <a:schemeClr val="bg1"/>
                </a:solidFill>
              </a:rPr>
              <a:t>mecánica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205" name="Rectángulo 43"/>
          <p:cNvSpPr/>
          <p:nvPr/>
        </p:nvSpPr>
        <p:spPr>
          <a:xfrm>
            <a:off x="4975810" y="3292130"/>
            <a:ext cx="883549" cy="3019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c</a:t>
            </a:r>
            <a:r>
              <a:rPr lang="es-ES_tradnl" sz="1000" dirty="0" smtClean="0">
                <a:solidFill>
                  <a:schemeClr val="bg1"/>
                </a:solidFill>
              </a:rPr>
              <a:t>ondensado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297" name="Conector angular 44"/>
          <p:cNvCxnSpPr>
            <a:stCxn id="28" idx="2"/>
            <a:endCxn id="202" idx="0"/>
          </p:cNvCxnSpPr>
          <p:nvPr/>
        </p:nvCxnSpPr>
        <p:spPr>
          <a:xfrm>
            <a:off x="7402559" y="2450300"/>
            <a:ext cx="2811" cy="464503"/>
          </a:xfrm>
          <a:prstGeom prst="straightConnector1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2" name="Rectángulo 71"/>
          <p:cNvSpPr/>
          <p:nvPr/>
        </p:nvSpPr>
        <p:spPr>
          <a:xfrm>
            <a:off x="437882" y="3182656"/>
            <a:ext cx="1114636" cy="4811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bg1"/>
                </a:solidFill>
              </a:rPr>
              <a:t>c</a:t>
            </a:r>
            <a:r>
              <a:rPr lang="es-ES" sz="1100" dirty="0" smtClean="0">
                <a:solidFill>
                  <a:schemeClr val="bg1"/>
                </a:solidFill>
              </a:rPr>
              <a:t>iclos </a:t>
            </a:r>
            <a:r>
              <a:rPr lang="es-ES" sz="1000" dirty="0">
                <a:solidFill>
                  <a:schemeClr val="bg1"/>
                </a:solidFill>
              </a:rPr>
              <a:t>biogeoquímicos</a:t>
            </a:r>
          </a:p>
        </p:txBody>
      </p:sp>
      <p:sp>
        <p:nvSpPr>
          <p:cNvPr id="459" name="Rectángulo 143"/>
          <p:cNvSpPr/>
          <p:nvPr/>
        </p:nvSpPr>
        <p:spPr>
          <a:xfrm>
            <a:off x="2152694" y="5553756"/>
            <a:ext cx="770913" cy="371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ciclo </a:t>
            </a:r>
            <a:r>
              <a:rPr lang="es-ES" sz="900" dirty="0">
                <a:solidFill>
                  <a:schemeClr val="tx1"/>
                </a:solidFill>
              </a:rPr>
              <a:t>del carbono</a:t>
            </a:r>
          </a:p>
        </p:txBody>
      </p:sp>
      <p:sp>
        <p:nvSpPr>
          <p:cNvPr id="460" name="Rectángulo 143"/>
          <p:cNvSpPr/>
          <p:nvPr/>
        </p:nvSpPr>
        <p:spPr>
          <a:xfrm>
            <a:off x="3063222" y="5573611"/>
            <a:ext cx="770913" cy="371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ciclo </a:t>
            </a:r>
            <a:r>
              <a:rPr lang="es-ES" sz="900" dirty="0">
                <a:solidFill>
                  <a:schemeClr val="tx1"/>
                </a:solidFill>
              </a:rPr>
              <a:t>del </a:t>
            </a:r>
            <a:r>
              <a:rPr lang="es-ES" sz="900" dirty="0" err="1">
                <a:solidFill>
                  <a:schemeClr val="tx1"/>
                </a:solidFill>
              </a:rPr>
              <a:t>nitrogeno</a:t>
            </a:r>
            <a:endParaRPr lang="es-ES" sz="900" baseline="30000" dirty="0">
              <a:solidFill>
                <a:schemeClr val="tx1"/>
              </a:solidFill>
            </a:endParaRPr>
          </a:p>
        </p:txBody>
      </p:sp>
      <p:sp>
        <p:nvSpPr>
          <p:cNvPr id="461" name="Rectángulo 143"/>
          <p:cNvSpPr/>
          <p:nvPr/>
        </p:nvSpPr>
        <p:spPr>
          <a:xfrm>
            <a:off x="4027041" y="5558609"/>
            <a:ext cx="770913" cy="371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ciclo </a:t>
            </a:r>
            <a:r>
              <a:rPr lang="es-ES" sz="900" dirty="0">
                <a:solidFill>
                  <a:schemeClr val="tx1"/>
                </a:solidFill>
              </a:rPr>
              <a:t>del agua</a:t>
            </a:r>
            <a:endParaRPr lang="es-ES" sz="900" baseline="30000" dirty="0">
              <a:solidFill>
                <a:schemeClr val="tx1"/>
              </a:solidFill>
            </a:endParaRPr>
          </a:p>
        </p:txBody>
      </p:sp>
      <p:sp>
        <p:nvSpPr>
          <p:cNvPr id="594" name="Rectángulo 43"/>
          <p:cNvSpPr/>
          <p:nvPr/>
        </p:nvSpPr>
        <p:spPr>
          <a:xfrm>
            <a:off x="8104031" y="2916561"/>
            <a:ext cx="1029412" cy="5596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>
                <a:solidFill>
                  <a:schemeClr val="bg1"/>
                </a:solidFill>
              </a:rPr>
              <a:t>c</a:t>
            </a:r>
            <a:r>
              <a:rPr lang="es-CO" sz="800" dirty="0" smtClean="0">
                <a:solidFill>
                  <a:schemeClr val="bg1"/>
                </a:solidFill>
              </a:rPr>
              <a:t>adenas </a:t>
            </a:r>
            <a:r>
              <a:rPr lang="es-CO" sz="800" dirty="0" smtClean="0">
                <a:solidFill>
                  <a:schemeClr val="bg1"/>
                </a:solidFill>
              </a:rPr>
              <a:t>tróficas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smtClean="0">
                <a:solidFill>
                  <a:schemeClr val="bg1"/>
                </a:solidFill>
              </a:rPr>
              <a:t>pirámides </a:t>
            </a:r>
            <a:r>
              <a:rPr lang="es-CO" sz="800" dirty="0">
                <a:solidFill>
                  <a:schemeClr val="bg1"/>
                </a:solidFill>
              </a:rPr>
              <a:t>de energía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599" name="Rectángulo 43"/>
          <p:cNvSpPr/>
          <p:nvPr/>
        </p:nvSpPr>
        <p:spPr>
          <a:xfrm>
            <a:off x="5928046" y="3020269"/>
            <a:ext cx="810934" cy="5874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s</a:t>
            </a:r>
            <a:r>
              <a:rPr lang="es-ES_tradnl" sz="1000" dirty="0" smtClean="0">
                <a:solidFill>
                  <a:schemeClr val="bg1"/>
                </a:solidFill>
              </a:rPr>
              <a:t>istemas </a:t>
            </a:r>
            <a:r>
              <a:rPr lang="es-ES_tradnl" sz="1000" dirty="0">
                <a:solidFill>
                  <a:schemeClr val="bg1"/>
                </a:solidFill>
              </a:rPr>
              <a:t>abiertos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656" name="Rectángulo 142"/>
          <p:cNvSpPr/>
          <p:nvPr/>
        </p:nvSpPr>
        <p:spPr>
          <a:xfrm>
            <a:off x="7308667" y="4424017"/>
            <a:ext cx="859235" cy="51514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o</a:t>
            </a:r>
            <a:r>
              <a:rPr lang="es-ES" sz="900" dirty="0" smtClean="0">
                <a:solidFill>
                  <a:schemeClr val="tx1"/>
                </a:solidFill>
              </a:rPr>
              <a:t>rganismos </a:t>
            </a:r>
            <a:r>
              <a:rPr lang="es-ES" sz="900" dirty="0">
                <a:solidFill>
                  <a:schemeClr val="tx1"/>
                </a:solidFill>
              </a:rPr>
              <a:t>consumidores</a:t>
            </a:r>
          </a:p>
        </p:txBody>
      </p:sp>
      <p:sp>
        <p:nvSpPr>
          <p:cNvPr id="673" name="Rectángulo 142"/>
          <p:cNvSpPr/>
          <p:nvPr/>
        </p:nvSpPr>
        <p:spPr>
          <a:xfrm>
            <a:off x="8231926" y="4426278"/>
            <a:ext cx="865521" cy="5229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o</a:t>
            </a:r>
            <a:r>
              <a:rPr lang="es-ES" sz="900" dirty="0" smtClean="0">
                <a:solidFill>
                  <a:schemeClr val="tx1"/>
                </a:solidFill>
              </a:rPr>
              <a:t>rganismos </a:t>
            </a:r>
            <a:r>
              <a:rPr lang="es-ES" sz="900" dirty="0">
                <a:solidFill>
                  <a:schemeClr val="tx1"/>
                </a:solidFill>
              </a:rPr>
              <a:t>productores</a:t>
            </a:r>
          </a:p>
        </p:txBody>
      </p:sp>
      <p:cxnSp>
        <p:nvCxnSpPr>
          <p:cNvPr id="691" name="Conector angular 44"/>
          <p:cNvCxnSpPr>
            <a:stCxn id="38" idx="2"/>
            <a:endCxn id="673" idx="0"/>
          </p:cNvCxnSpPr>
          <p:nvPr/>
        </p:nvCxnSpPr>
        <p:spPr>
          <a:xfrm rot="16200000" flipH="1">
            <a:off x="8378236" y="4139826"/>
            <a:ext cx="297531" cy="275372"/>
          </a:xfrm>
          <a:prstGeom prst="bentConnector3">
            <a:avLst>
              <a:gd name="adj1" fmla="val 50000"/>
            </a:avLst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412498" y="823473"/>
            <a:ext cx="6607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 err="1"/>
              <a:t>presentan</a:t>
            </a:r>
            <a:endParaRPr lang="pt-BR" sz="900" dirty="0"/>
          </a:p>
        </p:txBody>
      </p:sp>
      <p:cxnSp>
        <p:nvCxnSpPr>
          <p:cNvPr id="7" name="Conector recto 6"/>
          <p:cNvCxnSpPr>
            <a:stCxn id="4" idx="2"/>
            <a:endCxn id="2" idx="0"/>
          </p:cNvCxnSpPr>
          <p:nvPr/>
        </p:nvCxnSpPr>
        <p:spPr>
          <a:xfrm flipH="1">
            <a:off x="4742877" y="656924"/>
            <a:ext cx="1855" cy="166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r 10"/>
          <p:cNvCxnSpPr>
            <a:stCxn id="2" idx="2"/>
            <a:endCxn id="5" idx="0"/>
          </p:cNvCxnSpPr>
          <p:nvPr/>
        </p:nvCxnSpPr>
        <p:spPr>
          <a:xfrm rot="5400000">
            <a:off x="3500429" y="-87325"/>
            <a:ext cx="100818" cy="238407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r 12"/>
          <p:cNvCxnSpPr>
            <a:stCxn id="2" idx="2"/>
            <a:endCxn id="8" idx="0"/>
          </p:cNvCxnSpPr>
          <p:nvPr/>
        </p:nvCxnSpPr>
        <p:spPr>
          <a:xfrm rot="16200000" flipH="1">
            <a:off x="6182482" y="-385301"/>
            <a:ext cx="119117" cy="299832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>
            <a:off x="8082372" y="220407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representados</a:t>
            </a:r>
            <a:r>
              <a:rPr lang="pt-BR" sz="1000" dirty="0"/>
              <a:t> por</a:t>
            </a:r>
          </a:p>
        </p:txBody>
      </p:sp>
      <p:cxnSp>
        <p:nvCxnSpPr>
          <p:cNvPr id="27" name="Conector angular 26"/>
          <p:cNvCxnSpPr>
            <a:stCxn id="8" idx="2"/>
            <a:endCxn id="25" idx="0"/>
          </p:cNvCxnSpPr>
          <p:nvPr/>
        </p:nvCxnSpPr>
        <p:spPr>
          <a:xfrm rot="16200000" flipH="1">
            <a:off x="7893928" y="1479269"/>
            <a:ext cx="572084" cy="8775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6919093" y="2204079"/>
            <a:ext cx="9669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 err="1"/>
              <a:t>constituidos</a:t>
            </a:r>
            <a:r>
              <a:rPr lang="pt-BR" sz="1000" dirty="0"/>
              <a:t> </a:t>
            </a:r>
            <a:r>
              <a:rPr lang="pt-BR" sz="900" dirty="0"/>
              <a:t>por</a:t>
            </a:r>
            <a:endParaRPr lang="pt-BR" sz="1000" dirty="0"/>
          </a:p>
        </p:txBody>
      </p:sp>
      <p:cxnSp>
        <p:nvCxnSpPr>
          <p:cNvPr id="30" name="Conector angular 29"/>
          <p:cNvCxnSpPr>
            <a:stCxn id="8" idx="2"/>
            <a:endCxn id="28" idx="0"/>
          </p:cNvCxnSpPr>
          <p:nvPr/>
        </p:nvCxnSpPr>
        <p:spPr>
          <a:xfrm rot="5400000">
            <a:off x="7285840" y="1748714"/>
            <a:ext cx="572085" cy="33864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>
            <a:off x="5851650" y="2207391"/>
            <a:ext cx="9637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dirty="0"/>
              <a:t>que </a:t>
            </a:r>
            <a:r>
              <a:rPr lang="pt-BR" sz="900" dirty="0" err="1"/>
              <a:t>constituyen</a:t>
            </a:r>
            <a:endParaRPr lang="pt-BR" sz="900" dirty="0"/>
          </a:p>
        </p:txBody>
      </p:sp>
      <p:cxnSp>
        <p:nvCxnSpPr>
          <p:cNvPr id="33" name="Conector angular 32"/>
          <p:cNvCxnSpPr>
            <a:stCxn id="8" idx="2"/>
            <a:endCxn id="31" idx="0"/>
          </p:cNvCxnSpPr>
          <p:nvPr/>
        </p:nvCxnSpPr>
        <p:spPr>
          <a:xfrm rot="5400000">
            <a:off x="6749661" y="1215847"/>
            <a:ext cx="575397" cy="14076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/>
          <p:cNvSpPr/>
          <p:nvPr/>
        </p:nvSpPr>
        <p:spPr>
          <a:xfrm>
            <a:off x="7837721" y="3882526"/>
            <a:ext cx="11031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dirty="0"/>
              <a:t>conformadas por </a:t>
            </a:r>
          </a:p>
        </p:txBody>
      </p:sp>
      <p:cxnSp>
        <p:nvCxnSpPr>
          <p:cNvPr id="47" name="Conector angular 46"/>
          <p:cNvCxnSpPr>
            <a:stCxn id="38" idx="2"/>
            <a:endCxn id="656" idx="0"/>
          </p:cNvCxnSpPr>
          <p:nvPr/>
        </p:nvCxnSpPr>
        <p:spPr>
          <a:xfrm rot="5400000">
            <a:off x="7916165" y="3950867"/>
            <a:ext cx="295270" cy="65103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38" idx="2"/>
            <a:endCxn id="143" idx="0"/>
          </p:cNvCxnSpPr>
          <p:nvPr/>
        </p:nvCxnSpPr>
        <p:spPr>
          <a:xfrm rot="5400000">
            <a:off x="7383382" y="3428960"/>
            <a:ext cx="306147" cy="17057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Conector recto 467"/>
          <p:cNvCxnSpPr>
            <a:stCxn id="25" idx="2"/>
            <a:endCxn id="594" idx="0"/>
          </p:cNvCxnSpPr>
          <p:nvPr/>
        </p:nvCxnSpPr>
        <p:spPr>
          <a:xfrm>
            <a:off x="8618737" y="2450299"/>
            <a:ext cx="0" cy="466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Conector recto 481"/>
          <p:cNvCxnSpPr>
            <a:stCxn id="31" idx="2"/>
            <a:endCxn id="599" idx="0"/>
          </p:cNvCxnSpPr>
          <p:nvPr/>
        </p:nvCxnSpPr>
        <p:spPr>
          <a:xfrm>
            <a:off x="6333513" y="2453612"/>
            <a:ext cx="0" cy="566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Rectángulo 493"/>
          <p:cNvSpPr/>
          <p:nvPr/>
        </p:nvSpPr>
        <p:spPr>
          <a:xfrm>
            <a:off x="3721723" y="2168024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dirty="0" err="1"/>
              <a:t>en</a:t>
            </a:r>
            <a:r>
              <a:rPr lang="pt-BR" sz="1000" dirty="0"/>
              <a:t> estado</a:t>
            </a:r>
          </a:p>
        </p:txBody>
      </p:sp>
      <p:cxnSp>
        <p:nvCxnSpPr>
          <p:cNvPr id="501" name="Conector angular 500"/>
          <p:cNvCxnSpPr>
            <a:stCxn id="5" idx="2"/>
            <a:endCxn id="494" idx="0"/>
          </p:cNvCxnSpPr>
          <p:nvPr/>
        </p:nvCxnSpPr>
        <p:spPr>
          <a:xfrm rot="16200000" flipH="1">
            <a:off x="2994349" y="1091836"/>
            <a:ext cx="440636" cy="171173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Rectángulo 501"/>
          <p:cNvSpPr/>
          <p:nvPr/>
        </p:nvSpPr>
        <p:spPr>
          <a:xfrm>
            <a:off x="2422399" y="2163470"/>
            <a:ext cx="9637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dirty="0"/>
              <a:t>que </a:t>
            </a:r>
            <a:r>
              <a:rPr lang="pt-BR" sz="900" dirty="0" err="1"/>
              <a:t>constituyen</a:t>
            </a:r>
            <a:endParaRPr lang="pt-BR" sz="900" dirty="0"/>
          </a:p>
        </p:txBody>
      </p:sp>
      <p:cxnSp>
        <p:nvCxnSpPr>
          <p:cNvPr id="504" name="Conector angular 503"/>
          <p:cNvCxnSpPr>
            <a:stCxn id="5" idx="2"/>
            <a:endCxn id="502" idx="0"/>
          </p:cNvCxnSpPr>
          <p:nvPr/>
        </p:nvCxnSpPr>
        <p:spPr>
          <a:xfrm rot="16200000" flipH="1">
            <a:off x="2413489" y="1672697"/>
            <a:ext cx="436082" cy="54546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Rectángulo 506"/>
          <p:cNvSpPr/>
          <p:nvPr/>
        </p:nvSpPr>
        <p:spPr>
          <a:xfrm>
            <a:off x="1157601" y="2163470"/>
            <a:ext cx="8194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dirty="0" err="1"/>
              <a:t>en</a:t>
            </a:r>
            <a:r>
              <a:rPr lang="pt-BR" sz="1000" dirty="0"/>
              <a:t> </a:t>
            </a:r>
            <a:r>
              <a:rPr lang="pt-BR" sz="900" dirty="0"/>
              <a:t>forma</a:t>
            </a:r>
            <a:r>
              <a:rPr lang="pt-BR" sz="1000" dirty="0"/>
              <a:t> de</a:t>
            </a:r>
          </a:p>
        </p:txBody>
      </p:sp>
      <p:cxnSp>
        <p:nvCxnSpPr>
          <p:cNvPr id="511" name="Conector angular 510"/>
          <p:cNvCxnSpPr>
            <a:stCxn id="5" idx="2"/>
            <a:endCxn id="507" idx="0"/>
          </p:cNvCxnSpPr>
          <p:nvPr/>
        </p:nvCxnSpPr>
        <p:spPr>
          <a:xfrm rot="5400000">
            <a:off x="1745023" y="1549695"/>
            <a:ext cx="436082" cy="7914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494" idx="2"/>
            <a:endCxn id="154" idx="0"/>
          </p:cNvCxnSpPr>
          <p:nvPr/>
        </p:nvCxnSpPr>
        <p:spPr>
          <a:xfrm rot="16200000" flipH="1">
            <a:off x="3916380" y="2568401"/>
            <a:ext cx="877885" cy="569571"/>
          </a:xfrm>
          <a:prstGeom prst="bentConnector3">
            <a:avLst>
              <a:gd name="adj1" fmla="val 485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angular 80"/>
          <p:cNvCxnSpPr>
            <a:stCxn id="494" idx="2"/>
            <a:endCxn id="146" idx="0"/>
          </p:cNvCxnSpPr>
          <p:nvPr/>
        </p:nvCxnSpPr>
        <p:spPr>
          <a:xfrm rot="5400000">
            <a:off x="3594148" y="2803898"/>
            <a:ext cx="866042" cy="8673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angular 82"/>
          <p:cNvCxnSpPr>
            <a:stCxn id="494" idx="2"/>
            <a:endCxn id="126" idx="0"/>
          </p:cNvCxnSpPr>
          <p:nvPr/>
        </p:nvCxnSpPr>
        <p:spPr>
          <a:xfrm rot="5400000">
            <a:off x="3232365" y="2427013"/>
            <a:ext cx="850940" cy="82540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angular 86"/>
          <p:cNvCxnSpPr>
            <a:stCxn id="494" idx="2"/>
            <a:endCxn id="205" idx="0"/>
          </p:cNvCxnSpPr>
          <p:nvPr/>
        </p:nvCxnSpPr>
        <p:spPr>
          <a:xfrm rot="16200000" flipH="1">
            <a:off x="4305119" y="2179663"/>
            <a:ext cx="877885" cy="1347048"/>
          </a:xfrm>
          <a:prstGeom prst="bentConnector3">
            <a:avLst>
              <a:gd name="adj1" fmla="val 485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angular 93"/>
          <p:cNvCxnSpPr>
            <a:stCxn id="502" idx="2"/>
            <a:endCxn id="129" idx="0"/>
          </p:cNvCxnSpPr>
          <p:nvPr/>
        </p:nvCxnSpPr>
        <p:spPr>
          <a:xfrm rot="5400000">
            <a:off x="2153836" y="2432229"/>
            <a:ext cx="772965" cy="72788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ángulo 189"/>
          <p:cNvSpPr/>
          <p:nvPr/>
        </p:nvSpPr>
        <p:spPr>
          <a:xfrm>
            <a:off x="1870638" y="4034736"/>
            <a:ext cx="5164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de tipo</a:t>
            </a:r>
          </a:p>
        </p:txBody>
      </p:sp>
      <p:sp>
        <p:nvSpPr>
          <p:cNvPr id="576" name="Rectángulo 575"/>
          <p:cNvSpPr/>
          <p:nvPr/>
        </p:nvSpPr>
        <p:spPr>
          <a:xfrm>
            <a:off x="297224" y="4036522"/>
            <a:ext cx="10502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dirty="0" err="1"/>
              <a:t>afectados</a:t>
            </a:r>
            <a:r>
              <a:rPr lang="pt-BR" sz="1000" dirty="0"/>
              <a:t> </a:t>
            </a:r>
            <a:r>
              <a:rPr lang="pt-BR" sz="1000" dirty="0" smtClean="0"/>
              <a:t>por </a:t>
            </a:r>
            <a:r>
              <a:rPr lang="pt-BR" sz="1000" dirty="0" err="1" smtClean="0"/>
              <a:t>el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579" name="Conector angular 578"/>
          <p:cNvCxnSpPr>
            <a:stCxn id="452" idx="2"/>
            <a:endCxn id="190" idx="0"/>
          </p:cNvCxnSpPr>
          <p:nvPr/>
        </p:nvCxnSpPr>
        <p:spPr>
          <a:xfrm rot="16200000" flipH="1">
            <a:off x="1376575" y="3282429"/>
            <a:ext cx="370932" cy="113368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Conector angular 580"/>
          <p:cNvCxnSpPr>
            <a:stCxn id="452" idx="2"/>
            <a:endCxn id="576" idx="0"/>
          </p:cNvCxnSpPr>
          <p:nvPr/>
        </p:nvCxnSpPr>
        <p:spPr>
          <a:xfrm rot="5400000">
            <a:off x="722425" y="3763747"/>
            <a:ext cx="372718" cy="17283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tángulo 581"/>
          <p:cNvSpPr/>
          <p:nvPr/>
        </p:nvSpPr>
        <p:spPr>
          <a:xfrm>
            <a:off x="2802430" y="4939164"/>
            <a:ext cx="5982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dirty="0"/>
              <a:t>c</a:t>
            </a:r>
            <a:r>
              <a:rPr lang="pt-BR" sz="1000" dirty="0" smtClean="0"/>
              <a:t>omo </a:t>
            </a:r>
            <a:r>
              <a:rPr lang="pt-BR" sz="1000" dirty="0" err="1" smtClean="0"/>
              <a:t>el</a:t>
            </a:r>
            <a:endParaRPr lang="pt-BR" sz="1000" dirty="0"/>
          </a:p>
        </p:txBody>
      </p:sp>
      <p:sp>
        <p:nvSpPr>
          <p:cNvPr id="583" name="Rectángulo 582"/>
          <p:cNvSpPr/>
          <p:nvPr/>
        </p:nvSpPr>
        <p:spPr>
          <a:xfrm>
            <a:off x="2574837" y="4439922"/>
            <a:ext cx="1053428" cy="2747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/>
              <a:t>g</a:t>
            </a:r>
            <a:r>
              <a:rPr lang="pt-BR" sz="1000" dirty="0" err="1" smtClean="0"/>
              <a:t>aseoso</a:t>
            </a:r>
            <a:endParaRPr lang="pt-BR" sz="1000" dirty="0"/>
          </a:p>
        </p:txBody>
      </p:sp>
      <p:cxnSp>
        <p:nvCxnSpPr>
          <p:cNvPr id="593" name="Conector recto 592"/>
          <p:cNvCxnSpPr>
            <a:stCxn id="582" idx="0"/>
            <a:endCxn id="583" idx="2"/>
          </p:cNvCxnSpPr>
          <p:nvPr/>
        </p:nvCxnSpPr>
        <p:spPr>
          <a:xfrm flipV="1">
            <a:off x="3101551" y="4714644"/>
            <a:ext cx="0" cy="224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Conector angular 595"/>
          <p:cNvCxnSpPr>
            <a:stCxn id="582" idx="2"/>
            <a:endCxn id="461" idx="0"/>
          </p:cNvCxnSpPr>
          <p:nvPr/>
        </p:nvCxnSpPr>
        <p:spPr>
          <a:xfrm rot="16200000" flipH="1">
            <a:off x="3570412" y="4716523"/>
            <a:ext cx="373224" cy="131094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Conector angular 597"/>
          <p:cNvCxnSpPr>
            <a:stCxn id="582" idx="2"/>
            <a:endCxn id="460" idx="0"/>
          </p:cNvCxnSpPr>
          <p:nvPr/>
        </p:nvCxnSpPr>
        <p:spPr>
          <a:xfrm rot="16200000" flipH="1">
            <a:off x="3081002" y="5205934"/>
            <a:ext cx="388226" cy="34712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Conector angular 602"/>
          <p:cNvCxnSpPr>
            <a:stCxn id="582" idx="2"/>
            <a:endCxn id="459" idx="0"/>
          </p:cNvCxnSpPr>
          <p:nvPr/>
        </p:nvCxnSpPr>
        <p:spPr>
          <a:xfrm rot="5400000">
            <a:off x="2635666" y="5087870"/>
            <a:ext cx="368371" cy="5634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Rectángulo 603"/>
          <p:cNvSpPr/>
          <p:nvPr/>
        </p:nvSpPr>
        <p:spPr>
          <a:xfrm>
            <a:off x="1423380" y="5214646"/>
            <a:ext cx="5982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dirty="0"/>
              <a:t>c</a:t>
            </a:r>
            <a:r>
              <a:rPr lang="pt-BR" sz="1000" dirty="0" smtClean="0"/>
              <a:t>omo </a:t>
            </a:r>
            <a:r>
              <a:rPr lang="pt-BR" sz="1000" dirty="0" err="1" smtClean="0"/>
              <a:t>el</a:t>
            </a:r>
            <a:endParaRPr lang="pt-BR" sz="1000" dirty="0"/>
          </a:p>
        </p:txBody>
      </p:sp>
      <p:cxnSp>
        <p:nvCxnSpPr>
          <p:cNvPr id="608" name="Conector angular 607"/>
          <p:cNvCxnSpPr>
            <a:stCxn id="190" idx="2"/>
            <a:endCxn id="583" idx="0"/>
          </p:cNvCxnSpPr>
          <p:nvPr/>
        </p:nvCxnSpPr>
        <p:spPr>
          <a:xfrm rot="16200000" flipH="1">
            <a:off x="2528039" y="3866410"/>
            <a:ext cx="174354" cy="9726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Rectángulo 612"/>
          <p:cNvSpPr/>
          <p:nvPr/>
        </p:nvSpPr>
        <p:spPr>
          <a:xfrm>
            <a:off x="1237956" y="4434894"/>
            <a:ext cx="969090" cy="3328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err="1"/>
              <a:t>s</a:t>
            </a:r>
            <a:r>
              <a:rPr lang="pt-BR" sz="900" dirty="0" err="1" smtClean="0"/>
              <a:t>edimentario</a:t>
            </a:r>
            <a:endParaRPr lang="pt-BR" sz="900" dirty="0"/>
          </a:p>
        </p:txBody>
      </p:sp>
      <p:cxnSp>
        <p:nvCxnSpPr>
          <p:cNvPr id="615" name="Conector angular 614"/>
          <p:cNvCxnSpPr>
            <a:stCxn id="190" idx="2"/>
            <a:endCxn id="613" idx="0"/>
          </p:cNvCxnSpPr>
          <p:nvPr/>
        </p:nvCxnSpPr>
        <p:spPr>
          <a:xfrm rot="5400000">
            <a:off x="1841029" y="4147041"/>
            <a:ext cx="169326" cy="40638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Conector recto 622"/>
          <p:cNvCxnSpPr>
            <a:stCxn id="613" idx="2"/>
            <a:endCxn id="604" idx="0"/>
          </p:cNvCxnSpPr>
          <p:nvPr/>
        </p:nvCxnSpPr>
        <p:spPr>
          <a:xfrm>
            <a:off x="1722501" y="4767773"/>
            <a:ext cx="0" cy="446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ectángulo 628"/>
          <p:cNvSpPr/>
          <p:nvPr/>
        </p:nvSpPr>
        <p:spPr>
          <a:xfrm>
            <a:off x="587630" y="5585681"/>
            <a:ext cx="1093569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1100" dirty="0" smtClean="0"/>
              <a:t>ciclo </a:t>
            </a:r>
            <a:r>
              <a:rPr lang="pt-BR" sz="1100" dirty="0" err="1"/>
              <a:t>del</a:t>
            </a:r>
            <a:r>
              <a:rPr lang="pt-BR" sz="1100" dirty="0"/>
              <a:t> fósforo</a:t>
            </a:r>
          </a:p>
        </p:txBody>
      </p:sp>
      <p:cxnSp>
        <p:nvCxnSpPr>
          <p:cNvPr id="631" name="Conector angular 630"/>
          <p:cNvCxnSpPr>
            <a:stCxn id="604" idx="2"/>
            <a:endCxn id="629" idx="0"/>
          </p:cNvCxnSpPr>
          <p:nvPr/>
        </p:nvCxnSpPr>
        <p:spPr>
          <a:xfrm rot="5400000">
            <a:off x="1366051" y="5229231"/>
            <a:ext cx="124814" cy="58808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Rectángulo 631"/>
          <p:cNvSpPr/>
          <p:nvPr/>
        </p:nvSpPr>
        <p:spPr>
          <a:xfrm>
            <a:off x="88134" y="4470528"/>
            <a:ext cx="782587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1100" dirty="0" smtClean="0"/>
              <a:t>ser </a:t>
            </a:r>
            <a:r>
              <a:rPr lang="pt-BR" sz="900" dirty="0"/>
              <a:t>humano</a:t>
            </a:r>
          </a:p>
        </p:txBody>
      </p:sp>
      <p:cxnSp>
        <p:nvCxnSpPr>
          <p:cNvPr id="211" name="Conector angular 210"/>
          <p:cNvCxnSpPr>
            <a:stCxn id="594" idx="2"/>
            <a:endCxn id="38" idx="0"/>
          </p:cNvCxnSpPr>
          <p:nvPr/>
        </p:nvCxnSpPr>
        <p:spPr>
          <a:xfrm rot="5400000">
            <a:off x="8300861" y="3564649"/>
            <a:ext cx="406331" cy="2294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angular 213"/>
          <p:cNvCxnSpPr>
            <a:stCxn id="576" idx="2"/>
            <a:endCxn id="632" idx="0"/>
          </p:cNvCxnSpPr>
          <p:nvPr/>
        </p:nvCxnSpPr>
        <p:spPr>
          <a:xfrm rot="5400000">
            <a:off x="557006" y="4205165"/>
            <a:ext cx="187785" cy="34294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angular 232"/>
          <p:cNvCxnSpPr>
            <a:stCxn id="507" idx="2"/>
            <a:endCxn id="452" idx="0"/>
          </p:cNvCxnSpPr>
          <p:nvPr/>
        </p:nvCxnSpPr>
        <p:spPr>
          <a:xfrm rot="5400000">
            <a:off x="894783" y="2510109"/>
            <a:ext cx="772965" cy="5721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1065</TotalTime>
  <Words>78</Words>
  <Application>Microsoft Office PowerPoint</Application>
  <PresentationFormat>Carta (216 x 279 mm)</PresentationFormat>
  <Paragraphs>40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Mpgarcia</cp:lastModifiedBy>
  <cp:revision>86</cp:revision>
  <dcterms:created xsi:type="dcterms:W3CDTF">2015-05-14T14:12:36Z</dcterms:created>
  <dcterms:modified xsi:type="dcterms:W3CDTF">2015-09-14T17:50:36Z</dcterms:modified>
</cp:coreProperties>
</file>