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71" autoAdjust="0"/>
    <p:restoredTop sz="94660"/>
  </p:normalViewPr>
  <p:slideViewPr>
    <p:cSldViewPr snapToGrid="0">
      <p:cViewPr>
        <p:scale>
          <a:sx n="108" d="100"/>
          <a:sy n="108" d="100"/>
        </p:scale>
        <p:origin x="-19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ángulo 3"/>
          <p:cNvSpPr/>
          <p:nvPr/>
        </p:nvSpPr>
        <p:spPr>
          <a:xfrm>
            <a:off x="3081356" y="11989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Movimiento en dos dimensiones </a:t>
            </a:r>
            <a:endParaRPr lang="es-ES" sz="1600" dirty="0"/>
          </a:p>
        </p:txBody>
      </p:sp>
      <p:cxnSp>
        <p:nvCxnSpPr>
          <p:cNvPr id="111" name="Conector angular 30"/>
          <p:cNvCxnSpPr>
            <a:endCxn id="153" idx="0"/>
          </p:cNvCxnSpPr>
          <p:nvPr/>
        </p:nvCxnSpPr>
        <p:spPr>
          <a:xfrm>
            <a:off x="5473780" y="1013416"/>
            <a:ext cx="1892880" cy="4523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2" name="CuadroTexto 18"/>
          <p:cNvSpPr txBox="1"/>
          <p:nvPr/>
        </p:nvSpPr>
        <p:spPr>
          <a:xfrm>
            <a:off x="563759" y="708185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3" name="Conector angular 44"/>
          <p:cNvCxnSpPr>
            <a:stCxn id="112" idx="2"/>
            <a:endCxn id="115" idx="0"/>
          </p:cNvCxnSpPr>
          <p:nvPr/>
        </p:nvCxnSpPr>
        <p:spPr>
          <a:xfrm>
            <a:off x="1048298" y="939017"/>
            <a:ext cx="0" cy="1546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4" name="Conector angular 44"/>
          <p:cNvCxnSpPr>
            <a:stCxn id="112" idx="0"/>
            <a:endCxn id="110" idx="2"/>
          </p:cNvCxnSpPr>
          <p:nvPr/>
        </p:nvCxnSpPr>
        <p:spPr>
          <a:xfrm rot="5400000" flipH="1" flipV="1">
            <a:off x="2876330" y="-1254997"/>
            <a:ext cx="135150" cy="379121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5" name="Rectángulo 4"/>
          <p:cNvSpPr/>
          <p:nvPr/>
        </p:nvSpPr>
        <p:spPr>
          <a:xfrm>
            <a:off x="443992" y="1093672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>
                <a:solidFill>
                  <a:sysClr val="windowText" lastClr="000000"/>
                </a:solidFill>
              </a:rPr>
              <a:t>Componentes vectoriales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ángulo 43"/>
          <p:cNvSpPr/>
          <p:nvPr/>
        </p:nvSpPr>
        <p:spPr>
          <a:xfrm>
            <a:off x="586493" y="2270371"/>
            <a:ext cx="923614" cy="96268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_tradn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Horizontal</a:t>
            </a:r>
            <a:r>
              <a:rPr kumimoji="0" lang="es-ES_tradnl" sz="1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lang="pt-BR" sz="1000" kern="0" dirty="0" err="1" smtClean="0">
                <a:solidFill>
                  <a:sysClr val="window" lastClr="FFFFFF"/>
                </a:solidFill>
              </a:rPr>
              <a:t>v_x</a:t>
            </a:r>
            <a:r>
              <a:rPr lang="pt-BR" sz="1000" kern="0" dirty="0" smtClean="0">
                <a:solidFill>
                  <a:sysClr val="window" lastClr="FFFFFF"/>
                </a:solidFill>
              </a:rPr>
              <a:t> </a:t>
            </a:r>
            <a:r>
              <a:rPr lang="pt-BR" sz="1000" kern="0" dirty="0">
                <a:solidFill>
                  <a:sysClr val="window" lastClr="FFFFFF"/>
                </a:solidFill>
              </a:rPr>
              <a:t>= </a:t>
            </a:r>
            <a:r>
              <a:rPr lang="pt-BR" sz="1000" kern="0" dirty="0" err="1">
                <a:solidFill>
                  <a:sysClr val="window" lastClr="FFFFFF"/>
                </a:solidFill>
              </a:rPr>
              <a:t>v</a:t>
            </a:r>
            <a:r>
              <a:rPr lang="pt-BR" sz="1000" kern="0" dirty="0">
                <a:solidFill>
                  <a:sysClr val="window" lastClr="FFFFFF"/>
                </a:solidFill>
              </a:rPr>
              <a:t>  cos </a:t>
            </a:r>
            <a:r>
              <a:rPr lang="pt-BR" sz="1000" kern="0" dirty="0" smtClean="0">
                <a:solidFill>
                  <a:sysClr val="window" lastClr="FFFFFF"/>
                </a:solidFill>
              </a:rPr>
              <a:t>α) </a:t>
            </a:r>
            <a:endParaRPr kumimoji="0" lang="es-ES_tradnl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indent="-171450" defTabSz="914400">
              <a:buFont typeface="Arial"/>
              <a:buChar char="•"/>
            </a:pP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Vertical</a:t>
            </a:r>
            <a:r>
              <a:rPr lang="es-ES" sz="10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es-ES" sz="1000" kern="0" dirty="0" smtClean="0">
                <a:solidFill>
                  <a:sysClr val="window" lastClr="FFFFFF"/>
                </a:solidFill>
                <a:latin typeface="Calibri"/>
              </a:rPr>
              <a:t>(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v_y </a:t>
            </a:r>
            <a:r>
              <a:rPr lang="el-GR" sz="1000" kern="0" dirty="0">
                <a:solidFill>
                  <a:sysClr val="window" lastClr="FFFFFF"/>
                </a:solidFill>
              </a:rPr>
              <a:t>= v  sen 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α</a:t>
            </a:r>
            <a:r>
              <a:rPr lang="es-ES_tradnl" sz="1000" kern="0" dirty="0" smtClean="0">
                <a:solidFill>
                  <a:sysClr val="window" lastClr="FFFFFF"/>
                </a:solidFill>
              </a:rPr>
              <a:t>)</a:t>
            </a:r>
            <a:r>
              <a:rPr lang="el-GR" sz="1000" kern="0" dirty="0" smtClean="0">
                <a:solidFill>
                  <a:sysClr val="window" lastClr="FFFFFF"/>
                </a:solidFill>
              </a:rPr>
              <a:t> 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17" name="Conector angular 44"/>
          <p:cNvCxnSpPr>
            <a:stCxn id="118" idx="2"/>
            <a:endCxn id="116" idx="0"/>
          </p:cNvCxnSpPr>
          <p:nvPr/>
        </p:nvCxnSpPr>
        <p:spPr>
          <a:xfrm>
            <a:off x="1048299" y="1919131"/>
            <a:ext cx="1" cy="35124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8" name="CuadroTexto 18"/>
          <p:cNvSpPr txBox="1"/>
          <p:nvPr/>
        </p:nvSpPr>
        <p:spPr>
          <a:xfrm>
            <a:off x="563760" y="1688299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cuales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9" name="Conector angular 44"/>
          <p:cNvCxnSpPr>
            <a:stCxn id="118" idx="0"/>
            <a:endCxn id="115" idx="2"/>
          </p:cNvCxnSpPr>
          <p:nvPr/>
        </p:nvCxnSpPr>
        <p:spPr>
          <a:xfrm rot="16200000" flipV="1">
            <a:off x="975655" y="1615654"/>
            <a:ext cx="145288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1" name="CuadroTexto 18"/>
          <p:cNvSpPr txBox="1"/>
          <p:nvPr/>
        </p:nvSpPr>
        <p:spPr>
          <a:xfrm>
            <a:off x="1924771" y="705930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ysClr val="windowText" lastClr="000000"/>
                </a:solidFill>
              </a:rPr>
              <a:t>se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aplica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en el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3" name="Conector angular 44"/>
          <p:cNvCxnSpPr>
            <a:stCxn id="121" idx="2"/>
            <a:endCxn id="124" idx="0"/>
          </p:cNvCxnSpPr>
          <p:nvPr/>
        </p:nvCxnSpPr>
        <p:spPr>
          <a:xfrm>
            <a:off x="2409310" y="936762"/>
            <a:ext cx="0" cy="1546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4" name="Rectángulo 4"/>
          <p:cNvSpPr/>
          <p:nvPr/>
        </p:nvSpPr>
        <p:spPr>
          <a:xfrm>
            <a:off x="1805004" y="1091417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Planetario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ángulo 43"/>
          <p:cNvSpPr/>
          <p:nvPr/>
        </p:nvSpPr>
        <p:spPr>
          <a:xfrm>
            <a:off x="1947328" y="2275709"/>
            <a:ext cx="923614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_tradnl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Leyes de Kepler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28" name="Conector angular 44"/>
          <p:cNvCxnSpPr>
            <a:stCxn id="133" idx="2"/>
            <a:endCxn id="125" idx="0"/>
          </p:cNvCxnSpPr>
          <p:nvPr/>
        </p:nvCxnSpPr>
        <p:spPr>
          <a:xfrm rot="5400000">
            <a:off x="2229807" y="2096204"/>
            <a:ext cx="358833" cy="1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3" name="CuadroTexto 18"/>
          <p:cNvSpPr txBox="1"/>
          <p:nvPr/>
        </p:nvSpPr>
        <p:spPr>
          <a:xfrm>
            <a:off x="1924772" y="1686044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sysClr val="windowText" lastClr="000000"/>
                </a:solidFill>
              </a:rPr>
              <a:t>descrito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por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las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7" name="Conector angular 44"/>
          <p:cNvCxnSpPr>
            <a:stCxn id="133" idx="0"/>
            <a:endCxn id="124" idx="2"/>
          </p:cNvCxnSpPr>
          <p:nvPr/>
        </p:nvCxnSpPr>
        <p:spPr>
          <a:xfrm rot="16200000" flipV="1">
            <a:off x="2336667" y="1613399"/>
            <a:ext cx="145288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8" name="Conector angular 30"/>
          <p:cNvCxnSpPr>
            <a:stCxn id="140" idx="2"/>
            <a:endCxn id="139" idx="0"/>
          </p:cNvCxnSpPr>
          <p:nvPr/>
        </p:nvCxnSpPr>
        <p:spPr>
          <a:xfrm>
            <a:off x="2407760" y="3147293"/>
            <a:ext cx="1375" cy="2010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9" name="Rectángulo 71"/>
          <p:cNvSpPr/>
          <p:nvPr/>
        </p:nvSpPr>
        <p:spPr>
          <a:xfrm>
            <a:off x="1844688" y="3348307"/>
            <a:ext cx="1128893" cy="1488704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 smtClean="0"/>
              <a:t>Trayectorias </a:t>
            </a:r>
            <a:r>
              <a:rPr lang="es-ES_tradnl" sz="900" dirty="0"/>
              <a:t>planetarias </a:t>
            </a:r>
            <a:r>
              <a:rPr lang="es-ES_tradnl" sz="900" dirty="0" smtClean="0"/>
              <a:t>elípticas.</a:t>
            </a:r>
          </a:p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 smtClean="0"/>
              <a:t>Ley </a:t>
            </a:r>
            <a:r>
              <a:rPr lang="es-ES_tradnl" sz="900" dirty="0"/>
              <a:t>de las </a:t>
            </a:r>
            <a:r>
              <a:rPr lang="es-ES_tradnl" sz="900" dirty="0" smtClean="0"/>
              <a:t>áreas</a:t>
            </a:r>
          </a:p>
          <a:p>
            <a:pPr marL="228600" lvl="0" indent="-228600" defTabSz="914400">
              <a:buFont typeface="+mj-lt"/>
              <a:buAutoNum type="arabicPeriod"/>
            </a:pPr>
            <a:r>
              <a:rPr lang="es-ES_tradnl" sz="900" dirty="0" smtClean="0">
                <a:effectLst/>
              </a:rPr>
              <a:t> Ley de los Periodos orbitales     (T^2/R^3 = K = constante)   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CuadroTexto 18"/>
          <p:cNvSpPr txBox="1"/>
          <p:nvPr/>
        </p:nvSpPr>
        <p:spPr>
          <a:xfrm>
            <a:off x="1923221" y="2916461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cuales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son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1" name="Conector angular 44"/>
          <p:cNvCxnSpPr>
            <a:stCxn id="140" idx="0"/>
            <a:endCxn id="125" idx="2"/>
          </p:cNvCxnSpPr>
          <p:nvPr/>
        </p:nvCxnSpPr>
        <p:spPr>
          <a:xfrm flipV="1">
            <a:off x="2407760" y="2758727"/>
            <a:ext cx="1375" cy="15773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2" name="CuadroTexto 18"/>
          <p:cNvSpPr txBox="1"/>
          <p:nvPr/>
        </p:nvSpPr>
        <p:spPr>
          <a:xfrm>
            <a:off x="4989238" y="708185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sysClr val="windowText" lastClr="000000"/>
                </a:solidFill>
              </a:rPr>
              <a:t>casos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3" name="Conector angular 44"/>
          <p:cNvCxnSpPr>
            <a:stCxn id="142" idx="2"/>
            <a:endCxn id="144" idx="0"/>
          </p:cNvCxnSpPr>
          <p:nvPr/>
        </p:nvCxnSpPr>
        <p:spPr>
          <a:xfrm rot="5400000">
            <a:off x="4532622" y="150260"/>
            <a:ext cx="152399" cy="17299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4" name="Rectángulo 4"/>
          <p:cNvSpPr/>
          <p:nvPr/>
        </p:nvSpPr>
        <p:spPr>
          <a:xfrm>
            <a:off x="3139558" y="1091416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parab</a:t>
            </a:r>
            <a:r>
              <a:rPr lang="es-ES_tradnl" sz="1300" b="1" kern="0" dirty="0" smtClean="0">
                <a:solidFill>
                  <a:sysClr val="windowText" lastClr="000000"/>
                </a:solidFill>
              </a:rPr>
              <a:t>ólico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ángulo 43"/>
          <p:cNvSpPr/>
          <p:nvPr/>
        </p:nvSpPr>
        <p:spPr>
          <a:xfrm>
            <a:off x="3282058" y="2275709"/>
            <a:ext cx="923614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Definici</a:t>
            </a:r>
            <a:r>
              <a:rPr lang="es-ES_tradnl" sz="1000" kern="0" dirty="0" smtClean="0">
                <a:solidFill>
                  <a:sysClr val="window" lastClr="FFFFFF"/>
                </a:solidFill>
                <a:latin typeface="Calibri"/>
              </a:rPr>
              <a:t>ón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46" name="Conector angular 44"/>
          <p:cNvCxnSpPr>
            <a:stCxn id="145" idx="0"/>
            <a:endCxn id="144" idx="2"/>
          </p:cNvCxnSpPr>
          <p:nvPr/>
        </p:nvCxnSpPr>
        <p:spPr>
          <a:xfrm rot="16200000" flipV="1">
            <a:off x="3376388" y="1908231"/>
            <a:ext cx="734954" cy="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7" name="Conector angular 30"/>
          <p:cNvCxnSpPr>
            <a:stCxn id="145" idx="2"/>
            <a:endCxn id="148" idx="0"/>
          </p:cNvCxnSpPr>
          <p:nvPr/>
        </p:nvCxnSpPr>
        <p:spPr>
          <a:xfrm>
            <a:off x="3743865" y="2758727"/>
            <a:ext cx="1" cy="5895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8" name="Rectángulo 71"/>
          <p:cNvSpPr/>
          <p:nvPr/>
        </p:nvSpPr>
        <p:spPr>
          <a:xfrm>
            <a:off x="3179419" y="3348307"/>
            <a:ext cx="1128893" cy="807789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Movimiento en el plano bajo la acción de un campo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gravitacional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CuadroTexto 18"/>
          <p:cNvSpPr txBox="1"/>
          <p:nvPr/>
        </p:nvSpPr>
        <p:spPr>
          <a:xfrm>
            <a:off x="3315069" y="4387743"/>
            <a:ext cx="8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compuesta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0" name="Conector angular 44"/>
          <p:cNvCxnSpPr>
            <a:stCxn id="149" idx="2"/>
            <a:endCxn id="151" idx="0"/>
          </p:cNvCxnSpPr>
          <p:nvPr/>
        </p:nvCxnSpPr>
        <p:spPr>
          <a:xfrm>
            <a:off x="3740295" y="4757075"/>
            <a:ext cx="1625" cy="20031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1" name="Rectángulo 143"/>
          <p:cNvSpPr/>
          <p:nvPr/>
        </p:nvSpPr>
        <p:spPr>
          <a:xfrm>
            <a:off x="3162732" y="4957391"/>
            <a:ext cx="1158376" cy="11913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defTabSz="914400">
              <a:buFont typeface="Arial"/>
              <a:buChar char="•"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Eje x (</a:t>
            </a:r>
            <a:r>
              <a:rPr lang="es-ES_tradnl" sz="900" kern="0" noProof="0" dirty="0" smtClean="0">
                <a:solidFill>
                  <a:sysClr val="windowText" lastClr="000000"/>
                </a:solidFill>
              </a:rPr>
              <a:t>m</a:t>
            </a:r>
            <a:r>
              <a:rPr lang="es-ES_tradnl" sz="900" kern="0" dirty="0" err="1" smtClean="0">
                <a:solidFill>
                  <a:sysClr val="windowText" lastClr="000000"/>
                </a:solidFill>
              </a:rPr>
              <a:t>ovimiento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s-ES_tradnl" sz="900" kern="0" dirty="0">
                <a:solidFill>
                  <a:sysClr val="windowText" lastClr="000000"/>
                </a:solidFill>
              </a:rPr>
              <a:t>rectilíneo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uniforme)</a:t>
            </a:r>
          </a:p>
          <a:p>
            <a:pPr marL="171450" indent="-171450" defTabSz="914400">
              <a:buFont typeface="Arial"/>
              <a:buChar char="•"/>
            </a:pPr>
            <a:r>
              <a:rPr lang="es-ES_tradnl" sz="900" kern="0" dirty="0" smtClean="0">
                <a:solidFill>
                  <a:sysClr val="windowText" lastClr="000000"/>
                </a:solidFill>
              </a:rPr>
              <a:t>Eje y (</a:t>
            </a:r>
            <a:r>
              <a:rPr lang="es-ES_tradnl" sz="900" dirty="0" smtClean="0"/>
              <a:t>caída </a:t>
            </a:r>
            <a:r>
              <a:rPr lang="es-ES_tradnl" sz="900" dirty="0"/>
              <a:t>libre/lanzamiento vertical</a:t>
            </a:r>
            <a:r>
              <a:rPr lang="es-ES_tradnl" sz="900" dirty="0" smtClean="0">
                <a:effectLst/>
              </a:rPr>
              <a:t> )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2" name="Conector angular 44"/>
          <p:cNvCxnSpPr>
            <a:stCxn id="148" idx="2"/>
            <a:endCxn id="149" idx="0"/>
          </p:cNvCxnSpPr>
          <p:nvPr/>
        </p:nvCxnSpPr>
        <p:spPr>
          <a:xfrm flipH="1">
            <a:off x="3740295" y="4156096"/>
            <a:ext cx="3571" cy="23164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3" name="Rectángulo 4"/>
          <p:cNvSpPr/>
          <p:nvPr/>
        </p:nvSpPr>
        <p:spPr>
          <a:xfrm>
            <a:off x="6762354" y="1058647"/>
            <a:ext cx="1208612" cy="4493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s-ES_tradnl" sz="1300" b="1" kern="0" dirty="0" smtClean="0">
                <a:solidFill>
                  <a:sysClr val="windowText" lastClr="000000"/>
                </a:solidFill>
              </a:rPr>
              <a:t>Movimiento circular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ángulo 43"/>
          <p:cNvSpPr/>
          <p:nvPr/>
        </p:nvSpPr>
        <p:spPr>
          <a:xfrm>
            <a:off x="5045834" y="2256787"/>
            <a:ext cx="1040450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ro-RO" sz="1000" kern="0" dirty="0">
                <a:solidFill>
                  <a:sysClr val="window" lastClr="FFFFFF"/>
                </a:solidFill>
              </a:rPr>
              <a:t>Uniformemente acelerado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55" name="Conector angular 44"/>
          <p:cNvCxnSpPr>
            <a:stCxn id="156" idx="2"/>
            <a:endCxn id="154" idx="0"/>
          </p:cNvCxnSpPr>
          <p:nvPr/>
        </p:nvCxnSpPr>
        <p:spPr>
          <a:xfrm rot="5400000">
            <a:off x="6297083" y="1185852"/>
            <a:ext cx="339911" cy="180195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6" name="CuadroTexto 18"/>
          <p:cNvSpPr txBox="1"/>
          <p:nvPr/>
        </p:nvSpPr>
        <p:spPr>
          <a:xfrm>
            <a:off x="6883478" y="1686044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 smtClean="0">
                <a:solidFill>
                  <a:sysClr val="windowText" lastClr="000000"/>
                </a:solidFill>
              </a:rPr>
              <a:t>est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á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kern="0" dirty="0" err="1" smtClean="0">
                <a:solidFill>
                  <a:sysClr val="windowText" lastClr="000000"/>
                </a:solidFill>
              </a:rPr>
              <a:t>dividido</a:t>
            </a:r>
            <a:r>
              <a:rPr lang="en-US" sz="900" kern="0" dirty="0" smtClean="0">
                <a:solidFill>
                  <a:sysClr val="windowText" lastClr="000000"/>
                </a:solidFill>
              </a:rPr>
              <a:t> en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7" name="Conector angular 44"/>
          <p:cNvCxnSpPr>
            <a:stCxn id="156" idx="0"/>
            <a:endCxn id="153" idx="2"/>
          </p:cNvCxnSpPr>
          <p:nvPr/>
        </p:nvCxnSpPr>
        <p:spPr>
          <a:xfrm flipH="1" flipV="1">
            <a:off x="7366660" y="1507986"/>
            <a:ext cx="1357" cy="17805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8" name="Conector angular 30"/>
          <p:cNvCxnSpPr>
            <a:stCxn id="164" idx="2"/>
            <a:endCxn id="159" idx="0"/>
          </p:cNvCxnSpPr>
          <p:nvPr/>
        </p:nvCxnSpPr>
        <p:spPr>
          <a:xfrm rot="5400000">
            <a:off x="5166318" y="2935189"/>
            <a:ext cx="207806" cy="59752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9" name="Rectángulo 71"/>
          <p:cNvSpPr/>
          <p:nvPr/>
        </p:nvSpPr>
        <p:spPr>
          <a:xfrm>
            <a:off x="4567832" y="3337853"/>
            <a:ext cx="807255" cy="378515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Aceleraci</a:t>
            </a: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ón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CuadroTexto 18"/>
          <p:cNvSpPr txBox="1"/>
          <p:nvPr/>
        </p:nvSpPr>
        <p:spPr>
          <a:xfrm>
            <a:off x="5036782" y="2899215"/>
            <a:ext cx="1064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caracterizado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6" name="Conector angular 44"/>
          <p:cNvCxnSpPr>
            <a:stCxn id="164" idx="0"/>
            <a:endCxn id="154" idx="2"/>
          </p:cNvCxnSpPr>
          <p:nvPr/>
        </p:nvCxnSpPr>
        <p:spPr>
          <a:xfrm flipH="1" flipV="1">
            <a:off x="5566059" y="2739805"/>
            <a:ext cx="2923" cy="1594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8" name="Conector angular 44"/>
          <p:cNvCxnSpPr>
            <a:stCxn id="159" idx="2"/>
            <a:endCxn id="169" idx="0"/>
          </p:cNvCxnSpPr>
          <p:nvPr/>
        </p:nvCxnSpPr>
        <p:spPr>
          <a:xfrm flipH="1">
            <a:off x="4968885" y="3716368"/>
            <a:ext cx="2575" cy="12373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9" name="Rectángulo 143"/>
          <p:cNvSpPr/>
          <p:nvPr/>
        </p:nvSpPr>
        <p:spPr>
          <a:xfrm>
            <a:off x="4389697" y="4953701"/>
            <a:ext cx="1158376" cy="7236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 defTabSz="914400">
              <a:buFont typeface="Arial"/>
              <a:buChar char="•"/>
            </a:pP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Tangencial</a:t>
            </a:r>
          </a:p>
          <a:p>
            <a:pPr algn="ctr" defTabSz="914400"/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 (</a:t>
            </a:r>
            <a:r>
              <a:rPr lang="el-GR" sz="900" dirty="0"/>
              <a:t>at = R </a:t>
            </a:r>
            <a:r>
              <a:rPr lang="el-GR" sz="900" dirty="0" smtClean="0"/>
              <a:t>α</a:t>
            </a:r>
            <a:r>
              <a:rPr lang="es-ES_tradnl" sz="900" dirty="0" smtClean="0"/>
              <a:t>)</a:t>
            </a:r>
          </a:p>
          <a:p>
            <a:pPr marL="171450" indent="-171450" defTabSz="914400">
              <a:buFont typeface="Arial"/>
              <a:buChar char="•"/>
            </a:pPr>
            <a:r>
              <a:rPr kumimoji="0" lang="es-ES_tradnl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Centr</a:t>
            </a:r>
            <a:r>
              <a:rPr kumimoji="0" lang="es-ES_tradnl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ípeta</a:t>
            </a:r>
          </a:p>
          <a:p>
            <a:pPr algn="ctr" defTabSz="914400"/>
            <a:r>
              <a:rPr lang="en-US" sz="900" dirty="0" smtClean="0"/>
              <a:t>(ac = v^2/R)</a:t>
            </a:r>
            <a:r>
              <a:rPr lang="en-US" sz="900" dirty="0" smtClean="0">
                <a:effectLst/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0" name="Conector angular 30"/>
          <p:cNvCxnSpPr>
            <a:endCxn id="171" idx="0"/>
          </p:cNvCxnSpPr>
          <p:nvPr/>
        </p:nvCxnSpPr>
        <p:spPr>
          <a:xfrm>
            <a:off x="5568982" y="3233059"/>
            <a:ext cx="614305" cy="11524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1" name="Rectángulo 71"/>
          <p:cNvSpPr/>
          <p:nvPr/>
        </p:nvSpPr>
        <p:spPr>
          <a:xfrm>
            <a:off x="5697553" y="3348307"/>
            <a:ext cx="971467" cy="378515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Velocidad angular variable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CuadroTexto 18"/>
          <p:cNvSpPr txBox="1"/>
          <p:nvPr/>
        </p:nvSpPr>
        <p:spPr>
          <a:xfrm>
            <a:off x="5756315" y="3970495"/>
            <a:ext cx="850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genera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3" name="Conector angular 44"/>
          <p:cNvCxnSpPr>
            <a:stCxn id="172" idx="2"/>
            <a:endCxn id="175" idx="0"/>
          </p:cNvCxnSpPr>
          <p:nvPr/>
        </p:nvCxnSpPr>
        <p:spPr>
          <a:xfrm>
            <a:off x="6181541" y="4201327"/>
            <a:ext cx="1625" cy="75237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5" name="Rectángulo 143"/>
          <p:cNvSpPr/>
          <p:nvPr/>
        </p:nvSpPr>
        <p:spPr>
          <a:xfrm>
            <a:off x="5603978" y="4953702"/>
            <a:ext cx="1158376" cy="4198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s-ES_tradnl" sz="900" kern="0" dirty="0">
                <a:solidFill>
                  <a:sysClr val="windowText" lastClr="000000"/>
                </a:solidFill>
              </a:rPr>
              <a:t>Aceleración </a:t>
            </a:r>
            <a:r>
              <a:rPr lang="es-ES_tradnl" sz="900" kern="0" dirty="0" smtClean="0">
                <a:solidFill>
                  <a:sysClr val="windowText" lastClr="000000"/>
                </a:solidFill>
              </a:rPr>
              <a:t>angular</a:t>
            </a:r>
          </a:p>
          <a:p>
            <a:pPr algn="ctr" defTabSz="914400"/>
            <a:r>
              <a:rPr lang="es-ES_tradnl" sz="900" dirty="0" smtClean="0"/>
              <a:t>(</a:t>
            </a:r>
            <a:r>
              <a:rPr lang="el-GR" sz="900" dirty="0" smtClean="0"/>
              <a:t>α </a:t>
            </a:r>
            <a:r>
              <a:rPr lang="el-GR" sz="900" dirty="0"/>
              <a:t>= ∆ω/∆</a:t>
            </a:r>
            <a:r>
              <a:rPr lang="el-GR" sz="900" dirty="0" smtClean="0"/>
              <a:t>t</a:t>
            </a:r>
            <a:r>
              <a:rPr lang="es-ES_tradnl" sz="900" dirty="0" smtClean="0"/>
              <a:t>)</a:t>
            </a:r>
            <a:r>
              <a:rPr lang="el-GR" sz="900" dirty="0" smtClean="0">
                <a:effectLst/>
              </a:rPr>
              <a:t> </a:t>
            </a:r>
            <a:endParaRPr kumimoji="0" lang="es-E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9" name="Conector angular 44"/>
          <p:cNvCxnSpPr>
            <a:stCxn id="171" idx="2"/>
            <a:endCxn id="172" idx="0"/>
          </p:cNvCxnSpPr>
          <p:nvPr/>
        </p:nvCxnSpPr>
        <p:spPr>
          <a:xfrm flipH="1">
            <a:off x="6181541" y="3726822"/>
            <a:ext cx="1746" cy="24367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0" name="Rectángulo 43"/>
          <p:cNvSpPr/>
          <p:nvPr/>
        </p:nvSpPr>
        <p:spPr>
          <a:xfrm>
            <a:off x="7450741" y="2286134"/>
            <a:ext cx="1040450" cy="483018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ro-RO" sz="1000" kern="0" dirty="0" smtClean="0">
                <a:solidFill>
                  <a:sysClr val="window" lastClr="FFFFFF"/>
                </a:solidFill>
              </a:rPr>
              <a:t>Uniforme</a:t>
            </a:r>
            <a:endParaRPr lang="es-ES_tradnl" sz="1000" kern="0" dirty="0" smtClea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84" name="Conector angular 30"/>
          <p:cNvCxnSpPr>
            <a:stCxn id="186" idx="2"/>
            <a:endCxn id="185" idx="0"/>
          </p:cNvCxnSpPr>
          <p:nvPr/>
        </p:nvCxnSpPr>
        <p:spPr>
          <a:xfrm flipH="1">
            <a:off x="7971569" y="3159394"/>
            <a:ext cx="2320" cy="2078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5" name="Rectángulo 71"/>
          <p:cNvSpPr/>
          <p:nvPr/>
        </p:nvSpPr>
        <p:spPr>
          <a:xfrm>
            <a:off x="6924231" y="3367200"/>
            <a:ext cx="2094676" cy="1707523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Desplazamiento </a:t>
            </a:r>
            <a:r>
              <a:rPr lang="es-ES_tradnl" sz="900" dirty="0"/>
              <a:t>angular</a:t>
            </a:r>
            <a:r>
              <a:rPr lang="es-ES_tradnl" sz="900" dirty="0" smtClean="0">
                <a:effectLst/>
              </a:rPr>
              <a:t> (</a:t>
            </a:r>
            <a:r>
              <a:rPr lang="es-ES_tradnl" sz="900" dirty="0" smtClean="0"/>
              <a:t>∆</a:t>
            </a:r>
            <a:r>
              <a:rPr lang="es-ES_tradnl" sz="900" dirty="0" err="1" smtClean="0"/>
              <a:t>φ</a:t>
            </a:r>
            <a:r>
              <a:rPr lang="es-ES_tradnl" sz="9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effectLst/>
              </a:rPr>
              <a:t> </a:t>
            </a:r>
            <a:r>
              <a:rPr lang="es-ES_tradnl" sz="900" dirty="0"/>
              <a:t>Longitud de arco recorrida</a:t>
            </a:r>
            <a:r>
              <a:rPr lang="es-ES_tradnl" sz="900" dirty="0" smtClean="0">
                <a:effectLst/>
              </a:rPr>
              <a:t> (</a:t>
            </a:r>
            <a:r>
              <a:rPr lang="es-ES_tradnl" sz="900" dirty="0" smtClean="0"/>
              <a:t>s </a:t>
            </a:r>
            <a:r>
              <a:rPr lang="es-ES_tradnl" sz="900" dirty="0"/>
              <a:t>= ∆</a:t>
            </a:r>
            <a:r>
              <a:rPr lang="es-ES_tradnl" sz="900" dirty="0" err="1"/>
              <a:t>φ∙</a:t>
            </a:r>
            <a:r>
              <a:rPr lang="es-ES_tradnl" sz="900" dirty="0" err="1" smtClean="0"/>
              <a:t>R</a:t>
            </a:r>
            <a:r>
              <a:rPr lang="es-ES_tradnl" sz="9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it-IT" sz="900" dirty="0"/>
              <a:t>Periodo (</a:t>
            </a:r>
            <a:r>
              <a:rPr lang="it-IT" sz="900" dirty="0" err="1" smtClean="0"/>
              <a:t>f</a:t>
            </a:r>
            <a:r>
              <a:rPr lang="it-IT" sz="900" dirty="0" smtClean="0"/>
              <a:t> </a:t>
            </a:r>
            <a:r>
              <a:rPr lang="it-IT" sz="900" dirty="0"/>
              <a:t>= </a:t>
            </a:r>
            <a:r>
              <a:rPr lang="it-IT" sz="900" dirty="0" err="1"/>
              <a:t>n</a:t>
            </a:r>
            <a:r>
              <a:rPr lang="it-IT" sz="900" dirty="0"/>
              <a:t>/</a:t>
            </a:r>
            <a:r>
              <a:rPr lang="it-IT" sz="900" dirty="0" smtClean="0"/>
              <a:t>t)</a:t>
            </a:r>
            <a:r>
              <a:rPr lang="it-IT" sz="900" dirty="0" smtClean="0">
                <a:effectLst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Frecuencia</a:t>
            </a:r>
            <a:r>
              <a:rPr lang="es-ES_tradnl" sz="900" dirty="0" smtClean="0">
                <a:effectLst/>
              </a:rPr>
              <a:t> (</a:t>
            </a:r>
            <a:r>
              <a:rPr lang="es-ES_tradnl" sz="900" dirty="0" smtClean="0"/>
              <a:t>f </a:t>
            </a:r>
            <a:r>
              <a:rPr lang="es-ES_tradnl" sz="900" dirty="0"/>
              <a:t>= 1/</a:t>
            </a:r>
            <a:r>
              <a:rPr lang="es-ES_tradnl" sz="900" dirty="0" smtClean="0"/>
              <a:t>T)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Velocidad </a:t>
            </a:r>
            <a:r>
              <a:rPr lang="es-ES_tradnl" sz="900" dirty="0"/>
              <a:t>angular constante</a:t>
            </a:r>
            <a:r>
              <a:rPr lang="es-ES_tradnl" sz="900" dirty="0" smtClean="0">
                <a:effectLst/>
              </a:rPr>
              <a:t>              (</a:t>
            </a:r>
            <a:r>
              <a:rPr lang="es-ES_tradnl" sz="900" dirty="0" err="1" smtClean="0"/>
              <a:t>ω</a:t>
            </a:r>
            <a:r>
              <a:rPr lang="es-ES_tradnl" sz="900" dirty="0" smtClean="0"/>
              <a:t> </a:t>
            </a:r>
            <a:r>
              <a:rPr lang="es-ES_tradnl" sz="900" dirty="0"/>
              <a:t>= ∆</a:t>
            </a:r>
            <a:r>
              <a:rPr lang="es-ES_tradnl" sz="900" dirty="0" err="1"/>
              <a:t>φ</a:t>
            </a:r>
            <a:r>
              <a:rPr lang="es-ES_tradnl" sz="900" dirty="0"/>
              <a:t>/∆</a:t>
            </a:r>
            <a:r>
              <a:rPr lang="es-ES_tradnl" sz="900" dirty="0" smtClean="0"/>
              <a:t>t</a:t>
            </a:r>
            <a:r>
              <a:rPr lang="es-ES_tradnl" sz="900" dirty="0"/>
              <a:t> </a:t>
            </a:r>
            <a:r>
              <a:rPr lang="es-ES_tradnl" sz="900" dirty="0" smtClean="0"/>
              <a:t>- </a:t>
            </a:r>
            <a:r>
              <a:rPr lang="es-ES_tradnl" sz="900" dirty="0" smtClean="0">
                <a:effectLst/>
              </a:rPr>
              <a:t> </a:t>
            </a:r>
            <a:r>
              <a:rPr lang="es-ES_tradnl" sz="900" dirty="0" err="1" smtClean="0"/>
              <a:t>ω</a:t>
            </a:r>
            <a:r>
              <a:rPr lang="es-ES_tradnl" sz="900" dirty="0" smtClean="0"/>
              <a:t> </a:t>
            </a:r>
            <a:r>
              <a:rPr lang="es-ES_tradnl" sz="900" dirty="0"/>
              <a:t>= 2π/T</a:t>
            </a:r>
            <a:r>
              <a:rPr lang="es-ES_tradnl" sz="900" dirty="0" smtClean="0">
                <a:effectLst/>
              </a:rPr>
              <a:t> - </a:t>
            </a:r>
            <a:r>
              <a:rPr lang="es-ES_tradnl" sz="900" dirty="0" err="1" smtClean="0"/>
              <a:t>ω</a:t>
            </a:r>
            <a:r>
              <a:rPr lang="es-ES_tradnl" sz="900" dirty="0" smtClean="0"/>
              <a:t> </a:t>
            </a:r>
            <a:r>
              <a:rPr lang="es-ES_tradnl" sz="900" dirty="0"/>
              <a:t>= 2π∙f</a:t>
            </a:r>
            <a:r>
              <a:rPr lang="es-ES_tradnl" sz="900" dirty="0" smtClean="0">
                <a:effectLst/>
              </a:rPr>
              <a:t> 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Magnitud </a:t>
            </a:r>
            <a:r>
              <a:rPr lang="es-ES_tradnl" sz="900" dirty="0"/>
              <a:t>de la velocidad lineal constante</a:t>
            </a:r>
            <a:r>
              <a:rPr lang="es-ES_tradnl" sz="900" dirty="0" smtClean="0">
                <a:effectLst/>
              </a:rPr>
              <a:t>                                               (</a:t>
            </a:r>
            <a:r>
              <a:rPr lang="es-ES_tradnl" sz="900" dirty="0" smtClean="0"/>
              <a:t>v </a:t>
            </a:r>
            <a:r>
              <a:rPr lang="es-ES_tradnl" sz="900" dirty="0"/>
              <a:t>= s/t</a:t>
            </a:r>
            <a:r>
              <a:rPr lang="es-ES_tradnl" sz="900" dirty="0" smtClean="0">
                <a:effectLst/>
              </a:rPr>
              <a:t> - </a:t>
            </a:r>
            <a:r>
              <a:rPr lang="es-ES_tradnl" sz="900" dirty="0" smtClean="0"/>
              <a:t>v </a:t>
            </a:r>
            <a:r>
              <a:rPr lang="es-ES_tradnl" sz="900" dirty="0"/>
              <a:t>= 2πR/T</a:t>
            </a:r>
            <a:r>
              <a:rPr lang="es-ES_tradnl" sz="900" dirty="0" smtClean="0">
                <a:effectLst/>
              </a:rPr>
              <a:t> - </a:t>
            </a:r>
            <a:r>
              <a:rPr lang="es-ES_tradnl" sz="900" dirty="0" smtClean="0"/>
              <a:t>v </a:t>
            </a:r>
            <a:r>
              <a:rPr lang="es-ES_tradnl" sz="900" dirty="0"/>
              <a:t>= </a:t>
            </a:r>
            <a:r>
              <a:rPr lang="es-ES_tradnl" sz="900" dirty="0" err="1"/>
              <a:t>ω∙R</a:t>
            </a:r>
            <a:r>
              <a:rPr lang="es-ES_tradnl" sz="900" dirty="0" smtClean="0">
                <a:effectLst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effectLst/>
              </a:rPr>
              <a:t>Cambio de dirección de la velocidad lineal que genera aceleraci</a:t>
            </a:r>
            <a:r>
              <a:rPr lang="es-ES_tradnl" sz="900" dirty="0" smtClean="0">
                <a:effectLst/>
              </a:rPr>
              <a:t>ón centrípeta (</a:t>
            </a:r>
            <a:r>
              <a:rPr lang="en-US" sz="900" dirty="0"/>
              <a:t>ac = v^2/R</a:t>
            </a:r>
            <a:r>
              <a:rPr lang="en-US" sz="900" dirty="0" smtClean="0">
                <a:effectLst/>
              </a:rPr>
              <a:t>  - </a:t>
            </a:r>
            <a:r>
              <a:rPr lang="el-GR" sz="900" dirty="0"/>
              <a:t>ac = ω^2 R</a:t>
            </a:r>
            <a:r>
              <a:rPr lang="el-GR" sz="900" dirty="0" smtClean="0">
                <a:effectLst/>
              </a:rPr>
              <a:t> </a:t>
            </a:r>
            <a:r>
              <a:rPr lang="es-ES_tradnl" sz="900" dirty="0" smtClean="0">
                <a:effectLst/>
              </a:rPr>
              <a:t>)</a:t>
            </a:r>
          </a:p>
          <a:p>
            <a:pPr marL="171450" lvl="0" indent="-171450" defTabSz="914400">
              <a:buFont typeface="Arial"/>
              <a:buChar char="•"/>
            </a:pP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CuadroTexto 18"/>
          <p:cNvSpPr txBox="1"/>
          <p:nvPr/>
        </p:nvSpPr>
        <p:spPr>
          <a:xfrm>
            <a:off x="7441689" y="2928562"/>
            <a:ext cx="1064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caracterizado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7" name="Conector angular 44"/>
          <p:cNvCxnSpPr>
            <a:stCxn id="186" idx="0"/>
            <a:endCxn id="180" idx="2"/>
          </p:cNvCxnSpPr>
          <p:nvPr/>
        </p:nvCxnSpPr>
        <p:spPr>
          <a:xfrm flipH="1" flipV="1">
            <a:off x="7970966" y="2769152"/>
            <a:ext cx="2923" cy="1594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8" name="Conector angular 44"/>
          <p:cNvCxnSpPr/>
          <p:nvPr/>
        </p:nvCxnSpPr>
        <p:spPr>
          <a:xfrm>
            <a:off x="4836842" y="641267"/>
            <a:ext cx="636935" cy="7110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9" name="Conector angular 44"/>
          <p:cNvCxnSpPr>
            <a:endCxn id="180" idx="0"/>
          </p:cNvCxnSpPr>
          <p:nvPr/>
        </p:nvCxnSpPr>
        <p:spPr>
          <a:xfrm>
            <a:off x="7368430" y="2087263"/>
            <a:ext cx="602536" cy="19887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0" name="Conector angular 44"/>
          <p:cNvCxnSpPr>
            <a:stCxn id="121" idx="0"/>
          </p:cNvCxnSpPr>
          <p:nvPr/>
        </p:nvCxnSpPr>
        <p:spPr>
          <a:xfrm flipH="1" flipV="1">
            <a:off x="2405847" y="641268"/>
            <a:ext cx="3463" cy="646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2674</TotalTime>
  <Words>246</Words>
  <Application>Microsoft Macintosh PowerPoint</Application>
  <PresentationFormat>Letter Paper (8.5x11 in)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Gabriela Rojas</cp:lastModifiedBy>
  <cp:revision>93</cp:revision>
  <dcterms:created xsi:type="dcterms:W3CDTF">2015-05-14T14:12:36Z</dcterms:created>
  <dcterms:modified xsi:type="dcterms:W3CDTF">2015-09-04T00:07:48Z</dcterms:modified>
</cp:coreProperties>
</file>