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48" autoAdjust="0"/>
    <p:restoredTop sz="94660"/>
  </p:normalViewPr>
  <p:slideViewPr>
    <p:cSldViewPr snapToGrid="0">
      <p:cViewPr>
        <p:scale>
          <a:sx n="90" d="100"/>
          <a:sy n="90" d="100"/>
        </p:scale>
        <p:origin x="-248" y="-2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07/10/15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 Box 131"/>
          <p:cNvSpPr txBox="1">
            <a:spLocks noChangeArrowheads="1"/>
          </p:cNvSpPr>
          <p:nvPr/>
        </p:nvSpPr>
        <p:spPr bwMode="auto">
          <a:xfrm>
            <a:off x="2954938" y="246238"/>
            <a:ext cx="4090588" cy="35877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_tradnl" sz="1600" dirty="0"/>
              <a:t>El uso de los recursos naturales</a:t>
            </a:r>
            <a:endParaRPr lang="es-ES" sz="1600" dirty="0"/>
          </a:p>
        </p:txBody>
      </p:sp>
      <p:sp>
        <p:nvSpPr>
          <p:cNvPr id="136" name="Text Box 155"/>
          <p:cNvSpPr txBox="1">
            <a:spLocks noChangeArrowheads="1"/>
          </p:cNvSpPr>
          <p:nvPr/>
        </p:nvSpPr>
        <p:spPr bwMode="auto">
          <a:xfrm>
            <a:off x="1804119" y="1369348"/>
            <a:ext cx="1805689" cy="93128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_tradnl" sz="1300" b="1" dirty="0"/>
              <a:t>Todas la formas de aprovechar los distintos de tipos de recursos existentes</a:t>
            </a:r>
            <a:endParaRPr lang="es-ES" sz="1300" b="1" dirty="0"/>
          </a:p>
        </p:txBody>
      </p:sp>
      <p:sp>
        <p:nvSpPr>
          <p:cNvPr id="137" name="Text Box 11"/>
          <p:cNvSpPr txBox="1">
            <a:spLocks noChangeArrowheads="1"/>
          </p:cNvSpPr>
          <p:nvPr/>
        </p:nvSpPr>
        <p:spPr bwMode="auto">
          <a:xfrm>
            <a:off x="2180708" y="1001301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incluye</a:t>
            </a:r>
            <a:endParaRPr lang="es-ES" sz="900" dirty="0"/>
          </a:p>
        </p:txBody>
      </p:sp>
      <p:cxnSp>
        <p:nvCxnSpPr>
          <p:cNvPr id="138" name="Conector angular 11"/>
          <p:cNvCxnSpPr>
            <a:stCxn id="135" idx="2"/>
            <a:endCxn id="137" idx="0"/>
          </p:cNvCxnSpPr>
          <p:nvPr/>
        </p:nvCxnSpPr>
        <p:spPr>
          <a:xfrm rot="5400000">
            <a:off x="3655454" y="-343477"/>
            <a:ext cx="396288" cy="229326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9" name="Conector angular 30"/>
          <p:cNvCxnSpPr>
            <a:stCxn id="137" idx="2"/>
            <a:endCxn id="136" idx="0"/>
          </p:cNvCxnSpPr>
          <p:nvPr/>
        </p:nvCxnSpPr>
        <p:spPr>
          <a:xfrm>
            <a:off x="2706964" y="1196082"/>
            <a:ext cx="0" cy="17326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40" name="Text Box 109"/>
          <p:cNvSpPr txBox="1">
            <a:spLocks noChangeArrowheads="1"/>
          </p:cNvSpPr>
          <p:nvPr/>
        </p:nvSpPr>
        <p:spPr bwMode="auto">
          <a:xfrm>
            <a:off x="646227" y="3219600"/>
            <a:ext cx="1008781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_tradnl" sz="900" dirty="0" smtClean="0">
                <a:solidFill>
                  <a:srgbClr val="FFFFFF"/>
                </a:solidFill>
              </a:rPr>
              <a:t>recursos renovables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141" name="Text Box 109"/>
          <p:cNvSpPr txBox="1">
            <a:spLocks noChangeArrowheads="1"/>
          </p:cNvSpPr>
          <p:nvPr/>
        </p:nvSpPr>
        <p:spPr bwMode="auto">
          <a:xfrm>
            <a:off x="2766865" y="3209828"/>
            <a:ext cx="1121180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_tradnl" sz="900" dirty="0" smtClean="0">
                <a:solidFill>
                  <a:srgbClr val="FFFFFF"/>
                </a:solidFill>
              </a:rPr>
              <a:t>recursos no </a:t>
            </a:r>
            <a:r>
              <a:rPr lang="es-ES_tradnl" sz="900" dirty="0">
                <a:solidFill>
                  <a:srgbClr val="FFFFFF"/>
                </a:solidFill>
              </a:rPr>
              <a:t>renovables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142" name="Text Box 109"/>
          <p:cNvSpPr txBox="1">
            <a:spLocks noChangeArrowheads="1"/>
          </p:cNvSpPr>
          <p:nvPr/>
        </p:nvSpPr>
        <p:spPr bwMode="auto">
          <a:xfrm>
            <a:off x="4602987" y="3209828"/>
            <a:ext cx="1008781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_tradnl" sz="900" dirty="0" smtClean="0">
                <a:solidFill>
                  <a:srgbClr val="FFFFFF"/>
                </a:solidFill>
              </a:rPr>
              <a:t>recursos limitados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143" name="Text Box 11"/>
          <p:cNvSpPr txBox="1">
            <a:spLocks noChangeArrowheads="1"/>
          </p:cNvSpPr>
          <p:nvPr/>
        </p:nvSpPr>
        <p:spPr bwMode="auto">
          <a:xfrm>
            <a:off x="2184782" y="2612558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las cuales son</a:t>
            </a:r>
            <a:endParaRPr lang="es-ES" sz="900" dirty="0"/>
          </a:p>
        </p:txBody>
      </p:sp>
      <p:cxnSp>
        <p:nvCxnSpPr>
          <p:cNvPr id="144" name="Conector angular 11"/>
          <p:cNvCxnSpPr>
            <a:stCxn id="143" idx="2"/>
            <a:endCxn id="142" idx="0"/>
          </p:cNvCxnSpPr>
          <p:nvPr/>
        </p:nvCxnSpPr>
        <p:spPr>
          <a:xfrm rot="16200000" flipH="1">
            <a:off x="3707964" y="1810413"/>
            <a:ext cx="402489" cy="239634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45" name="Conector angular 11"/>
          <p:cNvCxnSpPr>
            <a:stCxn id="140" idx="0"/>
          </p:cNvCxnSpPr>
          <p:nvPr/>
        </p:nvCxnSpPr>
        <p:spPr>
          <a:xfrm rot="5400000" flipH="1" flipV="1">
            <a:off x="1825631" y="2334191"/>
            <a:ext cx="210396" cy="1560422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46" name="Conector angular 30"/>
          <p:cNvCxnSpPr>
            <a:stCxn id="136" idx="2"/>
            <a:endCxn id="143" idx="0"/>
          </p:cNvCxnSpPr>
          <p:nvPr/>
        </p:nvCxnSpPr>
        <p:spPr>
          <a:xfrm>
            <a:off x="2706964" y="2300634"/>
            <a:ext cx="4074" cy="31192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47" name="Conector angular 30"/>
          <p:cNvCxnSpPr>
            <a:endCxn id="141" idx="0"/>
          </p:cNvCxnSpPr>
          <p:nvPr/>
        </p:nvCxnSpPr>
        <p:spPr>
          <a:xfrm>
            <a:off x="3327455" y="2999432"/>
            <a:ext cx="0" cy="21039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48" name="Text Box 11"/>
          <p:cNvSpPr txBox="1">
            <a:spLocks noChangeArrowheads="1"/>
          </p:cNvSpPr>
          <p:nvPr/>
        </p:nvSpPr>
        <p:spPr bwMode="auto">
          <a:xfrm>
            <a:off x="7045526" y="1001301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implica</a:t>
            </a:r>
            <a:endParaRPr lang="es-ES" sz="900" dirty="0"/>
          </a:p>
        </p:txBody>
      </p:sp>
      <p:sp>
        <p:nvSpPr>
          <p:cNvPr id="149" name="Text Box 155"/>
          <p:cNvSpPr txBox="1">
            <a:spLocks noChangeArrowheads="1"/>
          </p:cNvSpPr>
          <p:nvPr/>
        </p:nvSpPr>
        <p:spPr bwMode="auto">
          <a:xfrm>
            <a:off x="6674497" y="1373124"/>
            <a:ext cx="1805689" cy="5998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_tradnl" sz="1300" b="1" dirty="0" smtClean="0"/>
              <a:t>Desarrollos tecnol</a:t>
            </a:r>
            <a:r>
              <a:rPr lang="es-ES_tradnl" sz="1300" b="1" dirty="0" smtClean="0"/>
              <a:t>ógicos</a:t>
            </a:r>
            <a:endParaRPr lang="es-ES" sz="1300" b="1" dirty="0"/>
          </a:p>
        </p:txBody>
      </p:sp>
      <p:sp>
        <p:nvSpPr>
          <p:cNvPr id="150" name="Text Box 11"/>
          <p:cNvSpPr txBox="1">
            <a:spLocks noChangeArrowheads="1"/>
          </p:cNvSpPr>
          <p:nvPr/>
        </p:nvSpPr>
        <p:spPr bwMode="auto">
          <a:xfrm>
            <a:off x="5961424" y="2612558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permiten</a:t>
            </a:r>
            <a:endParaRPr lang="es-ES" sz="900" dirty="0"/>
          </a:p>
        </p:txBody>
      </p:sp>
      <p:sp>
        <p:nvSpPr>
          <p:cNvPr id="151" name="Text Box 109"/>
          <p:cNvSpPr txBox="1">
            <a:spLocks noChangeArrowheads="1"/>
          </p:cNvSpPr>
          <p:nvPr/>
        </p:nvSpPr>
        <p:spPr bwMode="auto">
          <a:xfrm>
            <a:off x="5738231" y="3209829"/>
            <a:ext cx="1501753" cy="1175191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rgbClr val="FFFFFF"/>
                </a:solidFill>
              </a:rPr>
              <a:t>a</a:t>
            </a:r>
            <a:r>
              <a:rPr lang="es-ES_tradnl" sz="900" dirty="0" smtClean="0">
                <a:solidFill>
                  <a:srgbClr val="FFFFFF"/>
                </a:solidFill>
              </a:rPr>
              <a:t>provechar </a:t>
            </a:r>
            <a:r>
              <a:rPr lang="es-ES_tradnl" sz="900" dirty="0">
                <a:solidFill>
                  <a:srgbClr val="FFFFFF"/>
                </a:solidFill>
              </a:rPr>
              <a:t>más eficientemente los recursos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rgbClr val="FFFFFF"/>
                </a:solidFill>
              </a:rPr>
              <a:t>a</a:t>
            </a:r>
            <a:r>
              <a:rPr lang="es-ES_tradnl" sz="900" dirty="0" smtClean="0">
                <a:solidFill>
                  <a:srgbClr val="FFFFFF"/>
                </a:solidFill>
              </a:rPr>
              <a:t>provechar </a:t>
            </a:r>
            <a:r>
              <a:rPr lang="es-ES_tradnl" sz="900" dirty="0">
                <a:solidFill>
                  <a:srgbClr val="FFFFFF"/>
                </a:solidFill>
              </a:rPr>
              <a:t>recursos nuevos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rgbClr val="FFFFFF"/>
                </a:solidFill>
              </a:rPr>
              <a:t>a</a:t>
            </a:r>
            <a:r>
              <a:rPr lang="es-ES_tradnl" sz="900" dirty="0" smtClean="0">
                <a:solidFill>
                  <a:srgbClr val="FFFFFF"/>
                </a:solidFill>
              </a:rPr>
              <a:t>provechar </a:t>
            </a:r>
            <a:r>
              <a:rPr lang="es-ES_tradnl" sz="900" dirty="0">
                <a:solidFill>
                  <a:srgbClr val="FFFFFF"/>
                </a:solidFill>
              </a:rPr>
              <a:t>los recursos de formas novedosas</a:t>
            </a:r>
            <a:endParaRPr lang="es-ES_tradnl" sz="900" dirty="0">
              <a:solidFill>
                <a:srgbClr val="FFFFFF"/>
              </a:solidFill>
              <a:effectLst/>
            </a:endParaRPr>
          </a:p>
        </p:txBody>
      </p:sp>
      <p:sp>
        <p:nvSpPr>
          <p:cNvPr id="152" name="Text Box 109"/>
          <p:cNvSpPr txBox="1">
            <a:spLocks noChangeArrowheads="1"/>
          </p:cNvSpPr>
          <p:nvPr/>
        </p:nvSpPr>
        <p:spPr bwMode="auto">
          <a:xfrm>
            <a:off x="7490865" y="3212108"/>
            <a:ext cx="1501753" cy="1175191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rgbClr val="FFFFFF"/>
                </a:solidFill>
              </a:rPr>
              <a:t>c</a:t>
            </a:r>
            <a:r>
              <a:rPr lang="es-ES_tradnl" sz="900" dirty="0" smtClean="0">
                <a:solidFill>
                  <a:srgbClr val="FFFFFF"/>
                </a:solidFill>
              </a:rPr>
              <a:t>ontaminación </a:t>
            </a:r>
            <a:endParaRPr lang="es-ES_tradnl" sz="900" dirty="0">
              <a:solidFill>
                <a:srgbClr val="FFFFFF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rgbClr val="FFFFFF"/>
                </a:solidFill>
              </a:rPr>
              <a:t>a</a:t>
            </a:r>
            <a:r>
              <a:rPr lang="es-ES_tradnl" sz="900" dirty="0" smtClean="0">
                <a:solidFill>
                  <a:srgbClr val="FFFFFF"/>
                </a:solidFill>
              </a:rPr>
              <a:t>gotamiento </a:t>
            </a:r>
            <a:r>
              <a:rPr lang="es-ES_tradnl" sz="900" dirty="0">
                <a:solidFill>
                  <a:srgbClr val="FFFFFF"/>
                </a:solidFill>
              </a:rPr>
              <a:t>de recursos naturales no renovables 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rgbClr val="FFFFFF"/>
                </a:solidFill>
              </a:rPr>
              <a:t>e</a:t>
            </a:r>
            <a:r>
              <a:rPr lang="es-ES_tradnl" sz="900" dirty="0" smtClean="0">
                <a:solidFill>
                  <a:srgbClr val="FFFFFF"/>
                </a:solidFill>
              </a:rPr>
              <a:t>xtinción </a:t>
            </a:r>
            <a:r>
              <a:rPr lang="es-ES_tradnl" sz="900" dirty="0">
                <a:solidFill>
                  <a:srgbClr val="FFFFFF"/>
                </a:solidFill>
              </a:rPr>
              <a:t>de los recursos naturales renovables </a:t>
            </a:r>
          </a:p>
        </p:txBody>
      </p:sp>
      <p:sp>
        <p:nvSpPr>
          <p:cNvPr id="153" name="Text Box 11"/>
          <p:cNvSpPr txBox="1">
            <a:spLocks noChangeArrowheads="1"/>
          </p:cNvSpPr>
          <p:nvPr/>
        </p:nvSpPr>
        <p:spPr bwMode="auto">
          <a:xfrm>
            <a:off x="7715557" y="2630530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pueden generar</a:t>
            </a:r>
            <a:endParaRPr lang="es-ES" sz="900" dirty="0"/>
          </a:p>
        </p:txBody>
      </p:sp>
      <p:sp>
        <p:nvSpPr>
          <p:cNvPr id="154" name="Text Box 19"/>
          <p:cNvSpPr txBox="1">
            <a:spLocks noChangeArrowheads="1"/>
          </p:cNvSpPr>
          <p:nvPr/>
        </p:nvSpPr>
        <p:spPr bwMode="auto">
          <a:xfrm>
            <a:off x="5902447" y="5375467"/>
            <a:ext cx="1202279" cy="600911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</a:pPr>
            <a:r>
              <a:rPr lang="es-ES_tradnl" sz="900" dirty="0" smtClean="0"/>
              <a:t>desarrollo </a:t>
            </a:r>
            <a:r>
              <a:rPr lang="es-ES_tradnl" sz="900" dirty="0"/>
              <a:t>de la civilización humana </a:t>
            </a:r>
            <a:endParaRPr lang="es-ES" sz="900" dirty="0" smtClean="0"/>
          </a:p>
        </p:txBody>
      </p:sp>
      <p:sp>
        <p:nvSpPr>
          <p:cNvPr id="155" name="Text Box 11"/>
          <p:cNvSpPr txBox="1">
            <a:spLocks noChangeArrowheads="1"/>
          </p:cNvSpPr>
          <p:nvPr/>
        </p:nvSpPr>
        <p:spPr bwMode="auto">
          <a:xfrm>
            <a:off x="5967742" y="4728574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lo que permite el</a:t>
            </a:r>
            <a:endParaRPr lang="es-ES" sz="900" dirty="0"/>
          </a:p>
        </p:txBody>
      </p:sp>
      <p:sp>
        <p:nvSpPr>
          <p:cNvPr id="156" name="Text Box 19"/>
          <p:cNvSpPr txBox="1">
            <a:spLocks noChangeArrowheads="1"/>
          </p:cNvSpPr>
          <p:nvPr/>
        </p:nvSpPr>
        <p:spPr bwMode="auto">
          <a:xfrm>
            <a:off x="4623307" y="4385020"/>
            <a:ext cx="969507" cy="600911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</a:pPr>
            <a:r>
              <a:rPr lang="es-ES_tradnl" sz="900" dirty="0" smtClean="0"/>
              <a:t>fuentes </a:t>
            </a:r>
            <a:r>
              <a:rPr lang="es-ES_tradnl" sz="900" dirty="0"/>
              <a:t>alternativas de energía</a:t>
            </a:r>
            <a:endParaRPr lang="es-ES" sz="900" dirty="0" smtClean="0"/>
          </a:p>
        </p:txBody>
      </p:sp>
      <p:sp>
        <p:nvSpPr>
          <p:cNvPr id="157" name="Rectángulo 143"/>
          <p:cNvSpPr/>
          <p:nvPr/>
        </p:nvSpPr>
        <p:spPr>
          <a:xfrm>
            <a:off x="4623307" y="5360000"/>
            <a:ext cx="983770" cy="94143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lvl="0" indent="-171450" defTabSz="914400">
              <a:buFont typeface="Arial"/>
              <a:buChar char="•"/>
              <a:defRPr/>
            </a:pPr>
            <a:r>
              <a:rPr lang="es-ES_tradnl" sz="900" kern="0" dirty="0">
                <a:solidFill>
                  <a:sysClr val="windowText" lastClr="000000"/>
                </a:solidFill>
              </a:rPr>
              <a:t>s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ol </a:t>
            </a:r>
            <a:endParaRPr lang="es-ES_tradnl" sz="900" kern="0" dirty="0">
              <a:solidFill>
                <a:sysClr val="windowText" lastClr="000000"/>
              </a:solidFill>
            </a:endParaRPr>
          </a:p>
          <a:p>
            <a:pPr marL="171450" lvl="0" indent="-171450" defTabSz="914400">
              <a:buFont typeface="Arial"/>
              <a:buChar char="•"/>
              <a:defRPr/>
            </a:pPr>
            <a:r>
              <a:rPr lang="es-ES_tradnl" sz="900" kern="0" dirty="0">
                <a:solidFill>
                  <a:sysClr val="windowText" lastClr="000000"/>
                </a:solidFill>
              </a:rPr>
              <a:t>v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iento </a:t>
            </a:r>
            <a:endParaRPr lang="es-ES_tradnl" sz="900" kern="0" dirty="0">
              <a:solidFill>
                <a:sysClr val="windowText" lastClr="000000"/>
              </a:solidFill>
            </a:endParaRPr>
          </a:p>
          <a:p>
            <a:pPr marL="171450" lvl="0" indent="-171450" defTabSz="914400">
              <a:buFont typeface="Arial"/>
              <a:buChar char="•"/>
              <a:defRPr/>
            </a:pPr>
            <a:r>
              <a:rPr lang="es-ES_tradnl" sz="900" kern="0" dirty="0">
                <a:solidFill>
                  <a:sysClr val="windowText" lastClr="000000"/>
                </a:solidFill>
              </a:rPr>
              <a:t>o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las </a:t>
            </a:r>
            <a:r>
              <a:rPr lang="es-ES_tradnl" sz="900" kern="0" dirty="0">
                <a:solidFill>
                  <a:sysClr val="windowText" lastClr="000000"/>
                </a:solidFill>
              </a:rPr>
              <a:t>y mareas </a:t>
            </a:r>
          </a:p>
          <a:p>
            <a:pPr marL="171450" lvl="0" indent="-171450" defTabSz="914400">
              <a:buFont typeface="Arial"/>
              <a:buChar char="•"/>
              <a:defRPr/>
            </a:pPr>
            <a:r>
              <a:rPr lang="es-ES_tradnl" sz="900" kern="0" dirty="0">
                <a:solidFill>
                  <a:sysClr val="windowText" lastClr="000000"/>
                </a:solidFill>
              </a:rPr>
              <a:t>g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ravedad </a:t>
            </a:r>
            <a:endParaRPr lang="es-ES_tradnl" sz="900" kern="0" dirty="0">
              <a:solidFill>
                <a:sysClr val="windowText" lastClr="000000"/>
              </a:solidFill>
            </a:endParaRPr>
          </a:p>
          <a:p>
            <a:pPr marL="171450" lvl="0" indent="-171450" defTabSz="914400">
              <a:buFont typeface="Arial"/>
              <a:buChar char="•"/>
              <a:defRPr/>
            </a:pPr>
            <a:r>
              <a:rPr lang="es-ES_tradnl" sz="900" kern="0" dirty="0">
                <a:solidFill>
                  <a:sysClr val="windowText" lastClr="000000"/>
                </a:solidFill>
              </a:rPr>
              <a:t>e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nergía </a:t>
            </a:r>
            <a:r>
              <a:rPr lang="es-ES_tradnl" sz="900" kern="0" dirty="0">
                <a:solidFill>
                  <a:sysClr val="windowText" lastClr="000000"/>
                </a:solidFill>
              </a:rPr>
              <a:t>geotérmica </a:t>
            </a:r>
          </a:p>
        </p:txBody>
      </p:sp>
      <p:sp>
        <p:nvSpPr>
          <p:cNvPr id="158" name="Text Box 19"/>
          <p:cNvSpPr txBox="1">
            <a:spLocks noChangeArrowheads="1"/>
          </p:cNvSpPr>
          <p:nvPr/>
        </p:nvSpPr>
        <p:spPr bwMode="auto">
          <a:xfrm>
            <a:off x="3358258" y="4387299"/>
            <a:ext cx="969507" cy="458239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</a:pPr>
            <a:r>
              <a:rPr lang="es-ES_tradnl" sz="900" dirty="0" smtClean="0"/>
              <a:t>minerales</a:t>
            </a:r>
            <a:endParaRPr lang="es-ES" sz="900" dirty="0" smtClean="0"/>
          </a:p>
        </p:txBody>
      </p:sp>
      <p:sp>
        <p:nvSpPr>
          <p:cNvPr id="159" name="Text Box 19"/>
          <p:cNvSpPr txBox="1">
            <a:spLocks noChangeArrowheads="1"/>
          </p:cNvSpPr>
          <p:nvPr/>
        </p:nvSpPr>
        <p:spPr bwMode="auto">
          <a:xfrm>
            <a:off x="2249102" y="4382027"/>
            <a:ext cx="969507" cy="458239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</a:pPr>
            <a:r>
              <a:rPr lang="es-ES_tradnl" sz="900" dirty="0" smtClean="0"/>
              <a:t>combustibles f</a:t>
            </a:r>
            <a:r>
              <a:rPr lang="es-ES_tradnl" sz="900" dirty="0" smtClean="0"/>
              <a:t>ósiles</a:t>
            </a:r>
            <a:endParaRPr lang="es-ES" sz="900" dirty="0" smtClean="0"/>
          </a:p>
        </p:txBody>
      </p:sp>
      <p:sp>
        <p:nvSpPr>
          <p:cNvPr id="160" name="Rectángulo 143"/>
          <p:cNvSpPr/>
          <p:nvPr/>
        </p:nvSpPr>
        <p:spPr>
          <a:xfrm>
            <a:off x="3316397" y="5366339"/>
            <a:ext cx="1213854" cy="94143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lvl="0" indent="-171450" defTabSz="914400">
              <a:buFont typeface="Arial"/>
              <a:buChar char="•"/>
              <a:defRPr/>
            </a:pPr>
            <a:r>
              <a:rPr lang="es-ES_tradnl" sz="900" kern="0" dirty="0">
                <a:solidFill>
                  <a:sysClr val="windowText" lastClr="000000"/>
                </a:solidFill>
              </a:rPr>
              <a:t>m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etálicos </a:t>
            </a:r>
            <a:r>
              <a:rPr lang="es-ES_tradnl" sz="900" kern="0" dirty="0">
                <a:solidFill>
                  <a:sysClr val="windowText" lastClr="000000"/>
                </a:solidFill>
              </a:rPr>
              <a:t>(por ejemplo cobre, hierro y oro) </a:t>
            </a:r>
          </a:p>
          <a:p>
            <a:pPr marL="171450" lvl="0" indent="-171450" defTabSz="914400">
              <a:buFont typeface="Arial"/>
              <a:buChar char="•"/>
              <a:defRPr/>
            </a:pPr>
            <a:r>
              <a:rPr lang="es-ES_tradnl" sz="900" kern="0" dirty="0">
                <a:solidFill>
                  <a:sysClr val="windowText" lastClr="000000"/>
                </a:solidFill>
              </a:rPr>
              <a:t>n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o </a:t>
            </a:r>
            <a:r>
              <a:rPr lang="es-ES_tradnl" sz="900" kern="0" dirty="0">
                <a:solidFill>
                  <a:sysClr val="windowText" lastClr="000000"/>
                </a:solidFill>
              </a:rPr>
              <a:t>metálicos (por ejemplo rocas, sal y gemas) </a:t>
            </a:r>
          </a:p>
        </p:txBody>
      </p:sp>
      <p:sp>
        <p:nvSpPr>
          <p:cNvPr id="161" name="Rectángulo 143"/>
          <p:cNvSpPr/>
          <p:nvPr/>
        </p:nvSpPr>
        <p:spPr>
          <a:xfrm>
            <a:off x="2322467" y="5366359"/>
            <a:ext cx="838140" cy="7687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lvl="0" indent="-171450" defTabSz="914400">
              <a:buFont typeface="Arial"/>
              <a:buChar char="•"/>
              <a:defRPr/>
            </a:pPr>
            <a:r>
              <a:rPr lang="es-ES_tradnl" sz="900" kern="0" dirty="0">
                <a:solidFill>
                  <a:sysClr val="windowText" lastClr="000000"/>
                </a:solidFill>
              </a:rPr>
              <a:t>c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arbón </a:t>
            </a:r>
            <a:endParaRPr lang="es-ES_tradnl" sz="900" kern="0" dirty="0">
              <a:solidFill>
                <a:sysClr val="windowText" lastClr="000000"/>
              </a:solidFill>
            </a:endParaRPr>
          </a:p>
          <a:p>
            <a:pPr marL="171450" lvl="0" indent="-171450" defTabSz="914400">
              <a:buFont typeface="Arial"/>
              <a:buChar char="•"/>
              <a:defRPr/>
            </a:pPr>
            <a:r>
              <a:rPr lang="es-ES_tradnl" sz="900" kern="0" dirty="0">
                <a:solidFill>
                  <a:sysClr val="windowText" lastClr="000000"/>
                </a:solidFill>
              </a:rPr>
              <a:t>g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as </a:t>
            </a:r>
            <a:endParaRPr lang="es-ES_tradnl" sz="900" kern="0" dirty="0">
              <a:solidFill>
                <a:sysClr val="windowText" lastClr="000000"/>
              </a:solidFill>
            </a:endParaRPr>
          </a:p>
          <a:p>
            <a:pPr marL="171450" lvl="0" indent="-171450" defTabSz="914400">
              <a:buFont typeface="Arial"/>
              <a:buChar char="•"/>
              <a:defRPr/>
            </a:pPr>
            <a:r>
              <a:rPr lang="es-ES_tradnl" sz="900" kern="0" dirty="0">
                <a:solidFill>
                  <a:sysClr val="windowText" lastClr="000000"/>
                </a:solidFill>
              </a:rPr>
              <a:t>p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etróleo </a:t>
            </a:r>
            <a:r>
              <a:rPr lang="es-ES_tradnl" sz="900" kern="0" dirty="0">
                <a:solidFill>
                  <a:sysClr val="windowText" lastClr="000000"/>
                </a:solidFill>
              </a:rPr>
              <a:t>y sus derivados </a:t>
            </a:r>
          </a:p>
        </p:txBody>
      </p:sp>
      <p:sp>
        <p:nvSpPr>
          <p:cNvPr id="162" name="Text Box 19"/>
          <p:cNvSpPr txBox="1">
            <a:spLocks noChangeArrowheads="1"/>
          </p:cNvSpPr>
          <p:nvPr/>
        </p:nvSpPr>
        <p:spPr bwMode="auto">
          <a:xfrm>
            <a:off x="102340" y="4387392"/>
            <a:ext cx="543887" cy="458239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</a:pPr>
            <a:r>
              <a:rPr lang="es-ES_tradnl" sz="900" dirty="0" smtClean="0"/>
              <a:t>agua</a:t>
            </a:r>
            <a:endParaRPr lang="es-ES" sz="900" dirty="0" smtClean="0"/>
          </a:p>
        </p:txBody>
      </p:sp>
      <p:sp>
        <p:nvSpPr>
          <p:cNvPr id="163" name="Text Box 19"/>
          <p:cNvSpPr txBox="1">
            <a:spLocks noChangeArrowheads="1"/>
          </p:cNvSpPr>
          <p:nvPr/>
        </p:nvSpPr>
        <p:spPr bwMode="auto">
          <a:xfrm>
            <a:off x="854728" y="4387299"/>
            <a:ext cx="543887" cy="458239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</a:pPr>
            <a:r>
              <a:rPr lang="es-ES_tradnl" sz="900" dirty="0" smtClean="0"/>
              <a:t>plantas</a:t>
            </a:r>
            <a:endParaRPr lang="es-ES" sz="900" dirty="0" smtClean="0"/>
          </a:p>
        </p:txBody>
      </p:sp>
      <p:sp>
        <p:nvSpPr>
          <p:cNvPr id="164" name="Text Box 19"/>
          <p:cNvSpPr txBox="1">
            <a:spLocks noChangeArrowheads="1"/>
          </p:cNvSpPr>
          <p:nvPr/>
        </p:nvSpPr>
        <p:spPr bwMode="auto">
          <a:xfrm>
            <a:off x="1581729" y="4382027"/>
            <a:ext cx="598979" cy="458239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</a:pPr>
            <a:r>
              <a:rPr lang="es-ES_tradnl" sz="900" dirty="0" smtClean="0"/>
              <a:t>animales</a:t>
            </a:r>
            <a:endParaRPr lang="es-ES" sz="900" dirty="0" smtClean="0"/>
          </a:p>
        </p:txBody>
      </p:sp>
      <p:sp>
        <p:nvSpPr>
          <p:cNvPr id="165" name="Rectángulo 143"/>
          <p:cNvSpPr/>
          <p:nvPr/>
        </p:nvSpPr>
        <p:spPr>
          <a:xfrm>
            <a:off x="102338" y="5366360"/>
            <a:ext cx="883299" cy="54780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s-ES_tradnl" sz="900" dirty="0" smtClean="0"/>
              <a:t>redes </a:t>
            </a:r>
            <a:r>
              <a:rPr lang="es-ES_tradnl" sz="900" dirty="0"/>
              <a:t>de acueducto y alcantarillado </a:t>
            </a:r>
            <a:endParaRPr lang="es-ES_tradnl" sz="900" kern="0" dirty="0">
              <a:solidFill>
                <a:sysClr val="windowText" lastClr="000000"/>
              </a:solidFill>
            </a:endParaRPr>
          </a:p>
        </p:txBody>
      </p:sp>
      <p:sp>
        <p:nvSpPr>
          <p:cNvPr id="166" name="Rectángulo 143"/>
          <p:cNvSpPr/>
          <p:nvPr/>
        </p:nvSpPr>
        <p:spPr>
          <a:xfrm>
            <a:off x="479071" y="5976378"/>
            <a:ext cx="1306094" cy="82303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lvl="0" indent="-171450" defTabSz="914400">
              <a:buFont typeface="Arial"/>
              <a:buChar char="•"/>
              <a:defRPr/>
            </a:pPr>
            <a:r>
              <a:rPr lang="es-ES_tradnl" sz="900" kern="0" dirty="0" smtClean="0">
                <a:solidFill>
                  <a:sysClr val="windowText" lastClr="000000"/>
                </a:solidFill>
              </a:rPr>
              <a:t>recolección </a:t>
            </a:r>
            <a:r>
              <a:rPr lang="es-ES_tradnl" sz="900" kern="0" dirty="0">
                <a:solidFill>
                  <a:sysClr val="windowText" lastClr="000000"/>
                </a:solidFill>
              </a:rPr>
              <a:t>de productos vegetales silvestres </a:t>
            </a:r>
          </a:p>
          <a:p>
            <a:pPr marL="171450" lvl="0" indent="-171450" defTabSz="914400">
              <a:buFont typeface="Arial"/>
              <a:buChar char="•"/>
              <a:defRPr/>
            </a:pPr>
            <a:r>
              <a:rPr lang="es-ES_tradnl" sz="900" kern="0" dirty="0">
                <a:solidFill>
                  <a:sysClr val="windowText" lastClr="000000"/>
                </a:solidFill>
              </a:rPr>
              <a:t>a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gricultura </a:t>
            </a:r>
            <a:endParaRPr lang="es-ES_tradnl" sz="900" kern="0" dirty="0">
              <a:solidFill>
                <a:sysClr val="windowText" lastClr="000000"/>
              </a:solidFill>
            </a:endParaRPr>
          </a:p>
          <a:p>
            <a:pPr marL="171450" lvl="0" indent="-171450" defTabSz="914400">
              <a:buFont typeface="Arial"/>
              <a:buChar char="•"/>
              <a:defRPr/>
            </a:pPr>
            <a:r>
              <a:rPr lang="es-ES_tradnl" sz="900" kern="0" dirty="0">
                <a:solidFill>
                  <a:sysClr val="windowText" lastClr="000000"/>
                </a:solidFill>
              </a:rPr>
              <a:t>s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ilvicultura </a:t>
            </a:r>
            <a:endParaRPr lang="es-ES_tradnl" sz="900" kern="0" dirty="0">
              <a:solidFill>
                <a:sysClr val="windowText" lastClr="000000"/>
              </a:solidFill>
            </a:endParaRPr>
          </a:p>
        </p:txBody>
      </p:sp>
      <p:sp>
        <p:nvSpPr>
          <p:cNvPr id="167" name="Rectángulo 143"/>
          <p:cNvSpPr/>
          <p:nvPr/>
        </p:nvSpPr>
        <p:spPr>
          <a:xfrm>
            <a:off x="1239073" y="5366360"/>
            <a:ext cx="1010029" cy="54780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lvl="0" indent="-171450" defTabSz="914400">
              <a:buFont typeface="Arial"/>
              <a:buChar char="•"/>
              <a:defRPr/>
            </a:pPr>
            <a:r>
              <a:rPr lang="es-ES_tradnl" sz="900" kern="0" dirty="0">
                <a:solidFill>
                  <a:sysClr val="windowText" lastClr="000000"/>
                </a:solidFill>
              </a:rPr>
              <a:t>c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aza </a:t>
            </a:r>
            <a:r>
              <a:rPr lang="es-ES_tradnl" sz="900" kern="0" dirty="0">
                <a:solidFill>
                  <a:sysClr val="windowText" lastClr="000000"/>
                </a:solidFill>
              </a:rPr>
              <a:t>y pesca </a:t>
            </a:r>
          </a:p>
          <a:p>
            <a:pPr marL="171450" lvl="0" indent="-171450" defTabSz="914400">
              <a:buFont typeface="Arial"/>
              <a:buChar char="•"/>
              <a:defRPr/>
            </a:pPr>
            <a:r>
              <a:rPr lang="es-ES_tradnl" sz="900" kern="0" dirty="0">
                <a:solidFill>
                  <a:sysClr val="windowText" lastClr="000000"/>
                </a:solidFill>
              </a:rPr>
              <a:t>g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anadería </a:t>
            </a:r>
            <a:endParaRPr lang="es-ES_tradnl" sz="900" kern="0" dirty="0">
              <a:solidFill>
                <a:sysClr val="windowText" lastClr="000000"/>
              </a:solidFill>
            </a:endParaRPr>
          </a:p>
          <a:p>
            <a:pPr marL="171450" lvl="0" indent="-171450" defTabSz="914400">
              <a:buFont typeface="Arial"/>
              <a:buChar char="•"/>
              <a:defRPr/>
            </a:pPr>
            <a:r>
              <a:rPr lang="es-ES_tradnl" sz="900" kern="0" dirty="0">
                <a:solidFill>
                  <a:sysClr val="windowText" lastClr="000000"/>
                </a:solidFill>
              </a:rPr>
              <a:t>a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cuicultura </a:t>
            </a:r>
            <a:endParaRPr lang="es-ES_tradnl" sz="900" kern="0" dirty="0">
              <a:solidFill>
                <a:sysClr val="windowText" lastClr="000000"/>
              </a:solidFill>
            </a:endParaRPr>
          </a:p>
        </p:txBody>
      </p:sp>
      <p:sp>
        <p:nvSpPr>
          <p:cNvPr id="168" name="Text Box 11"/>
          <p:cNvSpPr txBox="1">
            <a:spLocks noChangeArrowheads="1"/>
          </p:cNvSpPr>
          <p:nvPr/>
        </p:nvSpPr>
        <p:spPr bwMode="auto">
          <a:xfrm>
            <a:off x="627273" y="3956597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como</a:t>
            </a:r>
            <a:endParaRPr lang="es-ES" sz="900" dirty="0"/>
          </a:p>
        </p:txBody>
      </p:sp>
      <p:cxnSp>
        <p:nvCxnSpPr>
          <p:cNvPr id="169" name="Conector angular 11"/>
          <p:cNvCxnSpPr>
            <a:stCxn id="162" idx="0"/>
            <a:endCxn id="168" idx="2"/>
          </p:cNvCxnSpPr>
          <p:nvPr/>
        </p:nvCxnSpPr>
        <p:spPr>
          <a:xfrm rot="5400000" flipH="1" flipV="1">
            <a:off x="645899" y="3879763"/>
            <a:ext cx="236014" cy="779245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70" name="Conector angular 11"/>
          <p:cNvCxnSpPr>
            <a:endCxn id="164" idx="0"/>
          </p:cNvCxnSpPr>
          <p:nvPr/>
        </p:nvCxnSpPr>
        <p:spPr>
          <a:xfrm>
            <a:off x="1150618" y="4271343"/>
            <a:ext cx="730601" cy="110684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71" name="Conector angular 30"/>
          <p:cNvCxnSpPr>
            <a:stCxn id="140" idx="2"/>
            <a:endCxn id="168" idx="0"/>
          </p:cNvCxnSpPr>
          <p:nvPr/>
        </p:nvCxnSpPr>
        <p:spPr>
          <a:xfrm>
            <a:off x="1150618" y="3651400"/>
            <a:ext cx="2911" cy="30519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72" name="Conector angular 30"/>
          <p:cNvCxnSpPr>
            <a:endCxn id="163" idx="0"/>
          </p:cNvCxnSpPr>
          <p:nvPr/>
        </p:nvCxnSpPr>
        <p:spPr>
          <a:xfrm>
            <a:off x="1126672" y="4271343"/>
            <a:ext cx="0" cy="1159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73" name="Conector angular 30"/>
          <p:cNvCxnSpPr>
            <a:stCxn id="162" idx="2"/>
            <a:endCxn id="179" idx="0"/>
          </p:cNvCxnSpPr>
          <p:nvPr/>
        </p:nvCxnSpPr>
        <p:spPr>
          <a:xfrm>
            <a:off x="374284" y="4845631"/>
            <a:ext cx="1649" cy="16056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74" name="Conector angular 30"/>
          <p:cNvCxnSpPr>
            <a:stCxn id="163" idx="2"/>
            <a:endCxn id="180" idx="0"/>
          </p:cNvCxnSpPr>
          <p:nvPr/>
        </p:nvCxnSpPr>
        <p:spPr>
          <a:xfrm>
            <a:off x="1126672" y="4845538"/>
            <a:ext cx="4125" cy="13091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75" name="Conector angular 30"/>
          <p:cNvCxnSpPr>
            <a:stCxn id="164" idx="2"/>
            <a:endCxn id="183" idx="0"/>
          </p:cNvCxnSpPr>
          <p:nvPr/>
        </p:nvCxnSpPr>
        <p:spPr>
          <a:xfrm>
            <a:off x="1881219" y="4840266"/>
            <a:ext cx="4443" cy="13436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76" name="Conector angular 30"/>
          <p:cNvCxnSpPr>
            <a:stCxn id="159" idx="2"/>
            <a:endCxn id="161" idx="0"/>
          </p:cNvCxnSpPr>
          <p:nvPr/>
        </p:nvCxnSpPr>
        <p:spPr>
          <a:xfrm>
            <a:off x="2733856" y="4840266"/>
            <a:ext cx="7681" cy="52609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77" name="Conector angular 30"/>
          <p:cNvCxnSpPr>
            <a:stCxn id="158" idx="2"/>
            <a:endCxn id="160" idx="0"/>
          </p:cNvCxnSpPr>
          <p:nvPr/>
        </p:nvCxnSpPr>
        <p:spPr>
          <a:xfrm rot="16200000" flipH="1">
            <a:off x="3622768" y="5065782"/>
            <a:ext cx="520801" cy="8031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78" name="Conector angular 30"/>
          <p:cNvCxnSpPr>
            <a:stCxn id="156" idx="2"/>
            <a:endCxn id="157" idx="0"/>
          </p:cNvCxnSpPr>
          <p:nvPr/>
        </p:nvCxnSpPr>
        <p:spPr>
          <a:xfrm>
            <a:off x="5108061" y="4985931"/>
            <a:ext cx="7131" cy="3740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79" name="Text Box 11"/>
          <p:cNvSpPr txBox="1">
            <a:spLocks noChangeArrowheads="1"/>
          </p:cNvSpPr>
          <p:nvPr/>
        </p:nvSpPr>
        <p:spPr bwMode="auto">
          <a:xfrm>
            <a:off x="0" y="5006193"/>
            <a:ext cx="751865" cy="2255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900" dirty="0" smtClean="0"/>
              <a:t>a</a:t>
            </a:r>
            <a:r>
              <a:rPr lang="es-ES" sz="900" dirty="0" smtClean="0"/>
              <a:t>provechada con</a:t>
            </a:r>
            <a:endParaRPr lang="es-ES" sz="900" dirty="0"/>
          </a:p>
        </p:txBody>
      </p:sp>
      <p:sp>
        <p:nvSpPr>
          <p:cNvPr id="180" name="Text Box 11"/>
          <p:cNvSpPr txBox="1">
            <a:spLocks noChangeArrowheads="1"/>
          </p:cNvSpPr>
          <p:nvPr/>
        </p:nvSpPr>
        <p:spPr bwMode="auto">
          <a:xfrm>
            <a:off x="754864" y="4976450"/>
            <a:ext cx="751865" cy="255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900" dirty="0" smtClean="0"/>
              <a:t>a</a:t>
            </a:r>
            <a:r>
              <a:rPr lang="es-ES" sz="900" dirty="0" smtClean="0"/>
              <a:t>provechada con</a:t>
            </a:r>
            <a:endParaRPr lang="es-ES" sz="900" dirty="0"/>
          </a:p>
        </p:txBody>
      </p:sp>
      <p:cxnSp>
        <p:nvCxnSpPr>
          <p:cNvPr id="181" name="Conector angular 30"/>
          <p:cNvCxnSpPr>
            <a:stCxn id="179" idx="2"/>
            <a:endCxn id="165" idx="0"/>
          </p:cNvCxnSpPr>
          <p:nvPr/>
        </p:nvCxnSpPr>
        <p:spPr>
          <a:xfrm rot="16200000" flipH="1">
            <a:off x="392660" y="5215032"/>
            <a:ext cx="134600" cy="168055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2" name="Conector angular 30"/>
          <p:cNvCxnSpPr>
            <a:stCxn id="180" idx="2"/>
            <a:endCxn id="166" idx="0"/>
          </p:cNvCxnSpPr>
          <p:nvPr/>
        </p:nvCxnSpPr>
        <p:spPr>
          <a:xfrm rot="16200000" flipH="1">
            <a:off x="759148" y="5603408"/>
            <a:ext cx="744618" cy="132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83" name="Text Box 11"/>
          <p:cNvSpPr txBox="1">
            <a:spLocks noChangeArrowheads="1"/>
          </p:cNvSpPr>
          <p:nvPr/>
        </p:nvSpPr>
        <p:spPr bwMode="auto">
          <a:xfrm>
            <a:off x="1509729" y="4974634"/>
            <a:ext cx="751865" cy="255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900" dirty="0" smtClean="0"/>
              <a:t>a</a:t>
            </a:r>
            <a:r>
              <a:rPr lang="es-ES" sz="900" dirty="0" smtClean="0"/>
              <a:t>provechada con</a:t>
            </a:r>
            <a:endParaRPr lang="es-ES" sz="900" dirty="0"/>
          </a:p>
        </p:txBody>
      </p:sp>
      <p:cxnSp>
        <p:nvCxnSpPr>
          <p:cNvPr id="184" name="Conector angular 30"/>
          <p:cNvCxnSpPr>
            <a:stCxn id="183" idx="2"/>
            <a:endCxn id="167" idx="0"/>
          </p:cNvCxnSpPr>
          <p:nvPr/>
        </p:nvCxnSpPr>
        <p:spPr>
          <a:xfrm rot="5400000">
            <a:off x="1746667" y="5227365"/>
            <a:ext cx="136416" cy="14157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5" name="Conector angular 11"/>
          <p:cNvCxnSpPr>
            <a:stCxn id="159" idx="0"/>
            <a:endCxn id="188" idx="2"/>
          </p:cNvCxnSpPr>
          <p:nvPr/>
        </p:nvCxnSpPr>
        <p:spPr>
          <a:xfrm rot="5400000" flipH="1" flipV="1">
            <a:off x="2897422" y="3945431"/>
            <a:ext cx="273030" cy="60016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6" name="Conector angular 11"/>
          <p:cNvCxnSpPr>
            <a:endCxn id="158" idx="0"/>
          </p:cNvCxnSpPr>
          <p:nvPr/>
        </p:nvCxnSpPr>
        <p:spPr>
          <a:xfrm>
            <a:off x="3334018" y="4247776"/>
            <a:ext cx="508994" cy="139523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7" name="Conector angular 30"/>
          <p:cNvCxnSpPr>
            <a:stCxn id="141" idx="2"/>
            <a:endCxn id="188" idx="0"/>
          </p:cNvCxnSpPr>
          <p:nvPr/>
        </p:nvCxnSpPr>
        <p:spPr>
          <a:xfrm>
            <a:off x="3327455" y="3641628"/>
            <a:ext cx="6563" cy="2725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88" name="Text Box 11"/>
          <p:cNvSpPr txBox="1">
            <a:spLocks noChangeArrowheads="1"/>
          </p:cNvSpPr>
          <p:nvPr/>
        </p:nvSpPr>
        <p:spPr bwMode="auto">
          <a:xfrm>
            <a:off x="2807762" y="3914216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como</a:t>
            </a:r>
            <a:endParaRPr lang="es-ES" sz="900" dirty="0"/>
          </a:p>
        </p:txBody>
      </p:sp>
      <p:cxnSp>
        <p:nvCxnSpPr>
          <p:cNvPr id="189" name="Conector angular 11"/>
          <p:cNvCxnSpPr>
            <a:stCxn id="156" idx="0"/>
            <a:endCxn id="191" idx="2"/>
          </p:cNvCxnSpPr>
          <p:nvPr/>
        </p:nvCxnSpPr>
        <p:spPr>
          <a:xfrm flipV="1">
            <a:off x="5108061" y="4108997"/>
            <a:ext cx="576" cy="27602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0" name="Conector angular 30"/>
          <p:cNvCxnSpPr>
            <a:stCxn id="142" idx="2"/>
            <a:endCxn id="191" idx="0"/>
          </p:cNvCxnSpPr>
          <p:nvPr/>
        </p:nvCxnSpPr>
        <p:spPr>
          <a:xfrm>
            <a:off x="5107378" y="3641628"/>
            <a:ext cx="1259" cy="2725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91" name="Text Box 11"/>
          <p:cNvSpPr txBox="1">
            <a:spLocks noChangeArrowheads="1"/>
          </p:cNvSpPr>
          <p:nvPr/>
        </p:nvSpPr>
        <p:spPr bwMode="auto">
          <a:xfrm>
            <a:off x="4582381" y="3914216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como</a:t>
            </a:r>
            <a:endParaRPr lang="es-ES" sz="900" dirty="0"/>
          </a:p>
        </p:txBody>
      </p:sp>
      <p:cxnSp>
        <p:nvCxnSpPr>
          <p:cNvPr id="192" name="Conector angular 30"/>
          <p:cNvCxnSpPr>
            <a:stCxn id="151" idx="2"/>
            <a:endCxn id="155" idx="0"/>
          </p:cNvCxnSpPr>
          <p:nvPr/>
        </p:nvCxnSpPr>
        <p:spPr>
          <a:xfrm>
            <a:off x="6489108" y="4385020"/>
            <a:ext cx="4890" cy="34355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3" name="Conector angular 30"/>
          <p:cNvCxnSpPr>
            <a:stCxn id="155" idx="2"/>
            <a:endCxn id="154" idx="0"/>
          </p:cNvCxnSpPr>
          <p:nvPr/>
        </p:nvCxnSpPr>
        <p:spPr>
          <a:xfrm>
            <a:off x="6493998" y="4923355"/>
            <a:ext cx="9589" cy="45211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4" name="Conector angular 30"/>
          <p:cNvCxnSpPr>
            <a:stCxn id="150" idx="2"/>
            <a:endCxn id="151" idx="0"/>
          </p:cNvCxnSpPr>
          <p:nvPr/>
        </p:nvCxnSpPr>
        <p:spPr>
          <a:xfrm>
            <a:off x="6487680" y="2807339"/>
            <a:ext cx="1428" cy="40249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5" name="Conector angular 30"/>
          <p:cNvCxnSpPr>
            <a:stCxn id="153" idx="2"/>
            <a:endCxn id="152" idx="0"/>
          </p:cNvCxnSpPr>
          <p:nvPr/>
        </p:nvCxnSpPr>
        <p:spPr>
          <a:xfrm flipH="1">
            <a:off x="8241742" y="2825311"/>
            <a:ext cx="71" cy="38679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6" name="Conector angular 30"/>
          <p:cNvCxnSpPr>
            <a:stCxn id="149" idx="2"/>
            <a:endCxn id="150" idx="0"/>
          </p:cNvCxnSpPr>
          <p:nvPr/>
        </p:nvCxnSpPr>
        <p:spPr>
          <a:xfrm rot="5400000">
            <a:off x="6712744" y="1747959"/>
            <a:ext cx="639535" cy="108966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7" name="Conector angular 30"/>
          <p:cNvCxnSpPr>
            <a:endCxn id="153" idx="0"/>
          </p:cNvCxnSpPr>
          <p:nvPr/>
        </p:nvCxnSpPr>
        <p:spPr>
          <a:xfrm>
            <a:off x="7583661" y="2294315"/>
            <a:ext cx="658152" cy="33621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8" name="Conector angular 30"/>
          <p:cNvCxnSpPr>
            <a:endCxn id="148" idx="0"/>
          </p:cNvCxnSpPr>
          <p:nvPr/>
        </p:nvCxnSpPr>
        <p:spPr>
          <a:xfrm>
            <a:off x="5000232" y="802456"/>
            <a:ext cx="2571550" cy="19884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9" name="Conector angular 30"/>
          <p:cNvCxnSpPr>
            <a:stCxn id="148" idx="2"/>
            <a:endCxn id="149" idx="0"/>
          </p:cNvCxnSpPr>
          <p:nvPr/>
        </p:nvCxnSpPr>
        <p:spPr>
          <a:xfrm>
            <a:off x="7571782" y="1196082"/>
            <a:ext cx="5560" cy="17704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</TotalTime>
  <Words>142</Words>
  <Application>Microsoft Macintosh PowerPoint</Application>
  <PresentationFormat>Letter Paper (8.5x11 in)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Gabriela Rojas</cp:lastModifiedBy>
  <cp:revision>46</cp:revision>
  <dcterms:created xsi:type="dcterms:W3CDTF">2015-05-14T14:12:36Z</dcterms:created>
  <dcterms:modified xsi:type="dcterms:W3CDTF">2015-10-08T02:46:31Z</dcterms:modified>
</cp:coreProperties>
</file>