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39" d="100"/>
          <a:sy n="139" d="100"/>
        </p:scale>
        <p:origin x="-19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6A635-BC74-4205-AABA-385FD08CF07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6A776-12E1-468D-BAE1-8DE81C51E2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99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A776-12E1-468D-BAE1-8DE81C51E27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4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5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0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4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1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30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7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1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9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0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2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FF5D-3ADE-48A8-92B3-53E56281CB3B}" type="datetimeFigureOut">
              <a:rPr lang="es-ES" smtClean="0"/>
              <a:t>5/10/15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091A-C8C8-4DFE-BF9D-50A42673E73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77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707904" y="97143"/>
            <a:ext cx="172819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Trabajo y energía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1940756" y="603205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Energía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3509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Trabajo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6765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Potencia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968852" y="603205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Eficiencia</a:t>
            </a:r>
            <a:endParaRPr lang="es-ES" sz="13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2816" y="1410491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Capacidad de un cuerpo para transformarse o transformar a otros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154572" y="1717970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Principio de conservación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210232" y="1489720"/>
            <a:ext cx="1281648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 indent="-171450" algn="just">
              <a:buFont typeface="Wingdings" pitchFamily="2" charset="2"/>
              <a:buChar char="§"/>
            </a:pPr>
            <a:r>
              <a:rPr lang="es-ES" sz="1000" dirty="0" smtClean="0">
                <a:solidFill>
                  <a:schemeClr val="bg1"/>
                </a:solidFill>
              </a:rPr>
              <a:t>Térmica</a:t>
            </a:r>
          </a:p>
          <a:p>
            <a:pPr marL="108000" indent="-171450" algn="just">
              <a:buFont typeface="Wingdings" pitchFamily="2" charset="2"/>
              <a:buChar char="§"/>
            </a:pPr>
            <a:r>
              <a:rPr lang="es-ES" sz="1000" dirty="0" smtClean="0">
                <a:solidFill>
                  <a:schemeClr val="bg1"/>
                </a:solidFill>
              </a:rPr>
              <a:t>Eléctrica</a:t>
            </a:r>
          </a:p>
          <a:p>
            <a:pPr marL="108000" indent="-171450" algn="just">
              <a:buFont typeface="Wingdings" pitchFamily="2" charset="2"/>
              <a:buChar char="§"/>
            </a:pPr>
            <a:r>
              <a:rPr lang="es-ES" sz="1000" dirty="0" smtClean="0">
                <a:solidFill>
                  <a:schemeClr val="bg1"/>
                </a:solidFill>
              </a:rPr>
              <a:t>Electromagnética</a:t>
            </a:r>
          </a:p>
          <a:p>
            <a:pPr marL="108000" indent="-171450" algn="just">
              <a:buFont typeface="Wingdings" pitchFamily="2" charset="2"/>
              <a:buChar char="§"/>
            </a:pPr>
            <a:r>
              <a:rPr lang="es-ES" sz="1000" dirty="0" smtClean="0">
                <a:solidFill>
                  <a:schemeClr val="bg1"/>
                </a:solidFill>
              </a:rPr>
              <a:t>Química</a:t>
            </a:r>
          </a:p>
          <a:p>
            <a:pPr marL="171450" indent="-171450" algn="just">
              <a:buFont typeface="Wingdings" pitchFamily="2" charset="2"/>
              <a:buChar char="§"/>
            </a:pPr>
            <a:r>
              <a:rPr lang="es-ES" sz="1000" dirty="0" smtClean="0">
                <a:solidFill>
                  <a:schemeClr val="bg1"/>
                </a:solidFill>
              </a:rPr>
              <a:t>Nuclear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55195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Fuentes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Renovables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47888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Fuentes No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Renovables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431386" y="1412775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Energía necesaria  para desplazar un objeto aplicando fuerza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748498" y="1489719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Cantidad de trabajo realizado en la unidad de tiempo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040800" y="1489720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Razón entre trabajo útil y la energía suministrada a un sistema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53564" y="3104994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Joules</a:t>
            </a:r>
            <a:r>
              <a:rPr lang="es-ES" sz="900" dirty="0" smtClean="0"/>
              <a:t> (J)</a:t>
            </a:r>
          </a:p>
          <a:p>
            <a:pPr algn="ctr"/>
            <a:r>
              <a:rPr lang="es-ES" sz="900" dirty="0" smtClean="0"/>
              <a:t>[J] = [N][m]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190576" y="2922660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 energía no se crea ni se destruye, solo se transforma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2480816" y="3153492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Energía</a:t>
            </a:r>
          </a:p>
          <a:p>
            <a:pPr algn="ctr"/>
            <a:r>
              <a:rPr lang="es-ES" sz="900" dirty="0" smtClean="0"/>
              <a:t>Mecánica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3499278" y="2922661"/>
            <a:ext cx="8974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- Hidroeléctrica</a:t>
            </a:r>
          </a:p>
          <a:p>
            <a:pPr algn="just"/>
            <a:r>
              <a:rPr lang="es-ES" sz="900" dirty="0" smtClean="0"/>
              <a:t>- Solar</a:t>
            </a:r>
          </a:p>
          <a:p>
            <a:pPr algn="just"/>
            <a:r>
              <a:rPr lang="es-ES" sz="900" dirty="0" smtClean="0"/>
              <a:t>- Mareomotriz</a:t>
            </a:r>
          </a:p>
          <a:p>
            <a:pPr algn="just"/>
            <a:r>
              <a:rPr lang="es-ES" sz="900" dirty="0" smtClean="0"/>
              <a:t>- Geotérmica</a:t>
            </a:r>
          </a:p>
          <a:p>
            <a:pPr algn="just"/>
            <a:r>
              <a:rPr lang="es-ES" sz="900" dirty="0" smtClean="0"/>
              <a:t>- </a:t>
            </a:r>
            <a:r>
              <a:rPr lang="es-ES" sz="900" dirty="0" err="1" smtClean="0"/>
              <a:t>Etc</a:t>
            </a:r>
            <a:endParaRPr lang="es-ES" sz="900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4426208" y="2922660"/>
            <a:ext cx="8974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 smtClean="0"/>
              <a:t>- Fósil</a:t>
            </a:r>
          </a:p>
          <a:p>
            <a:pPr algn="just"/>
            <a:r>
              <a:rPr lang="es-ES" sz="900" dirty="0" smtClean="0"/>
              <a:t>- Carbón</a:t>
            </a:r>
          </a:p>
          <a:p>
            <a:pPr algn="just"/>
            <a:r>
              <a:rPr lang="es-ES" sz="900" dirty="0" smtClean="0"/>
              <a:t>- Petróleo</a:t>
            </a:r>
          </a:p>
          <a:p>
            <a:pPr algn="just"/>
            <a:r>
              <a:rPr lang="es-ES" sz="900" dirty="0" smtClean="0"/>
              <a:t>- Gas natural</a:t>
            </a:r>
          </a:p>
          <a:p>
            <a:pPr algn="just"/>
            <a:r>
              <a:rPr lang="es-ES" sz="900" dirty="0" smtClean="0"/>
              <a:t>- Nuclear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469372" y="3153492"/>
            <a:ext cx="927556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6820506" y="3070908"/>
            <a:ext cx="792088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000" dirty="0" smtClean="0"/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8" y="3212976"/>
            <a:ext cx="868680" cy="9144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7880880" y="3070908"/>
            <a:ext cx="1212184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1318954" y="4289533"/>
            <a:ext cx="792088" cy="50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Energía</a:t>
            </a:r>
          </a:p>
          <a:p>
            <a:pPr algn="ctr"/>
            <a:r>
              <a:rPr lang="es-ES" sz="900" dirty="0" smtClean="0"/>
              <a:t>cinética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455012" y="4285851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Energía</a:t>
            </a:r>
          </a:p>
          <a:p>
            <a:pPr algn="ctr"/>
            <a:r>
              <a:rPr lang="es-ES" sz="900" dirty="0" smtClean="0"/>
              <a:t>potencial gravitacional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3551952" y="4289302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Energía potencial elástica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271654" y="5508021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 masa y la velocidad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2447764" y="5445224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 masa. La altura y la gravedad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3515948" y="5445223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Cuerpos elásticos y deformables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5482510" y="4427917"/>
            <a:ext cx="927556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Joules</a:t>
            </a:r>
            <a:r>
              <a:rPr lang="es-ES" sz="900" dirty="0" smtClean="0"/>
              <a:t> (J)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747903" y="4220167"/>
            <a:ext cx="92755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Watts (W)</a:t>
            </a:r>
          </a:p>
          <a:p>
            <a:pPr algn="ctr"/>
            <a:endParaRPr lang="es-ES" sz="900" dirty="0" smtClean="0"/>
          </a:p>
          <a:p>
            <a:pPr algn="ctr"/>
            <a:endParaRPr lang="es-ES" sz="900" dirty="0"/>
          </a:p>
          <a:p>
            <a:pPr algn="ctr"/>
            <a:endParaRPr lang="es-ES" sz="900" dirty="0" smtClean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81" y="4464211"/>
            <a:ext cx="609600" cy="289560"/>
          </a:xfrm>
          <a:prstGeom prst="rect">
            <a:avLst/>
          </a:prstGeom>
        </p:spPr>
      </p:pic>
      <p:cxnSp>
        <p:nvCxnSpPr>
          <p:cNvPr id="68" name="67 Conector angular"/>
          <p:cNvCxnSpPr>
            <a:stCxn id="7" idx="2"/>
            <a:endCxn id="8" idx="0"/>
          </p:cNvCxnSpPr>
          <p:nvPr/>
        </p:nvCxnSpPr>
        <p:spPr>
          <a:xfrm rot="5400000">
            <a:off x="3442654" y="-526141"/>
            <a:ext cx="167508" cy="2091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7" idx="2"/>
            <a:endCxn id="9" idx="0"/>
          </p:cNvCxnSpPr>
          <p:nvPr/>
        </p:nvCxnSpPr>
        <p:spPr>
          <a:xfrm rot="16200000" flipH="1">
            <a:off x="5147392" y="-139695"/>
            <a:ext cx="168167" cy="1318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7" idx="2"/>
            <a:endCxn id="10" idx="0"/>
          </p:cNvCxnSpPr>
          <p:nvPr/>
        </p:nvCxnSpPr>
        <p:spPr>
          <a:xfrm rot="16200000" flipH="1">
            <a:off x="5810192" y="-802495"/>
            <a:ext cx="168167" cy="264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7" idx="2"/>
            <a:endCxn id="11" idx="0"/>
          </p:cNvCxnSpPr>
          <p:nvPr/>
        </p:nvCxnSpPr>
        <p:spPr>
          <a:xfrm rot="16200000" flipH="1">
            <a:off x="6456672" y="-1448975"/>
            <a:ext cx="167508" cy="39368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8" idx="2"/>
            <a:endCxn id="14" idx="0"/>
          </p:cNvCxnSpPr>
          <p:nvPr/>
        </p:nvCxnSpPr>
        <p:spPr>
          <a:xfrm rot="5400000">
            <a:off x="1455465" y="30468"/>
            <a:ext cx="160227" cy="18904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4" idx="2"/>
            <a:endCxn id="21" idx="0"/>
          </p:cNvCxnSpPr>
          <p:nvPr/>
        </p:nvCxnSpPr>
        <p:spPr>
          <a:xfrm rot="16200000" flipH="1">
            <a:off x="526281" y="1335903"/>
            <a:ext cx="138647" cy="10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21" idx="2"/>
            <a:endCxn id="37" idx="0"/>
          </p:cNvCxnSpPr>
          <p:nvPr/>
        </p:nvCxnSpPr>
        <p:spPr>
          <a:xfrm rot="5400000">
            <a:off x="253820" y="2757946"/>
            <a:ext cx="678840" cy="152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15" idx="2"/>
            <a:endCxn id="22" idx="0"/>
          </p:cNvCxnSpPr>
          <p:nvPr/>
        </p:nvCxnSpPr>
        <p:spPr>
          <a:xfrm>
            <a:off x="1622624" y="1274128"/>
            <a:ext cx="0" cy="4438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22" idx="2"/>
            <a:endCxn id="38" idx="0"/>
          </p:cNvCxnSpPr>
          <p:nvPr/>
        </p:nvCxnSpPr>
        <p:spPr>
          <a:xfrm>
            <a:off x="1622624" y="2118080"/>
            <a:ext cx="0" cy="80458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8" idx="2"/>
            <a:endCxn id="15" idx="0"/>
          </p:cNvCxnSpPr>
          <p:nvPr/>
        </p:nvCxnSpPr>
        <p:spPr>
          <a:xfrm rot="5400000">
            <a:off x="1970465" y="547752"/>
            <a:ext cx="162511" cy="85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8" idx="2"/>
            <a:endCxn id="16" idx="0"/>
          </p:cNvCxnSpPr>
          <p:nvPr/>
        </p:nvCxnSpPr>
        <p:spPr>
          <a:xfrm rot="16200000" flipH="1">
            <a:off x="2600201" y="776208"/>
            <a:ext cx="160227" cy="398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angular"/>
          <p:cNvCxnSpPr>
            <a:stCxn id="16" idx="2"/>
            <a:endCxn id="26" idx="0"/>
          </p:cNvCxnSpPr>
          <p:nvPr/>
        </p:nvCxnSpPr>
        <p:spPr>
          <a:xfrm rot="5400000">
            <a:off x="2756496" y="1366404"/>
            <a:ext cx="217876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26" idx="2"/>
            <a:endCxn id="39" idx="0"/>
          </p:cNvCxnSpPr>
          <p:nvPr/>
        </p:nvCxnSpPr>
        <p:spPr>
          <a:xfrm rot="16200000" flipH="1">
            <a:off x="2462959" y="2739591"/>
            <a:ext cx="801998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angular"/>
          <p:cNvCxnSpPr>
            <a:stCxn id="39" idx="2"/>
            <a:endCxn id="55" idx="0"/>
          </p:cNvCxnSpPr>
          <p:nvPr/>
        </p:nvCxnSpPr>
        <p:spPr>
          <a:xfrm rot="5400000">
            <a:off x="2482445" y="3891435"/>
            <a:ext cx="763027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55" idx="2"/>
            <a:endCxn id="61" idx="0"/>
          </p:cNvCxnSpPr>
          <p:nvPr/>
        </p:nvCxnSpPr>
        <p:spPr>
          <a:xfrm rot="16200000" flipH="1">
            <a:off x="2539663" y="5105075"/>
            <a:ext cx="651542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17" idx="2"/>
            <a:endCxn id="27" idx="0"/>
          </p:cNvCxnSpPr>
          <p:nvPr/>
        </p:nvCxnSpPr>
        <p:spPr>
          <a:xfrm rot="5400000">
            <a:off x="3939134" y="1268086"/>
            <a:ext cx="459044" cy="4413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7" idx="2"/>
            <a:endCxn id="28" idx="0"/>
          </p:cNvCxnSpPr>
          <p:nvPr/>
        </p:nvCxnSpPr>
        <p:spPr>
          <a:xfrm rot="16200000" flipH="1">
            <a:off x="4402599" y="1245941"/>
            <a:ext cx="459044" cy="4856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angular"/>
          <p:cNvCxnSpPr>
            <a:stCxn id="27" idx="2"/>
            <a:endCxn id="40" idx="0"/>
          </p:cNvCxnSpPr>
          <p:nvPr/>
        </p:nvCxnSpPr>
        <p:spPr>
          <a:xfrm>
            <a:off x="3947996" y="2118378"/>
            <a:ext cx="0" cy="8042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angular"/>
          <p:cNvCxnSpPr>
            <a:stCxn id="28" idx="2"/>
            <a:endCxn id="42" idx="0"/>
          </p:cNvCxnSpPr>
          <p:nvPr/>
        </p:nvCxnSpPr>
        <p:spPr>
          <a:xfrm>
            <a:off x="4874926" y="2118378"/>
            <a:ext cx="0" cy="8042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9" idx="2"/>
            <a:endCxn id="29" idx="0"/>
          </p:cNvCxnSpPr>
          <p:nvPr/>
        </p:nvCxnSpPr>
        <p:spPr>
          <a:xfrm rot="16200000" flipH="1">
            <a:off x="5636933" y="1150269"/>
            <a:ext cx="516523" cy="8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29" idx="2"/>
            <a:endCxn id="43" idx="0"/>
          </p:cNvCxnSpPr>
          <p:nvPr/>
        </p:nvCxnSpPr>
        <p:spPr>
          <a:xfrm rot="16200000" flipH="1">
            <a:off x="5553767" y="2774109"/>
            <a:ext cx="725054" cy="337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angular"/>
          <p:cNvCxnSpPr>
            <a:stCxn id="43" idx="2"/>
            <a:endCxn id="63" idx="0"/>
          </p:cNvCxnSpPr>
          <p:nvPr/>
        </p:nvCxnSpPr>
        <p:spPr>
          <a:xfrm rot="16200000" flipH="1">
            <a:off x="5417923" y="3899551"/>
            <a:ext cx="1043593" cy="131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angular"/>
          <p:cNvCxnSpPr>
            <a:stCxn id="10" idx="2"/>
            <a:endCxn id="30" idx="0"/>
          </p:cNvCxnSpPr>
          <p:nvPr/>
        </p:nvCxnSpPr>
        <p:spPr>
          <a:xfrm rot="5400000">
            <a:off x="6919817" y="1192985"/>
            <a:ext cx="59346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30" idx="2"/>
            <a:endCxn id="45" idx="0"/>
          </p:cNvCxnSpPr>
          <p:nvPr/>
        </p:nvCxnSpPr>
        <p:spPr>
          <a:xfrm rot="5400000">
            <a:off x="6856843" y="2711200"/>
            <a:ext cx="719415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angular"/>
          <p:cNvCxnSpPr>
            <a:stCxn id="45" idx="2"/>
            <a:endCxn id="64" idx="0"/>
          </p:cNvCxnSpPr>
          <p:nvPr/>
        </p:nvCxnSpPr>
        <p:spPr>
          <a:xfrm rot="5400000">
            <a:off x="6837487" y="3841103"/>
            <a:ext cx="753259" cy="48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11" idx="2"/>
            <a:endCxn id="31" idx="0"/>
          </p:cNvCxnSpPr>
          <p:nvPr/>
        </p:nvCxnSpPr>
        <p:spPr>
          <a:xfrm rot="5400000">
            <a:off x="8211789" y="1192656"/>
            <a:ext cx="59412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angular"/>
          <p:cNvCxnSpPr>
            <a:stCxn id="31" idx="2"/>
            <a:endCxn id="51" idx="0"/>
          </p:cNvCxnSpPr>
          <p:nvPr/>
        </p:nvCxnSpPr>
        <p:spPr>
          <a:xfrm rot="5400000">
            <a:off x="8138205" y="2700261"/>
            <a:ext cx="719414" cy="21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39" idx="2"/>
            <a:endCxn id="54" idx="0"/>
          </p:cNvCxnSpPr>
          <p:nvPr/>
        </p:nvCxnSpPr>
        <p:spPr>
          <a:xfrm rot="5400000">
            <a:off x="1912575" y="3325247"/>
            <a:ext cx="766709" cy="11618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angular"/>
          <p:cNvCxnSpPr>
            <a:stCxn id="39" idx="2"/>
            <a:endCxn id="56" idx="0"/>
          </p:cNvCxnSpPr>
          <p:nvPr/>
        </p:nvCxnSpPr>
        <p:spPr>
          <a:xfrm rot="16200000" flipH="1">
            <a:off x="3029189" y="3370495"/>
            <a:ext cx="766478" cy="107113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54" idx="2"/>
            <a:endCxn id="60" idx="0"/>
          </p:cNvCxnSpPr>
          <p:nvPr/>
        </p:nvCxnSpPr>
        <p:spPr>
          <a:xfrm rot="5400000">
            <a:off x="1353906" y="5146929"/>
            <a:ext cx="710888" cy="112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56" idx="2"/>
            <a:endCxn id="62" idx="0"/>
          </p:cNvCxnSpPr>
          <p:nvPr/>
        </p:nvCxnSpPr>
        <p:spPr>
          <a:xfrm rot="5400000">
            <a:off x="3623951" y="5121178"/>
            <a:ext cx="6480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8" idx="2"/>
            <a:endCxn id="17" idx="0"/>
          </p:cNvCxnSpPr>
          <p:nvPr/>
        </p:nvCxnSpPr>
        <p:spPr>
          <a:xfrm rot="16200000" flipH="1">
            <a:off x="3361263" y="15146"/>
            <a:ext cx="147607" cy="19085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5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80" y="3139440"/>
            <a:ext cx="1089660" cy="28956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00" y="3130304"/>
            <a:ext cx="571500" cy="289560"/>
          </a:xfrm>
          <a:prstGeom prst="rect">
            <a:avLst/>
          </a:prstGeom>
        </p:spPr>
      </p:pic>
      <p:sp>
        <p:nvSpPr>
          <p:cNvPr id="57" name="56 Rectángulo"/>
          <p:cNvSpPr/>
          <p:nvPr/>
        </p:nvSpPr>
        <p:spPr>
          <a:xfrm>
            <a:off x="1294246" y="4954543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2459060" y="4977172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3472177" y="4977403"/>
            <a:ext cx="95163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presenta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2408808" y="3861048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está compuesta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55371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68205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86616" y="258337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480816" y="2495710"/>
            <a:ext cx="795040" cy="357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aso de mayor interés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223628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que 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561089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riginan la energía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4437121" y="256574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riginan la energía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503394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6820506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8112808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94296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226580" y="10581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umple 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83768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divide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993272" y="104320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obtiene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4949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205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12808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6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200</Words>
  <Application>Microsoft Macintosh PowerPoint</Application>
  <PresentationFormat>Presentación en pantalla (4:3)</PresentationFormat>
  <Paragraphs>67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DISPONILBE</dc:creator>
  <cp:lastModifiedBy>Sergio Cuellar</cp:lastModifiedBy>
  <cp:revision>16</cp:revision>
  <dcterms:created xsi:type="dcterms:W3CDTF">2015-10-05T13:54:42Z</dcterms:created>
  <dcterms:modified xsi:type="dcterms:W3CDTF">2015-10-05T22:01:35Z</dcterms:modified>
</cp:coreProperties>
</file>