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letter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abriela Rojas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819" autoAdjust="0"/>
    <p:restoredTop sz="94364" autoAdjust="0"/>
  </p:normalViewPr>
  <p:slideViewPr>
    <p:cSldViewPr snapToGrid="0">
      <p:cViewPr varScale="1">
        <p:scale>
          <a:sx n="69" d="100"/>
          <a:sy n="69" d="100"/>
        </p:scale>
        <p:origin x="186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20/05/2016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986576" y="177223"/>
            <a:ext cx="3516312" cy="453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El mundo de </a:t>
            </a:r>
            <a:r>
              <a:rPr lang="es-CO"/>
              <a:t>la </a:t>
            </a:r>
            <a:r>
              <a:rPr lang="es-CO" smtClean="0"/>
              <a:t>física </a:t>
            </a:r>
            <a:r>
              <a:rPr lang="es-CO" dirty="0"/>
              <a:t>y </a:t>
            </a:r>
            <a:r>
              <a:rPr lang="es-CO"/>
              <a:t>la </a:t>
            </a:r>
            <a:r>
              <a:rPr lang="es-CO" smtClean="0"/>
              <a:t>química</a:t>
            </a:r>
            <a:endParaRPr lang="es-ES" sz="1600" dirty="0"/>
          </a:p>
        </p:txBody>
      </p:sp>
      <p:sp>
        <p:nvSpPr>
          <p:cNvPr id="3" name="Rectángulo 2"/>
          <p:cNvSpPr/>
          <p:nvPr/>
        </p:nvSpPr>
        <p:spPr>
          <a:xfrm>
            <a:off x="1484766" y="961856"/>
            <a:ext cx="1372943" cy="444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b="1" dirty="0" smtClean="0"/>
              <a:t>La ciencia</a:t>
            </a:r>
          </a:p>
        </p:txBody>
      </p:sp>
      <p:sp>
        <p:nvSpPr>
          <p:cNvPr id="4" name="Rectángulo 3"/>
          <p:cNvSpPr/>
          <p:nvPr/>
        </p:nvSpPr>
        <p:spPr>
          <a:xfrm>
            <a:off x="7422788" y="1296396"/>
            <a:ext cx="1017123" cy="4585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b="1" dirty="0" smtClean="0"/>
              <a:t>Medidas</a:t>
            </a:r>
            <a:endParaRPr lang="es-ES" sz="1100" b="1" dirty="0"/>
          </a:p>
        </p:txBody>
      </p:sp>
      <p:cxnSp>
        <p:nvCxnSpPr>
          <p:cNvPr id="5" name="Conector angular 30"/>
          <p:cNvCxnSpPr>
            <a:stCxn id="2" idx="2"/>
            <a:endCxn id="3" idx="0"/>
          </p:cNvCxnSpPr>
          <p:nvPr/>
        </p:nvCxnSpPr>
        <p:spPr>
          <a:xfrm rot="5400000">
            <a:off x="3292240" y="-490637"/>
            <a:ext cx="331491" cy="2573494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ector angular 30"/>
          <p:cNvCxnSpPr>
            <a:stCxn id="2" idx="2"/>
            <a:endCxn id="18" idx="0"/>
          </p:cNvCxnSpPr>
          <p:nvPr/>
        </p:nvCxnSpPr>
        <p:spPr>
          <a:xfrm rot="16200000" flipH="1">
            <a:off x="6177648" y="-802551"/>
            <a:ext cx="332310" cy="3198142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ángulo 43"/>
          <p:cNvSpPr/>
          <p:nvPr/>
        </p:nvSpPr>
        <p:spPr>
          <a:xfrm>
            <a:off x="5715535" y="2453708"/>
            <a:ext cx="1198876" cy="151890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_tradnl" sz="1000" dirty="0" smtClean="0">
                <a:solidFill>
                  <a:schemeClr val="bg1"/>
                </a:solidFill>
              </a:rPr>
              <a:t>composición.</a:t>
            </a:r>
          </a:p>
          <a:p>
            <a:pPr marL="171450" indent="-171450">
              <a:buFont typeface="Arial"/>
              <a:buChar char="•"/>
            </a:pPr>
            <a:r>
              <a:rPr lang="es-ES_tradnl" sz="1000" dirty="0" smtClean="0">
                <a:solidFill>
                  <a:schemeClr val="bg1"/>
                </a:solidFill>
              </a:rPr>
              <a:t>organización.</a:t>
            </a:r>
          </a:p>
          <a:p>
            <a:pPr marL="171450" indent="-171450">
              <a:buFont typeface="Arial"/>
              <a:buChar char="•"/>
            </a:pPr>
            <a:r>
              <a:rPr lang="es-ES_tradnl" sz="1000" dirty="0" smtClean="0">
                <a:solidFill>
                  <a:schemeClr val="bg1"/>
                </a:solidFill>
              </a:rPr>
              <a:t>transformaciones.</a:t>
            </a:r>
          </a:p>
          <a:p>
            <a:pPr marL="171450" indent="-171450">
              <a:buFont typeface="Arial"/>
              <a:buChar char="•"/>
            </a:pPr>
            <a:r>
              <a:rPr lang="es-ES_tradnl" sz="1000" dirty="0" smtClean="0">
                <a:solidFill>
                  <a:schemeClr val="bg1"/>
                </a:solidFill>
              </a:rPr>
              <a:t>propiedades.</a:t>
            </a:r>
          </a:p>
          <a:p>
            <a:pPr marL="171450" indent="-171450">
              <a:buFont typeface="Arial"/>
              <a:buChar char="•"/>
            </a:pPr>
            <a:r>
              <a:rPr lang="es-ES_tradnl" sz="1000" dirty="0">
                <a:solidFill>
                  <a:schemeClr val="bg1"/>
                </a:solidFill>
              </a:rPr>
              <a:t>c</a:t>
            </a:r>
            <a:r>
              <a:rPr lang="es-ES_tradnl" sz="1000" dirty="0" smtClean="0">
                <a:solidFill>
                  <a:schemeClr val="bg1"/>
                </a:solidFill>
              </a:rPr>
              <a:t>lasificación sistemática de la materia y sus relaciones con la energía</a:t>
            </a:r>
          </a:p>
        </p:txBody>
      </p:sp>
      <p:sp>
        <p:nvSpPr>
          <p:cNvPr id="11" name="Rectángulo 4"/>
          <p:cNvSpPr/>
          <p:nvPr/>
        </p:nvSpPr>
        <p:spPr>
          <a:xfrm>
            <a:off x="3198912" y="2230053"/>
            <a:ext cx="1153076" cy="44731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000" dirty="0" smtClean="0">
                <a:solidFill>
                  <a:schemeClr val="bg1"/>
                </a:solidFill>
              </a:rPr>
              <a:t>ciencias </a:t>
            </a:r>
            <a:r>
              <a:rPr lang="es-ES_tradnl" sz="1000" dirty="0">
                <a:solidFill>
                  <a:schemeClr val="bg1"/>
                </a:solidFill>
              </a:rPr>
              <a:t>empíricas o experimentales</a:t>
            </a:r>
          </a:p>
        </p:txBody>
      </p:sp>
      <p:cxnSp>
        <p:nvCxnSpPr>
          <p:cNvPr id="12" name="Conector angular 44"/>
          <p:cNvCxnSpPr>
            <a:stCxn id="13" idx="2"/>
            <a:endCxn id="11" idx="0"/>
          </p:cNvCxnSpPr>
          <p:nvPr/>
        </p:nvCxnSpPr>
        <p:spPr>
          <a:xfrm rot="16200000" flipH="1">
            <a:off x="3289281" y="1743883"/>
            <a:ext cx="174427" cy="797911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CuadroTexto 18"/>
          <p:cNvSpPr txBox="1"/>
          <p:nvPr/>
        </p:nvSpPr>
        <p:spPr>
          <a:xfrm>
            <a:off x="2302578" y="1824794"/>
            <a:ext cx="13499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900" dirty="0" smtClean="0"/>
              <a:t>se caracteriza por ser</a:t>
            </a:r>
            <a:endParaRPr lang="es-ES" sz="900" dirty="0"/>
          </a:p>
        </p:txBody>
      </p:sp>
      <p:sp>
        <p:nvSpPr>
          <p:cNvPr id="14" name="Rectángulo 4"/>
          <p:cNvSpPr/>
          <p:nvPr/>
        </p:nvSpPr>
        <p:spPr>
          <a:xfrm>
            <a:off x="1943707" y="2230052"/>
            <a:ext cx="1096498" cy="42014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000" dirty="0" smtClean="0">
                <a:solidFill>
                  <a:schemeClr val="bg1"/>
                </a:solidFill>
              </a:rPr>
              <a:t>ciencias </a:t>
            </a:r>
            <a:r>
              <a:rPr lang="es-ES_tradnl" sz="1000" dirty="0">
                <a:solidFill>
                  <a:schemeClr val="bg1"/>
                </a:solidFill>
              </a:rPr>
              <a:t>formales</a:t>
            </a:r>
          </a:p>
        </p:txBody>
      </p:sp>
      <p:sp>
        <p:nvSpPr>
          <p:cNvPr id="15" name="Rectángulo 4"/>
          <p:cNvSpPr/>
          <p:nvPr/>
        </p:nvSpPr>
        <p:spPr>
          <a:xfrm>
            <a:off x="4275868" y="954205"/>
            <a:ext cx="1038475" cy="5285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solidFill>
                  <a:srgbClr val="000000"/>
                </a:solidFill>
              </a:rPr>
              <a:t>Física</a:t>
            </a:r>
            <a:endParaRPr lang="es-ES" sz="1100" b="1" dirty="0">
              <a:solidFill>
                <a:srgbClr val="000000"/>
              </a:solidFill>
            </a:endParaRPr>
          </a:p>
        </p:txBody>
      </p:sp>
      <p:cxnSp>
        <p:nvCxnSpPr>
          <p:cNvPr id="16" name="Conector angular 44"/>
          <p:cNvCxnSpPr>
            <a:stCxn id="2" idx="2"/>
            <a:endCxn id="23" idx="0"/>
          </p:cNvCxnSpPr>
          <p:nvPr/>
        </p:nvCxnSpPr>
        <p:spPr>
          <a:xfrm rot="16200000" flipH="1">
            <a:off x="5226126" y="148970"/>
            <a:ext cx="329863" cy="1292651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ector angular 44"/>
          <p:cNvCxnSpPr>
            <a:stCxn id="14" idx="0"/>
            <a:endCxn id="13" idx="2"/>
          </p:cNvCxnSpPr>
          <p:nvPr/>
        </p:nvCxnSpPr>
        <p:spPr>
          <a:xfrm rot="5400000" flipH="1" flipV="1">
            <a:off x="2647534" y="1900048"/>
            <a:ext cx="174426" cy="485583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CuadroTexto 18"/>
          <p:cNvSpPr txBox="1"/>
          <p:nvPr/>
        </p:nvSpPr>
        <p:spPr>
          <a:xfrm>
            <a:off x="7157017" y="962675"/>
            <a:ext cx="15717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err="1" smtClean="0">
                <a:solidFill>
                  <a:srgbClr val="000000"/>
                </a:solidFill>
              </a:rPr>
              <a:t>usa</a:t>
            </a:r>
            <a:endParaRPr lang="es-ES" sz="900" b="1" dirty="0">
              <a:solidFill>
                <a:srgbClr val="000000"/>
              </a:solidFill>
            </a:endParaRPr>
          </a:p>
        </p:txBody>
      </p:sp>
      <p:cxnSp>
        <p:nvCxnSpPr>
          <p:cNvPr id="19" name="Conector angular 44"/>
          <p:cNvCxnSpPr>
            <a:stCxn id="18" idx="2"/>
            <a:endCxn id="4" idx="0"/>
          </p:cNvCxnSpPr>
          <p:nvPr/>
        </p:nvCxnSpPr>
        <p:spPr>
          <a:xfrm flipH="1">
            <a:off x="7931350" y="1193507"/>
            <a:ext cx="11524" cy="102889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ector angular 44"/>
          <p:cNvCxnSpPr>
            <a:stCxn id="14" idx="2"/>
            <a:endCxn id="43" idx="0"/>
          </p:cNvCxnSpPr>
          <p:nvPr/>
        </p:nvCxnSpPr>
        <p:spPr>
          <a:xfrm>
            <a:off x="2491956" y="2650193"/>
            <a:ext cx="13797" cy="420140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ectángulo 4"/>
          <p:cNvSpPr/>
          <p:nvPr/>
        </p:nvSpPr>
        <p:spPr>
          <a:xfrm>
            <a:off x="5518145" y="960228"/>
            <a:ext cx="1038475" cy="5285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solidFill>
                  <a:srgbClr val="000000"/>
                </a:solidFill>
              </a:rPr>
              <a:t>Química</a:t>
            </a:r>
            <a:endParaRPr lang="es-ES" sz="1100" b="1" dirty="0">
              <a:solidFill>
                <a:srgbClr val="000000"/>
              </a:solidFill>
            </a:endParaRPr>
          </a:p>
        </p:txBody>
      </p:sp>
      <p:sp>
        <p:nvSpPr>
          <p:cNvPr id="27" name="Rectángulo 43"/>
          <p:cNvSpPr/>
          <p:nvPr/>
        </p:nvSpPr>
        <p:spPr>
          <a:xfrm>
            <a:off x="8014965" y="2579003"/>
            <a:ext cx="985553" cy="75164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</a:rPr>
              <a:t>Incertidumbre o error experimental</a:t>
            </a:r>
            <a:endParaRPr lang="es-ES" sz="1000" dirty="0">
              <a:solidFill>
                <a:schemeClr val="bg1"/>
              </a:solidFill>
            </a:endParaRPr>
          </a:p>
        </p:txBody>
      </p:sp>
      <p:cxnSp>
        <p:nvCxnSpPr>
          <p:cNvPr id="28" name="Conector angular 44"/>
          <p:cNvCxnSpPr>
            <a:stCxn id="29" idx="2"/>
            <a:endCxn id="27" idx="0"/>
          </p:cNvCxnSpPr>
          <p:nvPr/>
        </p:nvCxnSpPr>
        <p:spPr>
          <a:xfrm>
            <a:off x="8497664" y="2297953"/>
            <a:ext cx="10078" cy="281050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CuadroTexto 18"/>
          <p:cNvSpPr txBox="1"/>
          <p:nvPr/>
        </p:nvSpPr>
        <p:spPr>
          <a:xfrm>
            <a:off x="8105403" y="2067121"/>
            <a:ext cx="7845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presenta</a:t>
            </a:r>
            <a:endParaRPr lang="es-ES" sz="900" dirty="0"/>
          </a:p>
        </p:txBody>
      </p:sp>
      <p:cxnSp>
        <p:nvCxnSpPr>
          <p:cNvPr id="30" name="Conector angular 44"/>
          <p:cNvCxnSpPr>
            <a:stCxn id="4" idx="2"/>
            <a:endCxn id="29" idx="0"/>
          </p:cNvCxnSpPr>
          <p:nvPr/>
        </p:nvCxnSpPr>
        <p:spPr>
          <a:xfrm rot="16200000" flipH="1">
            <a:off x="8058431" y="1627887"/>
            <a:ext cx="312153" cy="566314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ctángulo 43"/>
          <p:cNvSpPr/>
          <p:nvPr/>
        </p:nvSpPr>
        <p:spPr>
          <a:xfrm>
            <a:off x="441148" y="2220265"/>
            <a:ext cx="1343781" cy="90788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</a:rPr>
              <a:t>conjunto de conocimientos objetivos verificables y ordenados</a:t>
            </a:r>
            <a:endParaRPr lang="es-ES" sz="1000" dirty="0">
              <a:solidFill>
                <a:schemeClr val="bg1"/>
              </a:solidFill>
            </a:endParaRPr>
          </a:p>
        </p:txBody>
      </p:sp>
      <p:cxnSp>
        <p:nvCxnSpPr>
          <p:cNvPr id="32" name="Conector angular 44"/>
          <p:cNvCxnSpPr>
            <a:stCxn id="33" idx="2"/>
            <a:endCxn id="35" idx="0"/>
          </p:cNvCxnSpPr>
          <p:nvPr/>
        </p:nvCxnSpPr>
        <p:spPr>
          <a:xfrm flipH="1">
            <a:off x="1099213" y="3828669"/>
            <a:ext cx="13825" cy="187966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CuadroTexto 18"/>
          <p:cNvSpPr txBox="1"/>
          <p:nvPr/>
        </p:nvSpPr>
        <p:spPr>
          <a:xfrm>
            <a:off x="521868" y="3320838"/>
            <a:ext cx="11823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produce el conocimiento gracias al</a:t>
            </a:r>
            <a:endParaRPr lang="es-ES" sz="900" dirty="0"/>
          </a:p>
        </p:txBody>
      </p:sp>
      <p:cxnSp>
        <p:nvCxnSpPr>
          <p:cNvPr id="34" name="Conector angular 44"/>
          <p:cNvCxnSpPr>
            <a:stCxn id="31" idx="2"/>
            <a:endCxn id="33" idx="0"/>
          </p:cNvCxnSpPr>
          <p:nvPr/>
        </p:nvCxnSpPr>
        <p:spPr>
          <a:xfrm flipH="1">
            <a:off x="1113038" y="3128154"/>
            <a:ext cx="1" cy="192684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ectángulo 142"/>
          <p:cNvSpPr/>
          <p:nvPr/>
        </p:nvSpPr>
        <p:spPr>
          <a:xfrm>
            <a:off x="556224" y="4016635"/>
            <a:ext cx="1085977" cy="36303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900" dirty="0"/>
              <a:t>m</a:t>
            </a:r>
            <a:r>
              <a:rPr lang="es-ES_tradnl" sz="900" dirty="0" smtClean="0"/>
              <a:t>étodo científico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36" name="Conector angular 141"/>
          <p:cNvCxnSpPr>
            <a:stCxn id="35" idx="2"/>
            <a:endCxn id="37" idx="0"/>
          </p:cNvCxnSpPr>
          <p:nvPr/>
        </p:nvCxnSpPr>
        <p:spPr>
          <a:xfrm>
            <a:off x="1099213" y="4379670"/>
            <a:ext cx="13828" cy="518998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CuadroTexto 140"/>
          <p:cNvSpPr txBox="1"/>
          <p:nvPr/>
        </p:nvSpPr>
        <p:spPr>
          <a:xfrm>
            <a:off x="415919" y="4898668"/>
            <a:ext cx="1394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900" dirty="0" smtClean="0"/>
              <a:t>consiste en</a:t>
            </a:r>
            <a:endParaRPr lang="es-ES" sz="900" dirty="0"/>
          </a:p>
        </p:txBody>
      </p:sp>
      <p:sp>
        <p:nvSpPr>
          <p:cNvPr id="38" name="Rectángulo 143"/>
          <p:cNvSpPr/>
          <p:nvPr/>
        </p:nvSpPr>
        <p:spPr>
          <a:xfrm>
            <a:off x="508013" y="5304356"/>
            <a:ext cx="1210057" cy="13524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observación y planteamiento del problema.</a:t>
            </a:r>
          </a:p>
          <a:p>
            <a:pPr marL="171450" indent="-171450">
              <a:buFont typeface="Arial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f</a:t>
            </a:r>
            <a:r>
              <a:rPr lang="es-ES" sz="900" dirty="0" smtClean="0">
                <a:solidFill>
                  <a:schemeClr val="tx1"/>
                </a:solidFill>
              </a:rPr>
              <a:t>ormulación de la hipótesis.</a:t>
            </a:r>
          </a:p>
          <a:p>
            <a:pPr marL="171450" indent="-171450">
              <a:buFont typeface="Arial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v</a:t>
            </a:r>
            <a:r>
              <a:rPr lang="es-ES" sz="900" dirty="0" smtClean="0">
                <a:solidFill>
                  <a:schemeClr val="tx1"/>
                </a:solidFill>
              </a:rPr>
              <a:t>erificación de la hipótesis.</a:t>
            </a:r>
          </a:p>
          <a:p>
            <a:pPr marL="171450" indent="-171450">
              <a:buFont typeface="Arial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e</a:t>
            </a:r>
            <a:r>
              <a:rPr lang="es-ES" sz="900" dirty="0" smtClean="0">
                <a:solidFill>
                  <a:schemeClr val="tx1"/>
                </a:solidFill>
              </a:rPr>
              <a:t>stablecimiento de teorías.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39" name="Conector angular 141"/>
          <p:cNvCxnSpPr>
            <a:stCxn id="37" idx="2"/>
            <a:endCxn id="38" idx="0"/>
          </p:cNvCxnSpPr>
          <p:nvPr/>
        </p:nvCxnSpPr>
        <p:spPr>
          <a:xfrm>
            <a:off x="1113041" y="5129500"/>
            <a:ext cx="1" cy="174856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ectángulo 142"/>
          <p:cNvSpPr/>
          <p:nvPr/>
        </p:nvSpPr>
        <p:spPr>
          <a:xfrm>
            <a:off x="1962764" y="3070333"/>
            <a:ext cx="1085977" cy="363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_tradnl" sz="900" dirty="0">
                <a:solidFill>
                  <a:schemeClr val="tx1"/>
                </a:solidFill>
              </a:rPr>
              <a:t>Matemática</a:t>
            </a:r>
          </a:p>
          <a:p>
            <a:pPr marL="171450" indent="-171450">
              <a:buFont typeface="Arial"/>
              <a:buChar char="•"/>
            </a:pPr>
            <a:r>
              <a:rPr lang="es-ES_tradnl" sz="900" dirty="0">
                <a:solidFill>
                  <a:schemeClr val="tx1"/>
                </a:solidFill>
              </a:rPr>
              <a:t>Lógica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48" name="Conector angular 44"/>
          <p:cNvCxnSpPr>
            <a:stCxn id="11" idx="2"/>
            <a:endCxn id="51" idx="0"/>
          </p:cNvCxnSpPr>
          <p:nvPr/>
        </p:nvCxnSpPr>
        <p:spPr>
          <a:xfrm rot="5400000">
            <a:off x="2519349" y="2990702"/>
            <a:ext cx="1569441" cy="942762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Rectángulo 142"/>
          <p:cNvSpPr/>
          <p:nvPr/>
        </p:nvSpPr>
        <p:spPr>
          <a:xfrm>
            <a:off x="2290547" y="4246804"/>
            <a:ext cx="1084282" cy="363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900" dirty="0">
                <a:solidFill>
                  <a:schemeClr val="tx1"/>
                </a:solidFill>
              </a:rPr>
              <a:t>ciencias naturales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52" name="Rectángulo 142"/>
          <p:cNvSpPr/>
          <p:nvPr/>
        </p:nvSpPr>
        <p:spPr>
          <a:xfrm>
            <a:off x="3831387" y="4246804"/>
            <a:ext cx="987129" cy="363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900" dirty="0">
                <a:solidFill>
                  <a:schemeClr val="tx1"/>
                </a:solidFill>
              </a:rPr>
              <a:t>ciencias sociales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53" name="Conector angular 44"/>
          <p:cNvCxnSpPr>
            <a:stCxn id="52" idx="0"/>
            <a:endCxn id="11" idx="2"/>
          </p:cNvCxnSpPr>
          <p:nvPr/>
        </p:nvCxnSpPr>
        <p:spPr>
          <a:xfrm rot="16200000" flipV="1">
            <a:off x="3265481" y="3187333"/>
            <a:ext cx="1569441" cy="549502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Rectángulo 143"/>
          <p:cNvSpPr/>
          <p:nvPr/>
        </p:nvSpPr>
        <p:spPr>
          <a:xfrm>
            <a:off x="2227659" y="4787986"/>
            <a:ext cx="1210057" cy="8487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Física</a:t>
            </a:r>
          </a:p>
          <a:p>
            <a:pPr marL="171450" indent="-171450">
              <a:buFont typeface="Arial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Química</a:t>
            </a:r>
          </a:p>
          <a:p>
            <a:pPr marL="171450" indent="-171450">
              <a:buFont typeface="Arial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Biología</a:t>
            </a:r>
          </a:p>
          <a:p>
            <a:pPr marL="171450" indent="-171450">
              <a:buFont typeface="Arial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Astronomía</a:t>
            </a:r>
          </a:p>
          <a:p>
            <a:pPr marL="171450" indent="-171450">
              <a:buFont typeface="Arial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Geografía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56" name="Rectángulo 143"/>
          <p:cNvSpPr/>
          <p:nvPr/>
        </p:nvSpPr>
        <p:spPr>
          <a:xfrm>
            <a:off x="3719922" y="4708537"/>
            <a:ext cx="1210057" cy="1060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Psicología</a:t>
            </a:r>
          </a:p>
          <a:p>
            <a:pPr marL="171450" indent="-171450">
              <a:buFont typeface="Arial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Sociología</a:t>
            </a:r>
          </a:p>
          <a:p>
            <a:pPr marL="171450" indent="-171450">
              <a:buFont typeface="Arial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P</a:t>
            </a:r>
            <a:r>
              <a:rPr lang="es-ES" sz="900" dirty="0" err="1" smtClean="0">
                <a:solidFill>
                  <a:schemeClr val="tx1"/>
                </a:solidFill>
              </a:rPr>
              <a:t>olítica</a:t>
            </a:r>
            <a:endParaRPr lang="es-ES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Demografía</a:t>
            </a:r>
          </a:p>
          <a:p>
            <a:pPr marL="171450" indent="-171450">
              <a:buFont typeface="Arial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Economía</a:t>
            </a:r>
          </a:p>
          <a:p>
            <a:pPr marL="171450" indent="-171450">
              <a:buFont typeface="Arial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Derecho</a:t>
            </a:r>
          </a:p>
          <a:p>
            <a:pPr marL="171450" indent="-171450">
              <a:buFont typeface="Arial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Historia</a:t>
            </a:r>
          </a:p>
        </p:txBody>
      </p:sp>
      <p:cxnSp>
        <p:nvCxnSpPr>
          <p:cNvPr id="57" name="Conector angular 141"/>
          <p:cNvCxnSpPr>
            <a:stCxn id="52" idx="2"/>
            <a:endCxn id="56" idx="0"/>
          </p:cNvCxnSpPr>
          <p:nvPr/>
        </p:nvCxnSpPr>
        <p:spPr>
          <a:xfrm flipH="1">
            <a:off x="4324951" y="4609839"/>
            <a:ext cx="1" cy="98698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Rectángulo 43"/>
          <p:cNvSpPr/>
          <p:nvPr/>
        </p:nvSpPr>
        <p:spPr>
          <a:xfrm>
            <a:off x="4434484" y="2469611"/>
            <a:ext cx="1098770" cy="144266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_tradnl" sz="1000" dirty="0">
                <a:solidFill>
                  <a:schemeClr val="bg1"/>
                </a:solidFill>
              </a:rPr>
              <a:t>p</a:t>
            </a:r>
            <a:r>
              <a:rPr lang="es-ES_tradnl" sz="1000" dirty="0" smtClean="0">
                <a:solidFill>
                  <a:schemeClr val="bg1"/>
                </a:solidFill>
              </a:rPr>
              <a:t>ropiedades y leyes que rigen el comportamiento de la materia y la energía.</a:t>
            </a:r>
          </a:p>
          <a:p>
            <a:pPr marL="171450" indent="-171450">
              <a:buFont typeface="Arial"/>
              <a:buChar char="•"/>
            </a:pPr>
            <a:r>
              <a:rPr lang="es-ES_tradnl" sz="1000" dirty="0" smtClean="0">
                <a:solidFill>
                  <a:schemeClr val="bg1"/>
                </a:solidFill>
              </a:rPr>
              <a:t>tiempo.</a:t>
            </a:r>
          </a:p>
          <a:p>
            <a:pPr marL="171450" indent="-171450">
              <a:buFont typeface="Arial"/>
              <a:buChar char="•"/>
            </a:pPr>
            <a:r>
              <a:rPr lang="es-ES_tradnl" sz="1000" dirty="0" smtClean="0">
                <a:solidFill>
                  <a:schemeClr val="bg1"/>
                </a:solidFill>
              </a:rPr>
              <a:t>espacio.</a:t>
            </a:r>
            <a:endParaRPr lang="es-ES" sz="1000" dirty="0">
              <a:solidFill>
                <a:schemeClr val="bg1"/>
              </a:solidFill>
            </a:endParaRPr>
          </a:p>
        </p:txBody>
      </p:sp>
      <p:cxnSp>
        <p:nvCxnSpPr>
          <p:cNvPr id="59" name="Conector angular 44"/>
          <p:cNvCxnSpPr>
            <a:stCxn id="15" idx="2"/>
            <a:endCxn id="61" idx="0"/>
          </p:cNvCxnSpPr>
          <p:nvPr/>
        </p:nvCxnSpPr>
        <p:spPr>
          <a:xfrm rot="16200000" flipH="1">
            <a:off x="4743632" y="1534213"/>
            <a:ext cx="375657" cy="272709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CuadroTexto 18"/>
          <p:cNvSpPr txBox="1"/>
          <p:nvPr/>
        </p:nvSpPr>
        <p:spPr>
          <a:xfrm>
            <a:off x="4476645" y="1858397"/>
            <a:ext cx="11823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900"/>
            </a:lvl1pPr>
          </a:lstStyle>
          <a:p>
            <a:r>
              <a:rPr lang="en-US" dirty="0" err="1"/>
              <a:t>estudia</a:t>
            </a:r>
            <a:endParaRPr lang="es-ES" dirty="0"/>
          </a:p>
        </p:txBody>
      </p:sp>
      <p:sp>
        <p:nvSpPr>
          <p:cNvPr id="62" name="Rectángulo 43"/>
          <p:cNvSpPr/>
          <p:nvPr/>
        </p:nvSpPr>
        <p:spPr>
          <a:xfrm>
            <a:off x="7050688" y="2561425"/>
            <a:ext cx="896686" cy="75164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</a:rPr>
              <a:t>Sistema internacional</a:t>
            </a:r>
            <a:r>
              <a:rPr lang="es-ES" sz="1000" dirty="0">
                <a:solidFill>
                  <a:schemeClr val="bg1"/>
                </a:solidFill>
              </a:rPr>
              <a:t> </a:t>
            </a:r>
            <a:r>
              <a:rPr lang="es-ES" sz="1000" dirty="0" smtClean="0">
                <a:solidFill>
                  <a:schemeClr val="bg1"/>
                </a:solidFill>
              </a:rPr>
              <a:t>de unidades (SI)</a:t>
            </a:r>
          </a:p>
        </p:txBody>
      </p:sp>
      <p:cxnSp>
        <p:nvCxnSpPr>
          <p:cNvPr id="63" name="Conector angular 44"/>
          <p:cNvCxnSpPr>
            <a:stCxn id="64" idx="2"/>
            <a:endCxn id="62" idx="0"/>
          </p:cNvCxnSpPr>
          <p:nvPr/>
        </p:nvCxnSpPr>
        <p:spPr>
          <a:xfrm flipH="1">
            <a:off x="7499031" y="2445892"/>
            <a:ext cx="3224" cy="115533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CuadroTexto 18"/>
          <p:cNvSpPr txBox="1"/>
          <p:nvPr/>
        </p:nvSpPr>
        <p:spPr>
          <a:xfrm>
            <a:off x="6989544" y="2076560"/>
            <a:ext cx="102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expresadas</a:t>
            </a:r>
            <a:r>
              <a:rPr lang="en-US" sz="900" dirty="0"/>
              <a:t> en </a:t>
            </a:r>
            <a:r>
              <a:rPr lang="en-US" sz="900" dirty="0" err="1"/>
              <a:t>unidades</a:t>
            </a:r>
            <a:r>
              <a:rPr lang="en-US" sz="900" dirty="0"/>
              <a:t> del</a:t>
            </a:r>
            <a:endParaRPr lang="es-ES" sz="900" dirty="0"/>
          </a:p>
        </p:txBody>
      </p:sp>
      <p:cxnSp>
        <p:nvCxnSpPr>
          <p:cNvPr id="65" name="Conector angular 44"/>
          <p:cNvCxnSpPr>
            <a:stCxn id="4" idx="2"/>
            <a:endCxn id="64" idx="0"/>
          </p:cNvCxnSpPr>
          <p:nvPr/>
        </p:nvCxnSpPr>
        <p:spPr>
          <a:xfrm rot="5400000">
            <a:off x="7556007" y="1701217"/>
            <a:ext cx="321592" cy="429095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Conector angular 44"/>
          <p:cNvCxnSpPr>
            <a:stCxn id="67" idx="2"/>
            <a:endCxn id="69" idx="0"/>
          </p:cNvCxnSpPr>
          <p:nvPr/>
        </p:nvCxnSpPr>
        <p:spPr>
          <a:xfrm rot="5400000">
            <a:off x="7143709" y="3840942"/>
            <a:ext cx="343563" cy="346729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CuadroTexto 18"/>
          <p:cNvSpPr txBox="1"/>
          <p:nvPr/>
        </p:nvSpPr>
        <p:spPr>
          <a:xfrm>
            <a:off x="6897684" y="3611693"/>
            <a:ext cx="11823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 smtClean="0"/>
              <a:t>como</a:t>
            </a:r>
            <a:endParaRPr lang="es-ES" sz="900" dirty="0"/>
          </a:p>
        </p:txBody>
      </p:sp>
      <p:cxnSp>
        <p:nvCxnSpPr>
          <p:cNvPr id="68" name="Conector angular 44"/>
          <p:cNvCxnSpPr>
            <a:stCxn id="62" idx="2"/>
            <a:endCxn id="67" idx="0"/>
          </p:cNvCxnSpPr>
          <p:nvPr/>
        </p:nvCxnSpPr>
        <p:spPr>
          <a:xfrm flipH="1">
            <a:off x="7488854" y="3313065"/>
            <a:ext cx="10177" cy="298628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Rectángulo 142"/>
          <p:cNvSpPr/>
          <p:nvPr/>
        </p:nvSpPr>
        <p:spPr>
          <a:xfrm>
            <a:off x="6371799" y="4186088"/>
            <a:ext cx="1540651" cy="140090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_tradnl" sz="900" dirty="0"/>
              <a:t>l</a:t>
            </a:r>
            <a:r>
              <a:rPr lang="es-ES_tradnl" sz="900" dirty="0" smtClean="0"/>
              <a:t>ongitud (m).</a:t>
            </a:r>
          </a:p>
          <a:p>
            <a:pPr marL="171450" indent="-171450">
              <a:buFont typeface="Arial"/>
              <a:buChar char="•"/>
            </a:pPr>
            <a:r>
              <a:rPr lang="es-ES_tradnl" sz="900" dirty="0" smtClean="0">
                <a:solidFill>
                  <a:schemeClr val="tx1"/>
                </a:solidFill>
              </a:rPr>
              <a:t>masa (Kg).</a:t>
            </a:r>
          </a:p>
          <a:p>
            <a:pPr marL="171450" indent="-171450">
              <a:buFont typeface="Arial"/>
              <a:buChar char="•"/>
            </a:pPr>
            <a:r>
              <a:rPr lang="es-ES_tradnl" sz="900" dirty="0">
                <a:solidFill>
                  <a:schemeClr val="tx1"/>
                </a:solidFill>
              </a:rPr>
              <a:t>t</a:t>
            </a:r>
            <a:r>
              <a:rPr lang="es-ES_tradnl" sz="900" dirty="0" smtClean="0">
                <a:solidFill>
                  <a:schemeClr val="tx1"/>
                </a:solidFill>
              </a:rPr>
              <a:t>iempo (s).</a:t>
            </a:r>
          </a:p>
          <a:p>
            <a:pPr marL="171450" indent="-171450">
              <a:buFont typeface="Arial"/>
              <a:buChar char="•"/>
            </a:pPr>
            <a:r>
              <a:rPr lang="es-ES_tradnl" sz="900" dirty="0" smtClean="0">
                <a:solidFill>
                  <a:schemeClr val="tx1"/>
                </a:solidFill>
              </a:rPr>
              <a:t>temperatura (k).</a:t>
            </a:r>
          </a:p>
          <a:p>
            <a:pPr marL="171450" indent="-171450">
              <a:buFont typeface="Arial"/>
              <a:buChar char="•"/>
            </a:pPr>
            <a:r>
              <a:rPr lang="es-ES_tradnl" sz="900" dirty="0" smtClean="0">
                <a:solidFill>
                  <a:schemeClr val="tx1"/>
                </a:solidFill>
              </a:rPr>
              <a:t>intensidad corriente (A).</a:t>
            </a:r>
          </a:p>
          <a:p>
            <a:pPr marL="171450" indent="-171450">
              <a:buFont typeface="Arial"/>
              <a:buChar char="•"/>
            </a:pPr>
            <a:r>
              <a:rPr lang="es-ES_tradnl" sz="900" dirty="0">
                <a:solidFill>
                  <a:schemeClr val="tx1"/>
                </a:solidFill>
              </a:rPr>
              <a:t>c</a:t>
            </a:r>
            <a:r>
              <a:rPr lang="es-ES_tradnl" sz="900" dirty="0" smtClean="0">
                <a:solidFill>
                  <a:schemeClr val="tx1"/>
                </a:solidFill>
              </a:rPr>
              <a:t>antidad de sustancia (mol).</a:t>
            </a:r>
          </a:p>
          <a:p>
            <a:pPr marL="171450" indent="-171450">
              <a:buFont typeface="Arial"/>
              <a:buChar char="•"/>
            </a:pPr>
            <a:r>
              <a:rPr lang="es-ES_tradnl" sz="900" dirty="0" smtClean="0">
                <a:solidFill>
                  <a:schemeClr val="tx1"/>
                </a:solidFill>
              </a:rPr>
              <a:t>intensidad luminosa (candela).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70" name="Conector angular 141"/>
          <p:cNvCxnSpPr>
            <a:stCxn id="69" idx="2"/>
            <a:endCxn id="71" idx="0"/>
          </p:cNvCxnSpPr>
          <p:nvPr/>
        </p:nvCxnSpPr>
        <p:spPr>
          <a:xfrm>
            <a:off x="7142125" y="5586990"/>
            <a:ext cx="1" cy="158897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CuadroTexto 140"/>
          <p:cNvSpPr txBox="1"/>
          <p:nvPr/>
        </p:nvSpPr>
        <p:spPr>
          <a:xfrm>
            <a:off x="6534907" y="5745887"/>
            <a:ext cx="1214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900" dirty="0" smtClean="0"/>
              <a:t>se transforman usando</a:t>
            </a:r>
            <a:endParaRPr lang="es-ES" sz="900" dirty="0"/>
          </a:p>
        </p:txBody>
      </p:sp>
      <p:sp>
        <p:nvSpPr>
          <p:cNvPr id="72" name="Rectángulo 143"/>
          <p:cNvSpPr/>
          <p:nvPr/>
        </p:nvSpPr>
        <p:spPr>
          <a:xfrm>
            <a:off x="6545749" y="6305148"/>
            <a:ext cx="1184227" cy="3727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f</a:t>
            </a:r>
            <a:r>
              <a:rPr lang="es-ES" sz="900" dirty="0" smtClean="0">
                <a:solidFill>
                  <a:schemeClr val="tx1"/>
                </a:solidFill>
              </a:rPr>
              <a:t>actores de conversión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73" name="Conector angular 141"/>
          <p:cNvCxnSpPr>
            <a:stCxn id="71" idx="2"/>
            <a:endCxn id="72" idx="0"/>
          </p:cNvCxnSpPr>
          <p:nvPr/>
        </p:nvCxnSpPr>
        <p:spPr>
          <a:xfrm flipH="1">
            <a:off x="7137863" y="6115219"/>
            <a:ext cx="4263" cy="189929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Conector angular 44"/>
          <p:cNvCxnSpPr>
            <a:stCxn id="75" idx="2"/>
            <a:endCxn id="77" idx="0"/>
          </p:cNvCxnSpPr>
          <p:nvPr/>
        </p:nvCxnSpPr>
        <p:spPr>
          <a:xfrm>
            <a:off x="8497663" y="3855280"/>
            <a:ext cx="10078" cy="353612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CuadroTexto 18"/>
          <p:cNvSpPr txBox="1"/>
          <p:nvPr/>
        </p:nvSpPr>
        <p:spPr>
          <a:xfrm>
            <a:off x="7906493" y="3624448"/>
            <a:ext cx="11823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p</a:t>
            </a:r>
            <a:r>
              <a:rPr lang="en-US" sz="900" dirty="0" err="1" smtClean="0"/>
              <a:t>ueden</a:t>
            </a:r>
            <a:r>
              <a:rPr lang="en-US" sz="900" dirty="0" smtClean="0"/>
              <a:t> </a:t>
            </a:r>
            <a:r>
              <a:rPr lang="en-US" sz="900" dirty="0" err="1" smtClean="0"/>
              <a:t>ser</a:t>
            </a:r>
            <a:endParaRPr lang="es-ES" sz="900" dirty="0"/>
          </a:p>
        </p:txBody>
      </p:sp>
      <p:cxnSp>
        <p:nvCxnSpPr>
          <p:cNvPr id="76" name="Conector angular 44"/>
          <p:cNvCxnSpPr>
            <a:stCxn id="27" idx="2"/>
            <a:endCxn id="75" idx="0"/>
          </p:cNvCxnSpPr>
          <p:nvPr/>
        </p:nvCxnSpPr>
        <p:spPr>
          <a:xfrm flipH="1">
            <a:off x="8497663" y="3330643"/>
            <a:ext cx="10079" cy="293805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Rectángulo 142"/>
          <p:cNvSpPr/>
          <p:nvPr/>
        </p:nvSpPr>
        <p:spPr>
          <a:xfrm>
            <a:off x="8093771" y="4208892"/>
            <a:ext cx="827939" cy="36303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s</a:t>
            </a:r>
            <a:r>
              <a:rPr lang="es-ES_tradnl" sz="900" dirty="0" err="1" smtClean="0"/>
              <a:t>istemáticos</a:t>
            </a:r>
            <a:r>
              <a:rPr lang="es-ES_tradnl" sz="900" dirty="0" smtClean="0"/>
              <a:t> o aleatorios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78" name="Conector angular 141"/>
          <p:cNvCxnSpPr>
            <a:stCxn id="77" idx="2"/>
            <a:endCxn id="79" idx="0"/>
          </p:cNvCxnSpPr>
          <p:nvPr/>
        </p:nvCxnSpPr>
        <p:spPr>
          <a:xfrm flipH="1">
            <a:off x="8507740" y="4571927"/>
            <a:ext cx="1" cy="344611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CuadroTexto 140"/>
          <p:cNvSpPr txBox="1"/>
          <p:nvPr/>
        </p:nvSpPr>
        <p:spPr>
          <a:xfrm>
            <a:off x="8031332" y="4916538"/>
            <a:ext cx="952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900" dirty="0" smtClean="0"/>
              <a:t>determinan</a:t>
            </a:r>
            <a:endParaRPr lang="es-ES" sz="900" dirty="0"/>
          </a:p>
        </p:txBody>
      </p:sp>
      <p:sp>
        <p:nvSpPr>
          <p:cNvPr id="80" name="Rectángulo 143"/>
          <p:cNvSpPr/>
          <p:nvPr/>
        </p:nvSpPr>
        <p:spPr>
          <a:xfrm>
            <a:off x="8020587" y="5483441"/>
            <a:ext cx="963560" cy="8460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l</a:t>
            </a:r>
            <a:r>
              <a:rPr lang="es-ES" sz="900" dirty="0" smtClean="0">
                <a:solidFill>
                  <a:schemeClr val="tx1"/>
                </a:solidFill>
              </a:rPr>
              <a:t>a exactitud y la precisión de las medidas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81" name="Conector angular 141"/>
          <p:cNvCxnSpPr>
            <a:stCxn id="79" idx="2"/>
            <a:endCxn id="80" idx="0"/>
          </p:cNvCxnSpPr>
          <p:nvPr/>
        </p:nvCxnSpPr>
        <p:spPr>
          <a:xfrm flipH="1">
            <a:off x="8502367" y="5147370"/>
            <a:ext cx="5373" cy="336071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Conector angular 81"/>
          <p:cNvCxnSpPr>
            <a:stCxn id="3" idx="2"/>
            <a:endCxn id="83" idx="0"/>
          </p:cNvCxnSpPr>
          <p:nvPr/>
        </p:nvCxnSpPr>
        <p:spPr>
          <a:xfrm rot="5400000">
            <a:off x="1425989" y="1074675"/>
            <a:ext cx="413604" cy="107689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CuadroTexto 82"/>
          <p:cNvSpPr txBox="1"/>
          <p:nvPr/>
        </p:nvSpPr>
        <p:spPr>
          <a:xfrm>
            <a:off x="863417" y="1819924"/>
            <a:ext cx="461851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900"/>
            </a:lvl1pPr>
          </a:lstStyle>
          <a:p>
            <a:r>
              <a:rPr lang="es-ES" dirty="0"/>
              <a:t>es el</a:t>
            </a:r>
          </a:p>
        </p:txBody>
      </p:sp>
      <p:cxnSp>
        <p:nvCxnSpPr>
          <p:cNvPr id="97" name="Conector angular 96"/>
          <p:cNvCxnSpPr>
            <a:stCxn id="3" idx="2"/>
            <a:endCxn id="13" idx="0"/>
          </p:cNvCxnSpPr>
          <p:nvPr/>
        </p:nvCxnSpPr>
        <p:spPr>
          <a:xfrm rot="16200000" flipH="1">
            <a:off x="2365151" y="1212406"/>
            <a:ext cx="418474" cy="80630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angular 99"/>
          <p:cNvCxnSpPr>
            <a:stCxn id="83" idx="2"/>
            <a:endCxn id="31" idx="0"/>
          </p:cNvCxnSpPr>
          <p:nvPr/>
        </p:nvCxnSpPr>
        <p:spPr>
          <a:xfrm rot="16200000" flipH="1">
            <a:off x="1018937" y="2126162"/>
            <a:ext cx="169509" cy="1869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ector angular 160"/>
          <p:cNvCxnSpPr>
            <a:stCxn id="2" idx="2"/>
            <a:endCxn id="15" idx="0"/>
          </p:cNvCxnSpPr>
          <p:nvPr/>
        </p:nvCxnSpPr>
        <p:spPr>
          <a:xfrm rot="16200000" flipH="1">
            <a:off x="4607999" y="767098"/>
            <a:ext cx="323840" cy="5037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CuadroTexto 18"/>
          <p:cNvSpPr txBox="1"/>
          <p:nvPr/>
        </p:nvSpPr>
        <p:spPr>
          <a:xfrm>
            <a:off x="5742385" y="1804439"/>
            <a:ext cx="11823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900"/>
            </a:lvl1pPr>
          </a:lstStyle>
          <a:p>
            <a:r>
              <a:rPr lang="en-US" dirty="0" err="1"/>
              <a:t>estudia</a:t>
            </a:r>
            <a:endParaRPr lang="es-ES" dirty="0"/>
          </a:p>
        </p:txBody>
      </p:sp>
      <p:cxnSp>
        <p:nvCxnSpPr>
          <p:cNvPr id="178" name="Conector angular 177"/>
          <p:cNvCxnSpPr>
            <a:stCxn id="23" idx="2"/>
            <a:endCxn id="175" idx="0"/>
          </p:cNvCxnSpPr>
          <p:nvPr/>
        </p:nvCxnSpPr>
        <p:spPr>
          <a:xfrm rot="16200000" flipH="1">
            <a:off x="6027631" y="1498515"/>
            <a:ext cx="315676" cy="29617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ector angular 179"/>
          <p:cNvCxnSpPr>
            <a:stCxn id="175" idx="2"/>
            <a:endCxn id="10" idx="0"/>
          </p:cNvCxnSpPr>
          <p:nvPr/>
        </p:nvCxnSpPr>
        <p:spPr>
          <a:xfrm rot="5400000">
            <a:off x="6115046" y="2235198"/>
            <a:ext cx="418437" cy="1858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ector angular 192"/>
          <p:cNvCxnSpPr>
            <a:stCxn id="61" idx="2"/>
            <a:endCxn id="58" idx="0"/>
          </p:cNvCxnSpPr>
          <p:nvPr/>
        </p:nvCxnSpPr>
        <p:spPr>
          <a:xfrm rot="5400000">
            <a:off x="4835651" y="2237447"/>
            <a:ext cx="380382" cy="8394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Conector angular 250"/>
          <p:cNvCxnSpPr>
            <a:stCxn id="51" idx="2"/>
            <a:endCxn id="54" idx="0"/>
          </p:cNvCxnSpPr>
          <p:nvPr/>
        </p:nvCxnSpPr>
        <p:spPr>
          <a:xfrm rot="5400000">
            <a:off x="2743615" y="4698912"/>
            <a:ext cx="178147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652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1367</TotalTime>
  <Words>190</Words>
  <Application>Microsoft Office PowerPoint</Application>
  <PresentationFormat>Carta (216 x 279 mm)</PresentationFormat>
  <Paragraphs>62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GARCIA</dc:creator>
  <cp:lastModifiedBy>PEQUETITA Garcia Rodriguez</cp:lastModifiedBy>
  <cp:revision>100</cp:revision>
  <dcterms:created xsi:type="dcterms:W3CDTF">2015-05-14T14:12:36Z</dcterms:created>
  <dcterms:modified xsi:type="dcterms:W3CDTF">2016-05-21T03:53:14Z</dcterms:modified>
</cp:coreProperties>
</file>