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briela Rojas" initials="" lastIdx="3" clrIdx="0"/>
  <p:cmAuthor id="1" name="Lyz Marcela Bernal Gómez" initials="LMBG" lastIdx="10" clrIdx="1">
    <p:extLst>
      <p:ext uri="{19B8F6BF-5375-455C-9EA6-DF929625EA0E}">
        <p15:presenceInfo xmlns:p15="http://schemas.microsoft.com/office/powerpoint/2012/main" userId="Lyz Marcela Bernal Góm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>
        <p:scale>
          <a:sx n="70" d="100"/>
          <a:sy n="70" d="100"/>
        </p:scale>
        <p:origin x="1014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09/09/2015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6" y="78446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Las funciones oxigenadas</a:t>
            </a:r>
            <a:endParaRPr lang="es-ES" sz="1600" dirty="0"/>
          </a:p>
        </p:txBody>
      </p:sp>
      <p:sp>
        <p:nvSpPr>
          <p:cNvPr id="5" name="Rectángulo 4"/>
          <p:cNvSpPr/>
          <p:nvPr/>
        </p:nvSpPr>
        <p:spPr>
          <a:xfrm>
            <a:off x="396610" y="1055270"/>
            <a:ext cx="850750" cy="449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a</a:t>
            </a:r>
            <a:r>
              <a:rPr lang="es-ES" sz="1300" b="1" dirty="0" smtClean="0"/>
              <a:t>lcoholes</a:t>
            </a:r>
            <a:endParaRPr lang="es-ES" sz="1300" b="1" dirty="0"/>
          </a:p>
        </p:txBody>
      </p:sp>
      <p:sp>
        <p:nvSpPr>
          <p:cNvPr id="8" name="Rectángulo 7"/>
          <p:cNvSpPr/>
          <p:nvPr/>
        </p:nvSpPr>
        <p:spPr>
          <a:xfrm>
            <a:off x="7463494" y="1057949"/>
            <a:ext cx="1296223" cy="45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á</a:t>
            </a:r>
            <a:r>
              <a:rPr lang="es-ES" sz="1300" b="1" dirty="0" smtClean="0"/>
              <a:t>cidos carboxílicos</a:t>
            </a:r>
            <a:endParaRPr lang="es-ES" sz="1300" b="1" dirty="0"/>
          </a:p>
        </p:txBody>
      </p:sp>
      <p:cxnSp>
        <p:nvCxnSpPr>
          <p:cNvPr id="77" name="Conector angular 30"/>
          <p:cNvCxnSpPr/>
          <p:nvPr/>
        </p:nvCxnSpPr>
        <p:spPr>
          <a:xfrm rot="5400000">
            <a:off x="2676577" y="-1018237"/>
            <a:ext cx="212653" cy="3921835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ector angular 30"/>
          <p:cNvCxnSpPr>
            <a:endCxn id="8" idx="0"/>
          </p:cNvCxnSpPr>
          <p:nvPr/>
        </p:nvCxnSpPr>
        <p:spPr>
          <a:xfrm>
            <a:off x="4740603" y="946611"/>
            <a:ext cx="3371003" cy="11133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tángulo 4"/>
          <p:cNvSpPr/>
          <p:nvPr/>
        </p:nvSpPr>
        <p:spPr>
          <a:xfrm>
            <a:off x="1646679" y="1038645"/>
            <a:ext cx="1038475" cy="449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f</a:t>
            </a:r>
            <a:r>
              <a:rPr lang="es-ES" sz="1300" b="1" dirty="0" smtClean="0"/>
              <a:t>enoles</a:t>
            </a:r>
            <a:endParaRPr lang="es-ES" sz="1300" b="1" dirty="0"/>
          </a:p>
        </p:txBody>
      </p:sp>
      <p:cxnSp>
        <p:nvCxnSpPr>
          <p:cNvPr id="152" name="Conector angular 30"/>
          <p:cNvCxnSpPr>
            <a:stCxn id="95" idx="2"/>
            <a:endCxn id="153" idx="0"/>
          </p:cNvCxnSpPr>
          <p:nvPr/>
        </p:nvCxnSpPr>
        <p:spPr>
          <a:xfrm rot="16200000" flipH="1">
            <a:off x="3050450" y="1955207"/>
            <a:ext cx="1849020" cy="944141"/>
          </a:xfrm>
          <a:prstGeom prst="bentConnector3">
            <a:avLst>
              <a:gd name="adj1" fmla="val 88376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CuadroTexto 18"/>
          <p:cNvSpPr txBox="1"/>
          <p:nvPr/>
        </p:nvSpPr>
        <p:spPr>
          <a:xfrm>
            <a:off x="3900795" y="3351788"/>
            <a:ext cx="109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se </a:t>
            </a:r>
            <a:r>
              <a:rPr lang="en-US" sz="900" dirty="0" err="1" smtClean="0"/>
              <a:t>nombran</a:t>
            </a:r>
            <a:r>
              <a:rPr lang="en-US" sz="900" dirty="0" smtClean="0"/>
              <a:t> </a:t>
            </a:r>
            <a:r>
              <a:rPr lang="en-US" sz="900" dirty="0" err="1" smtClean="0"/>
              <a:t>teniendo</a:t>
            </a:r>
            <a:r>
              <a:rPr lang="en-US" sz="900" dirty="0" smtClean="0"/>
              <a:t> en </a:t>
            </a:r>
            <a:r>
              <a:rPr lang="en-US" sz="900" dirty="0" err="1" smtClean="0"/>
              <a:t>cuenta</a:t>
            </a:r>
            <a:endParaRPr lang="es-ES" sz="900" dirty="0"/>
          </a:p>
        </p:txBody>
      </p:sp>
      <p:sp>
        <p:nvSpPr>
          <p:cNvPr id="154" name="Rectángulo 43"/>
          <p:cNvSpPr/>
          <p:nvPr/>
        </p:nvSpPr>
        <p:spPr>
          <a:xfrm>
            <a:off x="4485030" y="4113639"/>
            <a:ext cx="720806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r</a:t>
            </a:r>
            <a:r>
              <a:rPr lang="es-ES_tradnl" sz="1000" dirty="0" smtClean="0">
                <a:solidFill>
                  <a:schemeClr val="bg1"/>
                </a:solidFill>
              </a:rPr>
              <a:t>adical aromático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63" name="Conector angular 44"/>
          <p:cNvCxnSpPr/>
          <p:nvPr/>
        </p:nvCxnSpPr>
        <p:spPr>
          <a:xfrm rot="16200000" flipH="1">
            <a:off x="4444662" y="3704907"/>
            <a:ext cx="458040" cy="361910"/>
          </a:xfrm>
          <a:prstGeom prst="bentConnector3">
            <a:avLst>
              <a:gd name="adj1" fmla="val 3607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ector angular 30"/>
          <p:cNvCxnSpPr>
            <a:stCxn id="8" idx="2"/>
            <a:endCxn id="195" idx="0"/>
          </p:cNvCxnSpPr>
          <p:nvPr/>
        </p:nvCxnSpPr>
        <p:spPr>
          <a:xfrm rot="16200000" flipH="1">
            <a:off x="7354413" y="2273714"/>
            <a:ext cx="1837668" cy="323282"/>
          </a:xfrm>
          <a:prstGeom prst="bentConnector3">
            <a:avLst>
              <a:gd name="adj1" fmla="val 88812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CuadroTexto 18"/>
          <p:cNvSpPr txBox="1"/>
          <p:nvPr/>
        </p:nvSpPr>
        <p:spPr>
          <a:xfrm>
            <a:off x="7866737" y="3354189"/>
            <a:ext cx="113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se </a:t>
            </a:r>
            <a:r>
              <a:rPr lang="en-US" sz="900" dirty="0" err="1" smtClean="0"/>
              <a:t>nombran</a:t>
            </a:r>
            <a:r>
              <a:rPr lang="en-US" sz="900" dirty="0" smtClean="0"/>
              <a:t> </a:t>
            </a:r>
            <a:r>
              <a:rPr lang="en-US" sz="900" dirty="0" err="1" smtClean="0"/>
              <a:t>teniendo</a:t>
            </a:r>
            <a:r>
              <a:rPr lang="en-US" sz="900" dirty="0" smtClean="0"/>
              <a:t> en </a:t>
            </a:r>
            <a:r>
              <a:rPr lang="en-US" sz="900" dirty="0" err="1" smtClean="0"/>
              <a:t>cuenta</a:t>
            </a:r>
            <a:endParaRPr lang="es-ES" sz="900" dirty="0"/>
          </a:p>
        </p:txBody>
      </p:sp>
      <p:sp>
        <p:nvSpPr>
          <p:cNvPr id="205" name="Rectángulo 43"/>
          <p:cNvSpPr/>
          <p:nvPr/>
        </p:nvSpPr>
        <p:spPr>
          <a:xfrm>
            <a:off x="6118617" y="2490965"/>
            <a:ext cx="667947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R</a:t>
            </a:r>
            <a:r>
              <a:rPr lang="en-US" sz="1000" dirty="0">
                <a:solidFill>
                  <a:schemeClr val="bg1"/>
                </a:solidFill>
              </a:rPr>
              <a:t>–</a:t>
            </a:r>
            <a:r>
              <a:rPr lang="es-ES_tradnl" sz="1000" dirty="0" smtClean="0">
                <a:solidFill>
                  <a:schemeClr val="bg1"/>
                </a:solidFill>
              </a:rPr>
              <a:t>CO</a:t>
            </a:r>
            <a:r>
              <a:rPr lang="en-US" sz="1000" dirty="0">
                <a:solidFill>
                  <a:schemeClr val="bg1"/>
                </a:solidFill>
              </a:rPr>
              <a:t>–</a:t>
            </a:r>
            <a:r>
              <a:rPr lang="es-ES_tradnl" sz="1000" dirty="0" smtClean="0">
                <a:solidFill>
                  <a:schemeClr val="bg1"/>
                </a:solidFill>
              </a:rPr>
              <a:t>R’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213" name="Conector angular 44"/>
          <p:cNvCxnSpPr>
            <a:stCxn id="578" idx="2"/>
            <a:endCxn id="205" idx="0"/>
          </p:cNvCxnSpPr>
          <p:nvPr/>
        </p:nvCxnSpPr>
        <p:spPr>
          <a:xfrm>
            <a:off x="6449121" y="2201512"/>
            <a:ext cx="3470" cy="28945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8" name="CuadroTexto 18"/>
          <p:cNvSpPr txBox="1"/>
          <p:nvPr/>
        </p:nvSpPr>
        <p:spPr>
          <a:xfrm>
            <a:off x="5927892" y="1832180"/>
            <a:ext cx="104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</a:t>
            </a:r>
            <a:r>
              <a:rPr lang="es-ES" sz="900" dirty="0" err="1" smtClean="0"/>
              <a:t>ienen</a:t>
            </a:r>
            <a:r>
              <a:rPr lang="es-ES" sz="900" dirty="0" smtClean="0"/>
              <a:t> fórmula general</a:t>
            </a:r>
            <a:endParaRPr lang="es-ES" sz="900" dirty="0"/>
          </a:p>
        </p:txBody>
      </p:sp>
      <p:sp>
        <p:nvSpPr>
          <p:cNvPr id="599" name="Rectángulo 43"/>
          <p:cNvSpPr/>
          <p:nvPr/>
        </p:nvSpPr>
        <p:spPr>
          <a:xfrm>
            <a:off x="7199322" y="4187242"/>
            <a:ext cx="800866" cy="4113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p</a:t>
            </a:r>
            <a:r>
              <a:rPr lang="es-ES_tradnl" sz="1000" dirty="0" smtClean="0">
                <a:solidFill>
                  <a:schemeClr val="bg1"/>
                </a:solidFill>
              </a:rPr>
              <a:t>alabra ácido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600" name="Rectángulo 43"/>
          <p:cNvSpPr/>
          <p:nvPr/>
        </p:nvSpPr>
        <p:spPr>
          <a:xfrm>
            <a:off x="6421791" y="4191474"/>
            <a:ext cx="693544" cy="4071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R</a:t>
            </a:r>
            <a:r>
              <a:rPr lang="en-US" sz="1000" dirty="0">
                <a:solidFill>
                  <a:schemeClr val="bg1"/>
                </a:solidFill>
              </a:rPr>
              <a:t>–</a:t>
            </a:r>
            <a:r>
              <a:rPr lang="es-ES_tradnl" sz="1000" dirty="0" smtClean="0">
                <a:solidFill>
                  <a:schemeClr val="bg1"/>
                </a:solidFill>
              </a:rPr>
              <a:t>COOH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95" name="Rectángulo 4"/>
          <p:cNvSpPr/>
          <p:nvPr/>
        </p:nvSpPr>
        <p:spPr>
          <a:xfrm>
            <a:off x="2983652" y="1053429"/>
            <a:ext cx="1038475" cy="449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é</a:t>
            </a:r>
            <a:r>
              <a:rPr lang="es-ES" sz="1300" b="1" dirty="0" smtClean="0"/>
              <a:t>teres</a:t>
            </a:r>
            <a:endParaRPr lang="es-ES" sz="1300" b="1" dirty="0"/>
          </a:p>
        </p:txBody>
      </p:sp>
      <p:cxnSp>
        <p:nvCxnSpPr>
          <p:cNvPr id="96" name="Conector angular 44"/>
          <p:cNvCxnSpPr>
            <a:endCxn id="95" idx="0"/>
          </p:cNvCxnSpPr>
          <p:nvPr/>
        </p:nvCxnSpPr>
        <p:spPr>
          <a:xfrm flipH="1">
            <a:off x="3502890" y="945920"/>
            <a:ext cx="2040" cy="10750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Rectángulo 43"/>
          <p:cNvSpPr/>
          <p:nvPr/>
        </p:nvSpPr>
        <p:spPr>
          <a:xfrm>
            <a:off x="3767776" y="4103359"/>
            <a:ext cx="635446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g</a:t>
            </a:r>
            <a:r>
              <a:rPr lang="es-ES_tradnl" sz="1000" dirty="0" smtClean="0">
                <a:solidFill>
                  <a:schemeClr val="bg1"/>
                </a:solidFill>
              </a:rPr>
              <a:t>rupo </a:t>
            </a:r>
            <a:r>
              <a:rPr lang="es-ES_tradnl" sz="1000" dirty="0" err="1" smtClean="0">
                <a:solidFill>
                  <a:schemeClr val="bg1"/>
                </a:solidFill>
              </a:rPr>
              <a:t>alcoxi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10" name="Conector angular 44"/>
          <p:cNvCxnSpPr>
            <a:stCxn id="101" idx="0"/>
          </p:cNvCxnSpPr>
          <p:nvPr/>
        </p:nvCxnSpPr>
        <p:spPr>
          <a:xfrm rot="5400000" flipH="1" flipV="1">
            <a:off x="4150223" y="3758591"/>
            <a:ext cx="280045" cy="40949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ectángulo 4"/>
          <p:cNvSpPr/>
          <p:nvPr/>
        </p:nvSpPr>
        <p:spPr>
          <a:xfrm>
            <a:off x="6198371" y="1095948"/>
            <a:ext cx="1038475" cy="449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c</a:t>
            </a:r>
            <a:r>
              <a:rPr lang="es-ES" sz="1300" b="1" dirty="0" smtClean="0"/>
              <a:t>etonas</a:t>
            </a:r>
            <a:endParaRPr lang="es-ES" sz="1300" b="1" dirty="0"/>
          </a:p>
        </p:txBody>
      </p:sp>
      <p:sp>
        <p:nvSpPr>
          <p:cNvPr id="128" name="Rectángulo 43"/>
          <p:cNvSpPr/>
          <p:nvPr/>
        </p:nvSpPr>
        <p:spPr>
          <a:xfrm>
            <a:off x="7116409" y="2513684"/>
            <a:ext cx="553589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“-</a:t>
            </a:r>
            <a:r>
              <a:rPr lang="es-ES_tradnl" sz="1000" dirty="0" err="1" smtClean="0">
                <a:solidFill>
                  <a:schemeClr val="bg1"/>
                </a:solidFill>
              </a:rPr>
              <a:t>ona</a:t>
            </a:r>
            <a:r>
              <a:rPr lang="es-ES_tradnl" sz="1000" dirty="0" smtClean="0">
                <a:solidFill>
                  <a:schemeClr val="bg1"/>
                </a:solidFill>
              </a:rPr>
              <a:t>”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32" name="CuadroTexto 18"/>
          <p:cNvSpPr txBox="1"/>
          <p:nvPr/>
        </p:nvSpPr>
        <p:spPr>
          <a:xfrm>
            <a:off x="6871975" y="1819193"/>
            <a:ext cx="104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t</a:t>
            </a:r>
            <a:r>
              <a:rPr lang="en-US" sz="900" dirty="0" err="1" smtClean="0"/>
              <a:t>ienen</a:t>
            </a:r>
            <a:r>
              <a:rPr lang="en-US" sz="900" dirty="0" smtClean="0"/>
              <a:t> </a:t>
            </a:r>
            <a:r>
              <a:rPr lang="en-US" sz="900" dirty="0" err="1" smtClean="0"/>
              <a:t>terminación</a:t>
            </a:r>
            <a:endParaRPr lang="es-ES" sz="900" dirty="0"/>
          </a:p>
        </p:txBody>
      </p:sp>
      <p:cxnSp>
        <p:nvCxnSpPr>
          <p:cNvPr id="137" name="Conector angular 44"/>
          <p:cNvCxnSpPr>
            <a:stCxn id="132" idx="2"/>
            <a:endCxn id="128" idx="0"/>
          </p:cNvCxnSpPr>
          <p:nvPr/>
        </p:nvCxnSpPr>
        <p:spPr>
          <a:xfrm>
            <a:off x="7393204" y="2188525"/>
            <a:ext cx="0" cy="32515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1" name="CuadroTexto 18"/>
          <p:cNvSpPr txBox="1"/>
          <p:nvPr/>
        </p:nvSpPr>
        <p:spPr>
          <a:xfrm>
            <a:off x="4477101" y="611785"/>
            <a:ext cx="5334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como</a:t>
            </a:r>
            <a:endParaRPr lang="es-ES" sz="900" dirty="0"/>
          </a:p>
        </p:txBody>
      </p:sp>
      <p:cxnSp>
        <p:nvCxnSpPr>
          <p:cNvPr id="369" name="Conector angular 44"/>
          <p:cNvCxnSpPr>
            <a:stCxn id="4" idx="2"/>
            <a:endCxn id="361" idx="0"/>
          </p:cNvCxnSpPr>
          <p:nvPr/>
        </p:nvCxnSpPr>
        <p:spPr>
          <a:xfrm flipH="1">
            <a:off x="4743820" y="531588"/>
            <a:ext cx="912" cy="8019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Rectángulo 4"/>
          <p:cNvSpPr/>
          <p:nvPr/>
        </p:nvSpPr>
        <p:spPr>
          <a:xfrm>
            <a:off x="4224584" y="1075673"/>
            <a:ext cx="1038475" cy="449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a</a:t>
            </a:r>
            <a:r>
              <a:rPr lang="es-ES" sz="1300" b="1" dirty="0" smtClean="0"/>
              <a:t>ldehídos</a:t>
            </a:r>
            <a:endParaRPr lang="es-ES" sz="1300" b="1" dirty="0"/>
          </a:p>
        </p:txBody>
      </p:sp>
      <p:cxnSp>
        <p:nvCxnSpPr>
          <p:cNvPr id="130" name="Conector angular 44"/>
          <p:cNvCxnSpPr>
            <a:endCxn id="129" idx="0"/>
          </p:cNvCxnSpPr>
          <p:nvPr/>
        </p:nvCxnSpPr>
        <p:spPr>
          <a:xfrm>
            <a:off x="4742581" y="948224"/>
            <a:ext cx="1241" cy="12744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Rectángulo 43"/>
          <p:cNvSpPr/>
          <p:nvPr/>
        </p:nvSpPr>
        <p:spPr>
          <a:xfrm>
            <a:off x="8111605" y="4175470"/>
            <a:ext cx="956734" cy="4113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t</a:t>
            </a:r>
            <a:r>
              <a:rPr lang="es-ES_tradnl" sz="1000" dirty="0" smtClean="0">
                <a:solidFill>
                  <a:schemeClr val="bg1"/>
                </a:solidFill>
              </a:rPr>
              <a:t>erminación</a:t>
            </a:r>
          </a:p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“-</a:t>
            </a:r>
            <a:r>
              <a:rPr lang="es-ES_tradnl" sz="1000" dirty="0" err="1" smtClean="0">
                <a:solidFill>
                  <a:schemeClr val="bg1"/>
                </a:solidFill>
              </a:rPr>
              <a:t>oico</a:t>
            </a:r>
            <a:r>
              <a:rPr lang="es-ES_tradnl" sz="1000" dirty="0" smtClean="0">
                <a:solidFill>
                  <a:schemeClr val="bg1"/>
                </a:solidFill>
              </a:rPr>
              <a:t>”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39" name="CuadroTexto 18"/>
          <p:cNvSpPr txBox="1"/>
          <p:nvPr/>
        </p:nvSpPr>
        <p:spPr>
          <a:xfrm>
            <a:off x="6265124" y="3351788"/>
            <a:ext cx="102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t</a:t>
            </a:r>
            <a:r>
              <a:rPr lang="en-US" sz="900" dirty="0" err="1" smtClean="0"/>
              <a:t>ienen</a:t>
            </a:r>
            <a:r>
              <a:rPr lang="en-US" sz="900" dirty="0" smtClean="0"/>
              <a:t> </a:t>
            </a:r>
            <a:r>
              <a:rPr lang="en-US" sz="900" dirty="0" err="1" smtClean="0"/>
              <a:t>fórmula</a:t>
            </a:r>
            <a:r>
              <a:rPr lang="en-US" sz="900" dirty="0" smtClean="0"/>
              <a:t> general</a:t>
            </a:r>
            <a:endParaRPr lang="es-ES" sz="900" dirty="0"/>
          </a:p>
        </p:txBody>
      </p:sp>
      <p:cxnSp>
        <p:nvCxnSpPr>
          <p:cNvPr id="140" name="Conector angular 44"/>
          <p:cNvCxnSpPr>
            <a:stCxn id="139" idx="2"/>
            <a:endCxn id="600" idx="0"/>
          </p:cNvCxnSpPr>
          <p:nvPr/>
        </p:nvCxnSpPr>
        <p:spPr>
          <a:xfrm flipH="1">
            <a:off x="6768563" y="3721120"/>
            <a:ext cx="7310" cy="47035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Conector angular 44"/>
          <p:cNvCxnSpPr>
            <a:stCxn id="139" idx="0"/>
            <a:endCxn id="8" idx="2"/>
          </p:cNvCxnSpPr>
          <p:nvPr/>
        </p:nvCxnSpPr>
        <p:spPr>
          <a:xfrm rot="5400000" flipH="1" flipV="1">
            <a:off x="6526106" y="1766289"/>
            <a:ext cx="1835267" cy="1335733"/>
          </a:xfrm>
          <a:prstGeom prst="bentConnector3">
            <a:avLst>
              <a:gd name="adj1" fmla="val 11137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Conector angular 30"/>
          <p:cNvCxnSpPr>
            <a:stCxn id="129" idx="2"/>
            <a:endCxn id="175" idx="0"/>
          </p:cNvCxnSpPr>
          <p:nvPr/>
        </p:nvCxnSpPr>
        <p:spPr>
          <a:xfrm rot="5400000">
            <a:off x="4246016" y="1505234"/>
            <a:ext cx="478029" cy="517585"/>
          </a:xfrm>
          <a:prstGeom prst="bentConnector3">
            <a:avLst>
              <a:gd name="adj1" fmla="val 50765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2" name="Rectángulo 43"/>
          <p:cNvSpPr/>
          <p:nvPr/>
        </p:nvSpPr>
        <p:spPr>
          <a:xfrm>
            <a:off x="3921607" y="2525846"/>
            <a:ext cx="605953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R</a:t>
            </a:r>
            <a:r>
              <a:rPr lang="en-US" sz="1000" dirty="0" smtClean="0">
                <a:solidFill>
                  <a:schemeClr val="bg1"/>
                </a:solidFill>
              </a:rPr>
              <a:t>–</a:t>
            </a:r>
            <a:r>
              <a:rPr lang="es-ES_tradnl" sz="1000" dirty="0" smtClean="0">
                <a:solidFill>
                  <a:schemeClr val="bg1"/>
                </a:solidFill>
              </a:rPr>
              <a:t>CHO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73" name="Conector angular 44"/>
          <p:cNvCxnSpPr>
            <a:stCxn id="175" idx="2"/>
            <a:endCxn id="172" idx="0"/>
          </p:cNvCxnSpPr>
          <p:nvPr/>
        </p:nvCxnSpPr>
        <p:spPr>
          <a:xfrm flipH="1">
            <a:off x="4224584" y="2372373"/>
            <a:ext cx="1653" cy="15347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CuadroTexto 18"/>
          <p:cNvSpPr txBox="1"/>
          <p:nvPr/>
        </p:nvSpPr>
        <p:spPr>
          <a:xfrm>
            <a:off x="3705008" y="2003041"/>
            <a:ext cx="104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</a:t>
            </a:r>
            <a:r>
              <a:rPr lang="es-ES" sz="900" dirty="0" err="1" smtClean="0"/>
              <a:t>ienen</a:t>
            </a:r>
            <a:r>
              <a:rPr lang="es-ES" sz="900" dirty="0" smtClean="0"/>
              <a:t> fórmula general</a:t>
            </a:r>
            <a:endParaRPr lang="es-ES" sz="900" dirty="0"/>
          </a:p>
        </p:txBody>
      </p:sp>
      <p:sp>
        <p:nvSpPr>
          <p:cNvPr id="176" name="Rectángulo 43"/>
          <p:cNvSpPr/>
          <p:nvPr/>
        </p:nvSpPr>
        <p:spPr>
          <a:xfrm>
            <a:off x="5164005" y="2508584"/>
            <a:ext cx="553589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“-al”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78" name="CuadroTexto 18"/>
          <p:cNvSpPr txBox="1"/>
          <p:nvPr/>
        </p:nvSpPr>
        <p:spPr>
          <a:xfrm>
            <a:off x="4919570" y="2005953"/>
            <a:ext cx="104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t</a:t>
            </a:r>
            <a:r>
              <a:rPr lang="en-US" sz="900" dirty="0" err="1" smtClean="0"/>
              <a:t>ienen</a:t>
            </a:r>
            <a:r>
              <a:rPr lang="en-US" sz="900" dirty="0" smtClean="0"/>
              <a:t> </a:t>
            </a:r>
            <a:r>
              <a:rPr lang="en-US" sz="900" dirty="0" err="1" smtClean="0"/>
              <a:t>terminación</a:t>
            </a:r>
            <a:endParaRPr lang="es-ES" sz="900" dirty="0"/>
          </a:p>
        </p:txBody>
      </p:sp>
      <p:cxnSp>
        <p:nvCxnSpPr>
          <p:cNvPr id="185" name="Conector angular 44"/>
          <p:cNvCxnSpPr>
            <a:stCxn id="178" idx="2"/>
            <a:endCxn id="176" idx="0"/>
          </p:cNvCxnSpPr>
          <p:nvPr/>
        </p:nvCxnSpPr>
        <p:spPr>
          <a:xfrm>
            <a:off x="5440799" y="2375285"/>
            <a:ext cx="1" cy="13329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Conector angular 30"/>
          <p:cNvCxnSpPr>
            <a:stCxn id="95" idx="2"/>
            <a:endCxn id="190" idx="0"/>
          </p:cNvCxnSpPr>
          <p:nvPr/>
        </p:nvCxnSpPr>
        <p:spPr>
          <a:xfrm rot="5400000">
            <a:off x="2536679" y="2395105"/>
            <a:ext cx="1858548" cy="73874"/>
          </a:xfrm>
          <a:prstGeom prst="bentConnector3">
            <a:avLst>
              <a:gd name="adj1" fmla="val 87786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Rectángulo 43"/>
          <p:cNvSpPr/>
          <p:nvPr/>
        </p:nvSpPr>
        <p:spPr>
          <a:xfrm>
            <a:off x="3128847" y="4090301"/>
            <a:ext cx="605953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R</a:t>
            </a:r>
            <a:r>
              <a:rPr lang="en-US" sz="1000" dirty="0">
                <a:solidFill>
                  <a:schemeClr val="bg1"/>
                </a:solidFill>
              </a:rPr>
              <a:t>–</a:t>
            </a:r>
            <a:r>
              <a:rPr lang="es-ES_tradnl" sz="1000" dirty="0" smtClean="0">
                <a:solidFill>
                  <a:schemeClr val="bg1"/>
                </a:solidFill>
              </a:rPr>
              <a:t>O</a:t>
            </a:r>
            <a:r>
              <a:rPr lang="en-US" sz="1000" dirty="0">
                <a:solidFill>
                  <a:schemeClr val="bg1"/>
                </a:solidFill>
              </a:rPr>
              <a:t>–</a:t>
            </a:r>
            <a:r>
              <a:rPr lang="es-ES_tradnl" sz="1000" dirty="0" smtClean="0">
                <a:solidFill>
                  <a:schemeClr val="bg1"/>
                </a:solidFill>
              </a:rPr>
              <a:t>R’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88" name="Conector angular 44"/>
          <p:cNvCxnSpPr>
            <a:stCxn id="190" idx="2"/>
            <a:endCxn id="187" idx="0"/>
          </p:cNvCxnSpPr>
          <p:nvPr/>
        </p:nvCxnSpPr>
        <p:spPr>
          <a:xfrm>
            <a:off x="3429016" y="3730648"/>
            <a:ext cx="2808" cy="35965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0" name="CuadroTexto 18"/>
          <p:cNvSpPr txBox="1"/>
          <p:nvPr/>
        </p:nvSpPr>
        <p:spPr>
          <a:xfrm>
            <a:off x="2907787" y="3361316"/>
            <a:ext cx="104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</a:t>
            </a:r>
            <a:r>
              <a:rPr lang="es-ES" sz="900" dirty="0" err="1" smtClean="0"/>
              <a:t>ienen</a:t>
            </a:r>
            <a:r>
              <a:rPr lang="es-ES" sz="900" dirty="0" smtClean="0"/>
              <a:t> fórmula general</a:t>
            </a:r>
            <a:endParaRPr lang="es-ES" sz="900" dirty="0"/>
          </a:p>
        </p:txBody>
      </p:sp>
      <p:sp>
        <p:nvSpPr>
          <p:cNvPr id="193" name="Rectángulo 43"/>
          <p:cNvSpPr/>
          <p:nvPr/>
        </p:nvSpPr>
        <p:spPr>
          <a:xfrm>
            <a:off x="5456620" y="4103358"/>
            <a:ext cx="553589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“-éter”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96" name="CuadroTexto 18"/>
          <p:cNvSpPr txBox="1"/>
          <p:nvPr/>
        </p:nvSpPr>
        <p:spPr>
          <a:xfrm>
            <a:off x="5218858" y="3360144"/>
            <a:ext cx="104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t</a:t>
            </a:r>
            <a:r>
              <a:rPr lang="en-US" sz="900" dirty="0" err="1" smtClean="0"/>
              <a:t>ienen</a:t>
            </a:r>
            <a:r>
              <a:rPr lang="en-US" sz="900" dirty="0" smtClean="0"/>
              <a:t> </a:t>
            </a:r>
            <a:r>
              <a:rPr lang="en-US" sz="900" dirty="0" err="1" smtClean="0"/>
              <a:t>terminación</a:t>
            </a:r>
            <a:endParaRPr lang="es-ES" sz="900" dirty="0"/>
          </a:p>
        </p:txBody>
      </p:sp>
      <p:cxnSp>
        <p:nvCxnSpPr>
          <p:cNvPr id="197" name="Conector angular 44"/>
          <p:cNvCxnSpPr>
            <a:stCxn id="196" idx="2"/>
            <a:endCxn id="193" idx="0"/>
          </p:cNvCxnSpPr>
          <p:nvPr/>
        </p:nvCxnSpPr>
        <p:spPr>
          <a:xfrm flipH="1">
            <a:off x="5733415" y="3729476"/>
            <a:ext cx="6672" cy="37388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7" name="Conector angular 30"/>
          <p:cNvCxnSpPr>
            <a:stCxn id="90" idx="2"/>
            <a:endCxn id="250" idx="0"/>
          </p:cNvCxnSpPr>
          <p:nvPr/>
        </p:nvCxnSpPr>
        <p:spPr>
          <a:xfrm rot="5400000">
            <a:off x="1648576" y="1352569"/>
            <a:ext cx="381927" cy="65275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8" name="Rectángulo 43"/>
          <p:cNvSpPr/>
          <p:nvPr/>
        </p:nvSpPr>
        <p:spPr>
          <a:xfrm>
            <a:off x="1209612" y="2464830"/>
            <a:ext cx="605953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err="1" smtClean="0">
                <a:solidFill>
                  <a:schemeClr val="bg1"/>
                </a:solidFill>
              </a:rPr>
              <a:t>ArOH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249" name="Conector angular 44"/>
          <p:cNvCxnSpPr>
            <a:stCxn id="250" idx="2"/>
            <a:endCxn id="248" idx="0"/>
          </p:cNvCxnSpPr>
          <p:nvPr/>
        </p:nvCxnSpPr>
        <p:spPr>
          <a:xfrm flipH="1">
            <a:off x="1512589" y="2239243"/>
            <a:ext cx="571" cy="22558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0" name="CuadroTexto 18"/>
          <p:cNvSpPr txBox="1"/>
          <p:nvPr/>
        </p:nvSpPr>
        <p:spPr>
          <a:xfrm>
            <a:off x="991931" y="1869911"/>
            <a:ext cx="104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</a:t>
            </a:r>
            <a:r>
              <a:rPr lang="es-ES" sz="900" dirty="0" err="1" smtClean="0"/>
              <a:t>ienen</a:t>
            </a:r>
            <a:r>
              <a:rPr lang="es-ES" sz="900" dirty="0" smtClean="0"/>
              <a:t> fórmula general</a:t>
            </a:r>
            <a:endParaRPr lang="es-ES" sz="900" dirty="0"/>
          </a:p>
        </p:txBody>
      </p:sp>
      <p:sp>
        <p:nvSpPr>
          <p:cNvPr id="251" name="Rectángulo 43"/>
          <p:cNvSpPr/>
          <p:nvPr/>
        </p:nvSpPr>
        <p:spPr>
          <a:xfrm>
            <a:off x="2216975" y="2320519"/>
            <a:ext cx="702060" cy="6627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o</a:t>
            </a:r>
            <a:r>
              <a:rPr lang="es-ES_tradnl" sz="1000" dirty="0" smtClean="0">
                <a:solidFill>
                  <a:schemeClr val="bg1"/>
                </a:solidFill>
              </a:rPr>
              <a:t>rto</a:t>
            </a:r>
          </a:p>
          <a:p>
            <a:pPr marL="171450" indent="-171450">
              <a:buFont typeface="Arial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m</a:t>
            </a:r>
            <a:r>
              <a:rPr lang="es-ES" sz="1000" dirty="0" smtClean="0">
                <a:solidFill>
                  <a:schemeClr val="bg1"/>
                </a:solidFill>
              </a:rPr>
              <a:t>eta</a:t>
            </a:r>
          </a:p>
          <a:p>
            <a:pPr marL="171450" indent="-171450">
              <a:buFont typeface="Arial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p</a:t>
            </a:r>
            <a:r>
              <a:rPr lang="es-ES" sz="1000" dirty="0" smtClean="0">
                <a:solidFill>
                  <a:schemeClr val="bg1"/>
                </a:solidFill>
              </a:rPr>
              <a:t>ara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253" name="CuadroTexto 18"/>
          <p:cNvSpPr txBox="1"/>
          <p:nvPr/>
        </p:nvSpPr>
        <p:spPr>
          <a:xfrm>
            <a:off x="2049170" y="1808870"/>
            <a:ext cx="104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</a:t>
            </a:r>
            <a:r>
              <a:rPr lang="es-ES_tradnl" sz="900" dirty="0" smtClean="0"/>
              <a:t>u nomenclatura utiliza prefijos</a:t>
            </a:r>
            <a:endParaRPr lang="es-ES" sz="900" dirty="0"/>
          </a:p>
        </p:txBody>
      </p:sp>
      <p:cxnSp>
        <p:nvCxnSpPr>
          <p:cNvPr id="254" name="Conector angular 44"/>
          <p:cNvCxnSpPr>
            <a:stCxn id="253" idx="2"/>
            <a:endCxn id="251" idx="0"/>
          </p:cNvCxnSpPr>
          <p:nvPr/>
        </p:nvCxnSpPr>
        <p:spPr>
          <a:xfrm flipH="1">
            <a:off x="2568005" y="2178202"/>
            <a:ext cx="2394" cy="14231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1" name="CuadroTexto 18"/>
          <p:cNvSpPr txBox="1"/>
          <p:nvPr/>
        </p:nvSpPr>
        <p:spPr>
          <a:xfrm>
            <a:off x="2107594" y="3387329"/>
            <a:ext cx="88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tienen</a:t>
            </a:r>
            <a:r>
              <a:rPr lang="en-US" sz="900" dirty="0"/>
              <a:t> </a:t>
            </a:r>
            <a:r>
              <a:rPr lang="en-US" sz="900" dirty="0" err="1"/>
              <a:t>terminación</a:t>
            </a:r>
            <a:endParaRPr lang="es-ES" sz="900" dirty="0"/>
          </a:p>
        </p:txBody>
      </p:sp>
      <p:sp>
        <p:nvSpPr>
          <p:cNvPr id="272" name="Rectángulo 43"/>
          <p:cNvSpPr/>
          <p:nvPr/>
        </p:nvSpPr>
        <p:spPr>
          <a:xfrm>
            <a:off x="2192673" y="4175470"/>
            <a:ext cx="720806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“-</a:t>
            </a:r>
            <a:r>
              <a:rPr lang="es-ES_tradnl" sz="1000" dirty="0" err="1" smtClean="0">
                <a:solidFill>
                  <a:schemeClr val="bg1"/>
                </a:solidFill>
              </a:rPr>
              <a:t>ol</a:t>
            </a:r>
            <a:r>
              <a:rPr lang="es-ES_tradnl" sz="1000" dirty="0" smtClean="0">
                <a:solidFill>
                  <a:schemeClr val="bg1"/>
                </a:solidFill>
              </a:rPr>
              <a:t>”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273" name="Conector angular 44"/>
          <p:cNvCxnSpPr>
            <a:stCxn id="271" idx="2"/>
            <a:endCxn id="272" idx="0"/>
          </p:cNvCxnSpPr>
          <p:nvPr/>
        </p:nvCxnSpPr>
        <p:spPr>
          <a:xfrm>
            <a:off x="2551605" y="3756661"/>
            <a:ext cx="1471" cy="41880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4" name="Rectángulo 43"/>
          <p:cNvSpPr/>
          <p:nvPr/>
        </p:nvSpPr>
        <p:spPr>
          <a:xfrm>
            <a:off x="899227" y="4168959"/>
            <a:ext cx="995680" cy="7963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p</a:t>
            </a:r>
            <a:r>
              <a:rPr lang="es-ES_tradnl" sz="1000" dirty="0" smtClean="0">
                <a:solidFill>
                  <a:schemeClr val="bg1"/>
                </a:solidFill>
              </a:rPr>
              <a:t>rimarios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s</a:t>
            </a:r>
            <a:r>
              <a:rPr lang="es-ES_tradnl" sz="1000" dirty="0" smtClean="0">
                <a:solidFill>
                  <a:schemeClr val="bg1"/>
                </a:solidFill>
              </a:rPr>
              <a:t>ecundarios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t</a:t>
            </a:r>
            <a:r>
              <a:rPr lang="es-ES_tradnl" sz="1000" dirty="0" smtClean="0">
                <a:solidFill>
                  <a:schemeClr val="bg1"/>
                </a:solidFill>
              </a:rPr>
              <a:t>erciarios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275" name="Conector angular 44"/>
          <p:cNvCxnSpPr>
            <a:stCxn id="289" idx="0"/>
            <a:endCxn id="5" idx="2"/>
          </p:cNvCxnSpPr>
          <p:nvPr/>
        </p:nvCxnSpPr>
        <p:spPr>
          <a:xfrm rot="16200000" flipV="1">
            <a:off x="188228" y="2138366"/>
            <a:ext cx="1838600" cy="571085"/>
          </a:xfrm>
          <a:prstGeom prst="bentConnector3">
            <a:avLst>
              <a:gd name="adj1" fmla="val 11118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7" name="Rectángulo 43"/>
          <p:cNvSpPr/>
          <p:nvPr/>
        </p:nvSpPr>
        <p:spPr>
          <a:xfrm>
            <a:off x="234932" y="4548858"/>
            <a:ext cx="605953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R</a:t>
            </a:r>
            <a:r>
              <a:rPr lang="en-US" sz="1000" dirty="0">
                <a:solidFill>
                  <a:schemeClr val="bg1"/>
                </a:solidFill>
              </a:rPr>
              <a:t>–</a:t>
            </a:r>
            <a:r>
              <a:rPr lang="es-ES_tradnl" sz="1000" dirty="0" smtClean="0">
                <a:solidFill>
                  <a:schemeClr val="bg1"/>
                </a:solidFill>
              </a:rPr>
              <a:t>OH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282" name="Conector angular 44"/>
          <p:cNvCxnSpPr>
            <a:stCxn id="283" idx="2"/>
            <a:endCxn id="277" idx="0"/>
          </p:cNvCxnSpPr>
          <p:nvPr/>
        </p:nvCxnSpPr>
        <p:spPr>
          <a:xfrm>
            <a:off x="537909" y="3680906"/>
            <a:ext cx="0" cy="86795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3" name="CuadroTexto 18"/>
          <p:cNvSpPr txBox="1"/>
          <p:nvPr/>
        </p:nvSpPr>
        <p:spPr>
          <a:xfrm>
            <a:off x="16680" y="3311574"/>
            <a:ext cx="104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</a:t>
            </a:r>
            <a:r>
              <a:rPr lang="es-ES" sz="900" dirty="0" err="1" smtClean="0"/>
              <a:t>ienen</a:t>
            </a:r>
            <a:r>
              <a:rPr lang="es-ES" sz="900" dirty="0" smtClean="0"/>
              <a:t> fórmula general</a:t>
            </a:r>
            <a:endParaRPr lang="es-ES" sz="900" dirty="0"/>
          </a:p>
        </p:txBody>
      </p:sp>
      <p:sp>
        <p:nvSpPr>
          <p:cNvPr id="289" name="CuadroTexto 18"/>
          <p:cNvSpPr txBox="1"/>
          <p:nvPr/>
        </p:nvSpPr>
        <p:spPr>
          <a:xfrm>
            <a:off x="949059" y="3343209"/>
            <a:ext cx="8880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pueden</a:t>
            </a:r>
            <a:r>
              <a:rPr lang="en-US" sz="900" dirty="0" smtClean="0"/>
              <a:t> </a:t>
            </a:r>
            <a:r>
              <a:rPr lang="en-US" sz="900" dirty="0" err="1" smtClean="0"/>
              <a:t>ser</a:t>
            </a:r>
            <a:endParaRPr lang="es-ES" sz="900" dirty="0"/>
          </a:p>
        </p:txBody>
      </p:sp>
      <p:cxnSp>
        <p:nvCxnSpPr>
          <p:cNvPr id="295" name="Conector angular 44"/>
          <p:cNvCxnSpPr>
            <a:stCxn id="289" idx="2"/>
            <a:endCxn id="274" idx="0"/>
          </p:cNvCxnSpPr>
          <p:nvPr/>
        </p:nvCxnSpPr>
        <p:spPr>
          <a:xfrm>
            <a:off x="1393070" y="3574041"/>
            <a:ext cx="3997" cy="59491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ector angular 5"/>
          <p:cNvCxnSpPr>
            <a:stCxn id="195" idx="2"/>
            <a:endCxn id="599" idx="0"/>
          </p:cNvCxnSpPr>
          <p:nvPr/>
        </p:nvCxnSpPr>
        <p:spPr>
          <a:xfrm rot="5400000">
            <a:off x="7785462" y="3537815"/>
            <a:ext cx="463721" cy="835133"/>
          </a:xfrm>
          <a:prstGeom prst="bentConnector3">
            <a:avLst>
              <a:gd name="adj1" fmla="val 50000"/>
            </a:avLst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5" idx="2"/>
            <a:endCxn id="283" idx="0"/>
          </p:cNvCxnSpPr>
          <p:nvPr/>
        </p:nvCxnSpPr>
        <p:spPr>
          <a:xfrm rot="5400000">
            <a:off x="-223535" y="2266053"/>
            <a:ext cx="1806965" cy="284076"/>
          </a:xfrm>
          <a:prstGeom prst="bentConnector3">
            <a:avLst>
              <a:gd name="adj1" fmla="val 9047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>
            <a:stCxn id="5" idx="2"/>
            <a:endCxn id="271" idx="0"/>
          </p:cNvCxnSpPr>
          <p:nvPr/>
        </p:nvCxnSpPr>
        <p:spPr>
          <a:xfrm rot="16200000" flipH="1">
            <a:off x="745435" y="1581159"/>
            <a:ext cx="1882720" cy="1729620"/>
          </a:xfrm>
          <a:prstGeom prst="bentConnector3">
            <a:avLst>
              <a:gd name="adj1" fmla="val 866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r 42"/>
          <p:cNvCxnSpPr>
            <a:stCxn id="90" idx="2"/>
            <a:endCxn id="253" idx="0"/>
          </p:cNvCxnSpPr>
          <p:nvPr/>
        </p:nvCxnSpPr>
        <p:spPr>
          <a:xfrm rot="16200000" flipH="1">
            <a:off x="2207715" y="1446186"/>
            <a:ext cx="320886" cy="404482"/>
          </a:xfrm>
          <a:prstGeom prst="bentConnector3">
            <a:avLst>
              <a:gd name="adj1" fmla="val 5989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r 56"/>
          <p:cNvCxnSpPr>
            <a:stCxn id="113" idx="2"/>
            <a:endCxn id="132" idx="0"/>
          </p:cNvCxnSpPr>
          <p:nvPr/>
        </p:nvCxnSpPr>
        <p:spPr>
          <a:xfrm rot="16200000" flipH="1">
            <a:off x="6918453" y="1344442"/>
            <a:ext cx="273906" cy="675595"/>
          </a:xfrm>
          <a:prstGeom prst="bentConnector3">
            <a:avLst>
              <a:gd name="adj1" fmla="val 517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r 58"/>
          <p:cNvCxnSpPr>
            <a:stCxn id="113" idx="2"/>
            <a:endCxn id="578" idx="0"/>
          </p:cNvCxnSpPr>
          <p:nvPr/>
        </p:nvCxnSpPr>
        <p:spPr>
          <a:xfrm rot="5400000">
            <a:off x="6439919" y="1554489"/>
            <a:ext cx="286893" cy="26848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angular 62"/>
          <p:cNvCxnSpPr>
            <a:stCxn id="95" idx="2"/>
            <a:endCxn id="196" idx="0"/>
          </p:cNvCxnSpPr>
          <p:nvPr/>
        </p:nvCxnSpPr>
        <p:spPr>
          <a:xfrm rot="16200000" flipH="1">
            <a:off x="3692800" y="1312857"/>
            <a:ext cx="1857376" cy="2237197"/>
          </a:xfrm>
          <a:prstGeom prst="bentConnector3">
            <a:avLst>
              <a:gd name="adj1" fmla="val 8780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angular 82"/>
          <p:cNvCxnSpPr>
            <a:stCxn id="129" idx="2"/>
            <a:endCxn id="178" idx="0"/>
          </p:cNvCxnSpPr>
          <p:nvPr/>
        </p:nvCxnSpPr>
        <p:spPr>
          <a:xfrm rot="16200000" flipH="1">
            <a:off x="4851840" y="1416993"/>
            <a:ext cx="480941" cy="69697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Conector angular 591"/>
          <p:cNvCxnSpPr>
            <a:stCxn id="195" idx="2"/>
            <a:endCxn id="134" idx="0"/>
          </p:cNvCxnSpPr>
          <p:nvPr/>
        </p:nvCxnSpPr>
        <p:spPr>
          <a:xfrm rot="16200000" flipH="1">
            <a:off x="8286456" y="3871953"/>
            <a:ext cx="451949" cy="155084"/>
          </a:xfrm>
          <a:prstGeom prst="bentConnector3">
            <a:avLst>
              <a:gd name="adj1" fmla="val 508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Conector angular 619"/>
          <p:cNvCxnSpPr>
            <a:stCxn id="361" idx="2"/>
            <a:endCxn id="90" idx="0"/>
          </p:cNvCxnSpPr>
          <p:nvPr/>
        </p:nvCxnSpPr>
        <p:spPr>
          <a:xfrm rot="5400000">
            <a:off x="3356855" y="-348320"/>
            <a:ext cx="196028" cy="2577903"/>
          </a:xfrm>
          <a:prstGeom prst="bentConnector3">
            <a:avLst>
              <a:gd name="adj1" fmla="val 512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angular 200"/>
          <p:cNvCxnSpPr>
            <a:stCxn id="113" idx="0"/>
            <a:endCxn id="361" idx="2"/>
          </p:cNvCxnSpPr>
          <p:nvPr/>
        </p:nvCxnSpPr>
        <p:spPr>
          <a:xfrm rot="16200000" flipV="1">
            <a:off x="5604050" y="-17612"/>
            <a:ext cx="253331" cy="1973789"/>
          </a:xfrm>
          <a:prstGeom prst="bentConnector3">
            <a:avLst>
              <a:gd name="adj1" fmla="val 594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971</TotalTime>
  <Words>109</Words>
  <Application>Microsoft Office PowerPoint</Application>
  <PresentationFormat>Carta (216 x 279 mm)</PresentationFormat>
  <Paragraphs>43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laura roman</cp:lastModifiedBy>
  <cp:revision>91</cp:revision>
  <dcterms:created xsi:type="dcterms:W3CDTF">2015-05-14T14:12:36Z</dcterms:created>
  <dcterms:modified xsi:type="dcterms:W3CDTF">2015-09-10T02:12:54Z</dcterms:modified>
</cp:coreProperties>
</file>