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00" d="100"/>
          <a:sy n="100" d="100"/>
        </p:scale>
        <p:origin x="9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28/09/2015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20378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El material hereditario</a:t>
            </a:r>
            <a:endParaRPr lang="es-CO" sz="1600" dirty="0"/>
          </a:p>
        </p:txBody>
      </p:sp>
      <p:sp>
        <p:nvSpPr>
          <p:cNvPr id="5" name="Rectángulo 4"/>
          <p:cNvSpPr/>
          <p:nvPr/>
        </p:nvSpPr>
        <p:spPr>
          <a:xfrm>
            <a:off x="1730554" y="1245728"/>
            <a:ext cx="1083817" cy="572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Información</a:t>
            </a:r>
            <a:endParaRPr lang="es-CO" sz="1200" b="1" dirty="0"/>
          </a:p>
        </p:txBody>
      </p:sp>
      <p:sp>
        <p:nvSpPr>
          <p:cNvPr id="8" name="Rectángulo 7"/>
          <p:cNvSpPr/>
          <p:nvPr/>
        </p:nvSpPr>
        <p:spPr>
          <a:xfrm>
            <a:off x="7093092" y="1173422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Ácidos </a:t>
            </a:r>
            <a:r>
              <a:rPr lang="es-CO" sz="1300" b="1" dirty="0" err="1" smtClean="0"/>
              <a:t>nucléicos</a:t>
            </a:r>
            <a:endParaRPr lang="es-CO" sz="1300" b="1" dirty="0"/>
          </a:p>
        </p:txBody>
      </p:sp>
      <p:sp>
        <p:nvSpPr>
          <p:cNvPr id="143" name="Rectángulo 142"/>
          <p:cNvSpPr/>
          <p:nvPr/>
        </p:nvSpPr>
        <p:spPr>
          <a:xfrm>
            <a:off x="1755477" y="3486843"/>
            <a:ext cx="1174837" cy="7509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adenina </a:t>
            </a:r>
            <a:r>
              <a:rPr lang="es-CO" sz="900" dirty="0"/>
              <a:t>(A)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timina </a:t>
            </a:r>
            <a:r>
              <a:rPr lang="es-CO" sz="900" dirty="0"/>
              <a:t>(T)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 smtClean="0"/>
              <a:t>citocina</a:t>
            </a:r>
            <a:r>
              <a:rPr lang="es-CO" sz="900" dirty="0" smtClean="0"/>
              <a:t> </a:t>
            </a:r>
            <a:r>
              <a:rPr lang="es-CO" sz="900" dirty="0"/>
              <a:t>(C)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guanina </a:t>
            </a:r>
            <a:r>
              <a:rPr lang="es-CO" sz="900" dirty="0"/>
              <a:t>(G) </a:t>
            </a:r>
          </a:p>
        </p:txBody>
      </p:sp>
      <p:sp>
        <p:nvSpPr>
          <p:cNvPr id="154" name="Rectángulo 43"/>
          <p:cNvSpPr/>
          <p:nvPr/>
        </p:nvSpPr>
        <p:spPr>
          <a:xfrm>
            <a:off x="5831705" y="3519359"/>
            <a:ext cx="856738" cy="4571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00"/>
              <a:t>ARNr (ribosomal) </a:t>
            </a:r>
          </a:p>
        </p:txBody>
      </p:sp>
      <p:sp>
        <p:nvSpPr>
          <p:cNvPr id="202" name="Rectángulo 43"/>
          <p:cNvSpPr/>
          <p:nvPr/>
        </p:nvSpPr>
        <p:spPr>
          <a:xfrm>
            <a:off x="7715932" y="2164758"/>
            <a:ext cx="1277949" cy="7724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00" dirty="0" smtClean="0">
                <a:solidFill>
                  <a:schemeClr val="bg1"/>
                </a:solidFill>
              </a:rPr>
              <a:t>ARN</a:t>
            </a:r>
          </a:p>
          <a:p>
            <a:r>
              <a:rPr lang="es-CO" sz="1000" dirty="0">
                <a:solidFill>
                  <a:schemeClr val="bg1"/>
                </a:solidFill>
              </a:rPr>
              <a:t>á</a:t>
            </a:r>
            <a:r>
              <a:rPr lang="es-CO" sz="1000" dirty="0" smtClean="0">
                <a:solidFill>
                  <a:schemeClr val="bg1"/>
                </a:solidFill>
              </a:rPr>
              <a:t>cido </a:t>
            </a:r>
            <a:r>
              <a:rPr lang="es-CO" sz="1000" dirty="0" err="1" smtClean="0">
                <a:solidFill>
                  <a:schemeClr val="bg1"/>
                </a:solidFill>
              </a:rPr>
              <a:t>ribonucléico</a:t>
            </a:r>
            <a:r>
              <a:rPr lang="es-CO" sz="1000" dirty="0" smtClean="0">
                <a:solidFill>
                  <a:schemeClr val="bg1"/>
                </a:solidFill>
              </a:rPr>
              <a:t> 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297" name="Conector angular 44"/>
          <p:cNvCxnSpPr>
            <a:stCxn id="494" idx="2"/>
            <a:endCxn id="656" idx="0"/>
          </p:cNvCxnSpPr>
          <p:nvPr/>
        </p:nvCxnSpPr>
        <p:spPr>
          <a:xfrm>
            <a:off x="3676607" y="3390686"/>
            <a:ext cx="1" cy="362037"/>
          </a:xfrm>
          <a:prstGeom prst="straightConnector1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2" name="Rectángulo 71"/>
          <p:cNvSpPr/>
          <p:nvPr/>
        </p:nvSpPr>
        <p:spPr>
          <a:xfrm>
            <a:off x="437882" y="3182656"/>
            <a:ext cx="1114636" cy="4811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bg1"/>
                </a:solidFill>
              </a:rPr>
              <a:t>síntesis de proteínas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459" name="Rectángulo 143"/>
          <p:cNvSpPr/>
          <p:nvPr/>
        </p:nvSpPr>
        <p:spPr>
          <a:xfrm>
            <a:off x="1372905" y="5961096"/>
            <a:ext cx="1456872" cy="676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s</a:t>
            </a:r>
            <a:r>
              <a:rPr lang="es-CO" sz="900" dirty="0" smtClean="0">
                <a:solidFill>
                  <a:schemeClr val="tx1"/>
                </a:solidFill>
              </a:rPr>
              <a:t>e </a:t>
            </a:r>
            <a:r>
              <a:rPr lang="es-CO" sz="900" dirty="0">
                <a:solidFill>
                  <a:schemeClr val="tx1"/>
                </a:solidFill>
              </a:rPr>
              <a:t>ensamblan proteínas a partir de las instrucciones del </a:t>
            </a:r>
            <a:r>
              <a:rPr lang="es-CO" sz="900" dirty="0" err="1">
                <a:solidFill>
                  <a:schemeClr val="tx1"/>
                </a:solidFill>
              </a:rPr>
              <a:t>ARNm</a:t>
            </a:r>
            <a:r>
              <a:rPr lang="es-CO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60" name="Rectángulo 143"/>
          <p:cNvSpPr/>
          <p:nvPr/>
        </p:nvSpPr>
        <p:spPr>
          <a:xfrm>
            <a:off x="4055845" y="4856899"/>
            <a:ext cx="1083752" cy="635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génicas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cromosómicas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genómicas </a:t>
            </a:r>
            <a:endParaRPr lang="es-CO" sz="900" dirty="0"/>
          </a:p>
        </p:txBody>
      </p:sp>
      <p:sp>
        <p:nvSpPr>
          <p:cNvPr id="461" name="Rectángulo 143"/>
          <p:cNvSpPr/>
          <p:nvPr/>
        </p:nvSpPr>
        <p:spPr>
          <a:xfrm>
            <a:off x="5263253" y="5075136"/>
            <a:ext cx="880413" cy="37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enfermedades </a:t>
            </a:r>
            <a:r>
              <a:rPr lang="es-CO" sz="900" dirty="0">
                <a:solidFill>
                  <a:schemeClr val="tx1"/>
                </a:solidFill>
              </a:rPr>
              <a:t>genéticas</a:t>
            </a:r>
            <a:endParaRPr lang="es-CO" sz="900" baseline="30000" dirty="0">
              <a:solidFill>
                <a:schemeClr val="tx1"/>
              </a:solidFill>
            </a:endParaRPr>
          </a:p>
        </p:txBody>
      </p:sp>
      <p:sp>
        <p:nvSpPr>
          <p:cNvPr id="594" name="Rectángulo 43"/>
          <p:cNvSpPr/>
          <p:nvPr/>
        </p:nvSpPr>
        <p:spPr>
          <a:xfrm>
            <a:off x="3634933" y="2188191"/>
            <a:ext cx="1295894" cy="7829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00" dirty="0" smtClean="0">
                <a:solidFill>
                  <a:schemeClr val="bg1"/>
                </a:solidFill>
              </a:rPr>
              <a:t>ADN</a:t>
            </a:r>
          </a:p>
          <a:p>
            <a:r>
              <a:rPr lang="es-CO" sz="1000" dirty="0" smtClean="0">
                <a:solidFill>
                  <a:schemeClr val="bg1"/>
                </a:solidFill>
              </a:rPr>
              <a:t> ácido </a:t>
            </a:r>
            <a:r>
              <a:rPr lang="es-CO" sz="1000" dirty="0" err="1" smtClean="0">
                <a:solidFill>
                  <a:schemeClr val="bg1"/>
                </a:solidFill>
              </a:rPr>
              <a:t>desoxirribonucléico</a:t>
            </a:r>
            <a:r>
              <a:rPr lang="es-CO" sz="1000" dirty="0" smtClean="0">
                <a:solidFill>
                  <a:schemeClr val="bg1"/>
                </a:solidFill>
              </a:rPr>
              <a:t>  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599" name="Rectángulo 43"/>
          <p:cNvSpPr/>
          <p:nvPr/>
        </p:nvSpPr>
        <p:spPr>
          <a:xfrm>
            <a:off x="6015212" y="5844056"/>
            <a:ext cx="810934" cy="5874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hace </a:t>
            </a:r>
            <a:r>
              <a:rPr lang="es-CO" sz="1000" dirty="0">
                <a:solidFill>
                  <a:schemeClr val="tx1"/>
                </a:solidFill>
              </a:rPr>
              <a:t>parte de los ribosomas</a:t>
            </a:r>
          </a:p>
        </p:txBody>
      </p:sp>
      <p:sp>
        <p:nvSpPr>
          <p:cNvPr id="656" name="Rectángulo 142"/>
          <p:cNvSpPr/>
          <p:nvPr/>
        </p:nvSpPr>
        <p:spPr>
          <a:xfrm>
            <a:off x="3246990" y="3752723"/>
            <a:ext cx="859235" cy="5151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replicación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673" name="Rectángulo 142"/>
          <p:cNvSpPr/>
          <p:nvPr/>
        </p:nvSpPr>
        <p:spPr>
          <a:xfrm>
            <a:off x="4632414" y="3503653"/>
            <a:ext cx="865521" cy="522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mutaciones</a:t>
            </a:r>
            <a:endParaRPr lang="es-CO" sz="900" dirty="0">
              <a:solidFill>
                <a:schemeClr val="tx1"/>
              </a:solidFill>
            </a:endParaRPr>
          </a:p>
        </p:txBody>
      </p:sp>
      <p:cxnSp>
        <p:nvCxnSpPr>
          <p:cNvPr id="691" name="Conector angular 44"/>
          <p:cNvCxnSpPr>
            <a:stCxn id="202" idx="2"/>
            <a:endCxn id="144" idx="0"/>
          </p:cNvCxnSpPr>
          <p:nvPr/>
        </p:nvCxnSpPr>
        <p:spPr>
          <a:xfrm rot="5400000">
            <a:off x="7766337" y="2549463"/>
            <a:ext cx="200865" cy="976276"/>
          </a:xfrm>
          <a:prstGeom prst="bentConnector3">
            <a:avLst>
              <a:gd name="adj1" fmla="val 5000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6325070" y="813231"/>
            <a:ext cx="8996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se compone de</a:t>
            </a:r>
            <a:endParaRPr lang="es-CO" sz="900" dirty="0"/>
          </a:p>
        </p:txBody>
      </p:sp>
      <p:cxnSp>
        <p:nvCxnSpPr>
          <p:cNvPr id="7" name="Conector recto 6"/>
          <p:cNvCxnSpPr>
            <a:stCxn id="28" idx="2"/>
            <a:endCxn id="143" idx="0"/>
          </p:cNvCxnSpPr>
          <p:nvPr/>
        </p:nvCxnSpPr>
        <p:spPr>
          <a:xfrm flipH="1">
            <a:off x="2342896" y="3390686"/>
            <a:ext cx="72720" cy="96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/>
          <p:cNvCxnSpPr>
            <a:stCxn id="2" idx="2"/>
            <a:endCxn id="8" idx="0"/>
          </p:cNvCxnSpPr>
          <p:nvPr/>
        </p:nvCxnSpPr>
        <p:spPr>
          <a:xfrm rot="16200000" flipH="1">
            <a:off x="7193359" y="625576"/>
            <a:ext cx="129359" cy="9663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4583311" y="3174302"/>
            <a:ext cx="9637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puede presentar</a:t>
            </a:r>
          </a:p>
        </p:txBody>
      </p:sp>
      <p:cxnSp>
        <p:nvCxnSpPr>
          <p:cNvPr id="27" name="Conector angular 26"/>
          <p:cNvCxnSpPr>
            <a:stCxn id="594" idx="2"/>
            <a:endCxn id="494" idx="0"/>
          </p:cNvCxnSpPr>
          <p:nvPr/>
        </p:nvCxnSpPr>
        <p:spPr>
          <a:xfrm rot="5400000">
            <a:off x="3885388" y="2762361"/>
            <a:ext cx="188713" cy="6062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1794292" y="3159854"/>
            <a:ext cx="124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h</a:t>
            </a:r>
            <a:r>
              <a:rPr lang="es-CO" sz="900" dirty="0" smtClean="0"/>
              <a:t>echo de </a:t>
            </a:r>
            <a:r>
              <a:rPr lang="es-CO" sz="900" dirty="0" smtClean="0"/>
              <a:t> </a:t>
            </a:r>
            <a:r>
              <a:rPr lang="es-CO" sz="900" dirty="0"/>
              <a:t>nucleótidos </a:t>
            </a:r>
          </a:p>
        </p:txBody>
      </p:sp>
      <p:cxnSp>
        <p:nvCxnSpPr>
          <p:cNvPr id="30" name="Conector angular 29"/>
          <p:cNvCxnSpPr>
            <a:stCxn id="594" idx="2"/>
            <a:endCxn id="28" idx="0"/>
          </p:cNvCxnSpPr>
          <p:nvPr/>
        </p:nvCxnSpPr>
        <p:spPr>
          <a:xfrm rot="5400000">
            <a:off x="3254892" y="2131865"/>
            <a:ext cx="188713" cy="186726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7373153" y="1767838"/>
            <a:ext cx="4475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como</a:t>
            </a:r>
            <a:endParaRPr lang="es-CO" sz="900" dirty="0"/>
          </a:p>
        </p:txBody>
      </p:sp>
      <p:sp>
        <p:nvSpPr>
          <p:cNvPr id="38" name="Rectángulo 37"/>
          <p:cNvSpPr/>
          <p:nvPr/>
        </p:nvSpPr>
        <p:spPr>
          <a:xfrm>
            <a:off x="4342641" y="4504006"/>
            <a:ext cx="5164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de tipo</a:t>
            </a:r>
          </a:p>
        </p:txBody>
      </p:sp>
      <p:cxnSp>
        <p:nvCxnSpPr>
          <p:cNvPr id="47" name="Conector angular 46"/>
          <p:cNvCxnSpPr>
            <a:stCxn id="594" idx="2"/>
            <a:endCxn id="25" idx="0"/>
          </p:cNvCxnSpPr>
          <p:nvPr/>
        </p:nvCxnSpPr>
        <p:spPr>
          <a:xfrm rot="16200000" flipH="1">
            <a:off x="4572447" y="2681574"/>
            <a:ext cx="203161" cy="782294"/>
          </a:xfrm>
          <a:prstGeom prst="bentConnector3">
            <a:avLst>
              <a:gd name="adj1" fmla="val 468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673" idx="2"/>
            <a:endCxn id="582" idx="0"/>
          </p:cNvCxnSpPr>
          <p:nvPr/>
        </p:nvCxnSpPr>
        <p:spPr>
          <a:xfrm rot="16200000" flipH="1">
            <a:off x="5154836" y="3936950"/>
            <a:ext cx="518026" cy="6973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ector recto 467"/>
          <p:cNvCxnSpPr>
            <a:stCxn id="25" idx="2"/>
            <a:endCxn id="673" idx="0"/>
          </p:cNvCxnSpPr>
          <p:nvPr/>
        </p:nvCxnSpPr>
        <p:spPr>
          <a:xfrm>
            <a:off x="5065174" y="3405134"/>
            <a:ext cx="1" cy="985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ector recto 481"/>
          <p:cNvCxnSpPr>
            <a:stCxn id="38" idx="2"/>
            <a:endCxn id="460" idx="0"/>
          </p:cNvCxnSpPr>
          <p:nvPr/>
        </p:nvCxnSpPr>
        <p:spPr>
          <a:xfrm flipH="1">
            <a:off x="4597721" y="4734838"/>
            <a:ext cx="3164" cy="122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ángulo 493"/>
          <p:cNvSpPr/>
          <p:nvPr/>
        </p:nvSpPr>
        <p:spPr>
          <a:xfrm>
            <a:off x="2969522" y="3159854"/>
            <a:ext cx="14141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transmite a través </a:t>
            </a:r>
            <a:r>
              <a:rPr lang="es-CO" sz="900" dirty="0" smtClean="0"/>
              <a:t>de la</a:t>
            </a:r>
            <a:endParaRPr lang="es-CO" sz="900" dirty="0"/>
          </a:p>
        </p:txBody>
      </p:sp>
      <p:cxnSp>
        <p:nvCxnSpPr>
          <p:cNvPr id="501" name="Conector angular 500"/>
          <p:cNvCxnSpPr>
            <a:stCxn id="31" idx="2"/>
            <a:endCxn id="202" idx="0"/>
          </p:cNvCxnSpPr>
          <p:nvPr/>
        </p:nvCxnSpPr>
        <p:spPr>
          <a:xfrm rot="16200000" flipH="1">
            <a:off x="7892875" y="1702726"/>
            <a:ext cx="166088" cy="7579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Rectángulo 501"/>
          <p:cNvSpPr/>
          <p:nvPr/>
        </p:nvSpPr>
        <p:spPr>
          <a:xfrm>
            <a:off x="3088773" y="850066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contiene</a:t>
            </a:r>
            <a:endParaRPr lang="es-CO" sz="900" dirty="0"/>
          </a:p>
        </p:txBody>
      </p:sp>
      <p:cxnSp>
        <p:nvCxnSpPr>
          <p:cNvPr id="504" name="Conector angular 503"/>
          <p:cNvCxnSpPr>
            <a:stCxn id="4" idx="2"/>
            <a:endCxn id="502" idx="0"/>
          </p:cNvCxnSpPr>
          <p:nvPr/>
        </p:nvCxnSpPr>
        <p:spPr>
          <a:xfrm rot="5400000">
            <a:off x="3969341" y="74675"/>
            <a:ext cx="193142" cy="135764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Rectángulo 506"/>
          <p:cNvSpPr/>
          <p:nvPr/>
        </p:nvSpPr>
        <p:spPr>
          <a:xfrm>
            <a:off x="1157601" y="2163470"/>
            <a:ext cx="7120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usada en la</a:t>
            </a:r>
            <a:endParaRPr lang="es-CO" sz="900" dirty="0"/>
          </a:p>
        </p:txBody>
      </p:sp>
      <p:cxnSp>
        <p:nvCxnSpPr>
          <p:cNvPr id="511" name="Conector angular 510"/>
          <p:cNvCxnSpPr>
            <a:stCxn id="5" idx="2"/>
            <a:endCxn id="507" idx="0"/>
          </p:cNvCxnSpPr>
          <p:nvPr/>
        </p:nvCxnSpPr>
        <p:spPr>
          <a:xfrm rot="5400000">
            <a:off x="1720308" y="1611314"/>
            <a:ext cx="345477" cy="75883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144" idx="2"/>
            <a:endCxn id="207" idx="0"/>
          </p:cNvCxnSpPr>
          <p:nvPr/>
        </p:nvCxnSpPr>
        <p:spPr>
          <a:xfrm rot="16200000" flipH="1">
            <a:off x="7400901" y="3346595"/>
            <a:ext cx="235956" cy="280497"/>
          </a:xfrm>
          <a:prstGeom prst="bentConnector3">
            <a:avLst>
              <a:gd name="adj1" fmla="val 314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r 82"/>
          <p:cNvCxnSpPr>
            <a:stCxn id="283" idx="2"/>
            <a:endCxn id="308" idx="0"/>
          </p:cNvCxnSpPr>
          <p:nvPr/>
        </p:nvCxnSpPr>
        <p:spPr>
          <a:xfrm rot="16200000" flipH="1">
            <a:off x="6780324" y="5301960"/>
            <a:ext cx="732320" cy="6070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/>
          <p:cNvCxnSpPr>
            <a:stCxn id="202" idx="2"/>
            <a:endCxn id="135" idx="0"/>
          </p:cNvCxnSpPr>
          <p:nvPr/>
        </p:nvCxnSpPr>
        <p:spPr>
          <a:xfrm rot="5400000">
            <a:off x="8251558" y="3031706"/>
            <a:ext cx="197887" cy="88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93"/>
          <p:cNvCxnSpPr>
            <a:stCxn id="4" idx="2"/>
            <a:endCxn id="2" idx="0"/>
          </p:cNvCxnSpPr>
          <p:nvPr/>
        </p:nvCxnSpPr>
        <p:spPr>
          <a:xfrm rot="16200000" flipH="1">
            <a:off x="5681649" y="-279994"/>
            <a:ext cx="156307" cy="2030141"/>
          </a:xfrm>
          <a:prstGeom prst="bentConnector3">
            <a:avLst>
              <a:gd name="adj1" fmla="val 621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189"/>
          <p:cNvSpPr/>
          <p:nvPr/>
        </p:nvSpPr>
        <p:spPr>
          <a:xfrm>
            <a:off x="3122271" y="5191622"/>
            <a:ext cx="6527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en la </a:t>
            </a:r>
            <a:r>
              <a:rPr lang="es-CO" sz="900" dirty="0" smtClean="0"/>
              <a:t>cual </a:t>
            </a:r>
            <a:endParaRPr lang="es-CO" sz="900" dirty="0"/>
          </a:p>
        </p:txBody>
      </p:sp>
      <p:sp>
        <p:nvSpPr>
          <p:cNvPr id="576" name="Rectángulo 575"/>
          <p:cNvSpPr/>
          <p:nvPr/>
        </p:nvSpPr>
        <p:spPr>
          <a:xfrm>
            <a:off x="437882" y="4010892"/>
            <a:ext cx="8386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requiere </a:t>
            </a:r>
            <a:r>
              <a:rPr lang="es-CO" sz="900" dirty="0" smtClean="0"/>
              <a:t>de la</a:t>
            </a:r>
            <a:endParaRPr lang="es-CO" sz="900" dirty="0"/>
          </a:p>
        </p:txBody>
      </p:sp>
      <p:cxnSp>
        <p:nvCxnSpPr>
          <p:cNvPr id="581" name="Conector angular 580"/>
          <p:cNvCxnSpPr>
            <a:stCxn id="452" idx="2"/>
            <a:endCxn id="576" idx="0"/>
          </p:cNvCxnSpPr>
          <p:nvPr/>
        </p:nvCxnSpPr>
        <p:spPr>
          <a:xfrm rot="5400000">
            <a:off x="752670" y="3768362"/>
            <a:ext cx="347088" cy="13797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tángulo 581"/>
          <p:cNvSpPr/>
          <p:nvPr/>
        </p:nvSpPr>
        <p:spPr>
          <a:xfrm>
            <a:off x="5139597" y="4544638"/>
            <a:ext cx="12458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00" dirty="0"/>
              <a:t>q</a:t>
            </a:r>
            <a:r>
              <a:rPr lang="es-CO" sz="1000" dirty="0" smtClean="0"/>
              <a:t>ue pueden </a:t>
            </a:r>
            <a:r>
              <a:rPr lang="es-CO" sz="1000" dirty="0"/>
              <a:t>generar</a:t>
            </a:r>
          </a:p>
        </p:txBody>
      </p:sp>
      <p:cxnSp>
        <p:nvCxnSpPr>
          <p:cNvPr id="593" name="Conector recto 592"/>
          <p:cNvCxnSpPr>
            <a:stCxn id="461" idx="0"/>
            <a:endCxn id="582" idx="2"/>
          </p:cNvCxnSpPr>
          <p:nvPr/>
        </p:nvCxnSpPr>
        <p:spPr>
          <a:xfrm flipV="1">
            <a:off x="5703460" y="4790859"/>
            <a:ext cx="59064" cy="284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Conector angular 595"/>
          <p:cNvCxnSpPr>
            <a:stCxn id="144" idx="2"/>
            <a:endCxn id="209" idx="0"/>
          </p:cNvCxnSpPr>
          <p:nvPr/>
        </p:nvCxnSpPr>
        <p:spPr>
          <a:xfrm rot="5400000">
            <a:off x="6735919" y="3472166"/>
            <a:ext cx="746012" cy="539412"/>
          </a:xfrm>
          <a:prstGeom prst="bentConnector3">
            <a:avLst>
              <a:gd name="adj1" fmla="val 1007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Conector angular 597"/>
          <p:cNvCxnSpPr>
            <a:stCxn id="282" idx="2"/>
            <a:endCxn id="599" idx="0"/>
          </p:cNvCxnSpPr>
          <p:nvPr/>
        </p:nvCxnSpPr>
        <p:spPr>
          <a:xfrm rot="16200000" flipH="1">
            <a:off x="5978285" y="5401661"/>
            <a:ext cx="722337" cy="1624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ector angular 602"/>
          <p:cNvCxnSpPr>
            <a:stCxn id="673" idx="2"/>
            <a:endCxn id="38" idx="0"/>
          </p:cNvCxnSpPr>
          <p:nvPr/>
        </p:nvCxnSpPr>
        <p:spPr>
          <a:xfrm rot="5400000">
            <a:off x="4594333" y="4033164"/>
            <a:ext cx="477394" cy="464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Rectángulo 603"/>
          <p:cNvSpPr/>
          <p:nvPr/>
        </p:nvSpPr>
        <p:spPr>
          <a:xfrm>
            <a:off x="285342" y="5060817"/>
            <a:ext cx="8002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00" dirty="0"/>
              <a:t>en </a:t>
            </a:r>
            <a:r>
              <a:rPr lang="es-CO" sz="1000" dirty="0" smtClean="0"/>
              <a:t>donde el</a:t>
            </a:r>
            <a:endParaRPr lang="es-CO" sz="1000" dirty="0"/>
          </a:p>
        </p:txBody>
      </p:sp>
      <p:cxnSp>
        <p:nvCxnSpPr>
          <p:cNvPr id="608" name="Conector angular 607"/>
          <p:cNvCxnSpPr>
            <a:stCxn id="190" idx="0"/>
            <a:endCxn id="656" idx="2"/>
          </p:cNvCxnSpPr>
          <p:nvPr/>
        </p:nvCxnSpPr>
        <p:spPr>
          <a:xfrm rot="5400000" flipH="1" flipV="1">
            <a:off x="3100749" y="4615764"/>
            <a:ext cx="923752" cy="2279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Rectángulo 612"/>
          <p:cNvSpPr/>
          <p:nvPr/>
        </p:nvSpPr>
        <p:spPr>
          <a:xfrm>
            <a:off x="1678872" y="4434038"/>
            <a:ext cx="840572" cy="2189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/>
              <a:t> traducción</a:t>
            </a:r>
            <a:endParaRPr lang="es-CO" sz="900" dirty="0"/>
          </a:p>
        </p:txBody>
      </p:sp>
      <p:cxnSp>
        <p:nvCxnSpPr>
          <p:cNvPr id="615" name="Conector angular 614"/>
          <p:cNvCxnSpPr>
            <a:stCxn id="576" idx="2"/>
            <a:endCxn id="613" idx="0"/>
          </p:cNvCxnSpPr>
          <p:nvPr/>
        </p:nvCxnSpPr>
        <p:spPr>
          <a:xfrm rot="16200000" flipH="1">
            <a:off x="1382036" y="3716916"/>
            <a:ext cx="192314" cy="12419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onector recto 622"/>
          <p:cNvCxnSpPr>
            <a:stCxn id="632" idx="2"/>
            <a:endCxn id="604" idx="0"/>
          </p:cNvCxnSpPr>
          <p:nvPr/>
        </p:nvCxnSpPr>
        <p:spPr>
          <a:xfrm flipH="1">
            <a:off x="685452" y="4725698"/>
            <a:ext cx="1" cy="3351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ectángulo 628"/>
          <p:cNvSpPr/>
          <p:nvPr/>
        </p:nvSpPr>
        <p:spPr>
          <a:xfrm>
            <a:off x="42486" y="5612093"/>
            <a:ext cx="128592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O" sz="1000" dirty="0" smtClean="0"/>
              <a:t>ADN </a:t>
            </a:r>
            <a:r>
              <a:rPr lang="es-CO" sz="1000" dirty="0"/>
              <a:t>se copia en ARN</a:t>
            </a:r>
          </a:p>
        </p:txBody>
      </p:sp>
      <p:cxnSp>
        <p:nvCxnSpPr>
          <p:cNvPr id="631" name="Conector angular 630"/>
          <p:cNvCxnSpPr>
            <a:stCxn id="144" idx="2"/>
            <a:endCxn id="154" idx="0"/>
          </p:cNvCxnSpPr>
          <p:nvPr/>
        </p:nvCxnSpPr>
        <p:spPr>
          <a:xfrm rot="5400000">
            <a:off x="6744107" y="2884834"/>
            <a:ext cx="150493" cy="11185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Rectángulo 631"/>
          <p:cNvSpPr/>
          <p:nvPr/>
        </p:nvSpPr>
        <p:spPr>
          <a:xfrm>
            <a:off x="274122" y="4494866"/>
            <a:ext cx="822661" cy="230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O" sz="900" dirty="0" smtClean="0"/>
              <a:t>transcripción</a:t>
            </a:r>
            <a:endParaRPr lang="es-CO" sz="900" dirty="0"/>
          </a:p>
        </p:txBody>
      </p:sp>
      <p:cxnSp>
        <p:nvCxnSpPr>
          <p:cNvPr id="211" name="Conector angular 210"/>
          <p:cNvCxnSpPr>
            <a:stCxn id="31" idx="2"/>
            <a:endCxn id="594" idx="0"/>
          </p:cNvCxnSpPr>
          <p:nvPr/>
        </p:nvCxnSpPr>
        <p:spPr>
          <a:xfrm rot="5400000">
            <a:off x="5845146" y="436404"/>
            <a:ext cx="189521" cy="33140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angular 213"/>
          <p:cNvCxnSpPr>
            <a:stCxn id="576" idx="2"/>
            <a:endCxn id="632" idx="0"/>
          </p:cNvCxnSpPr>
          <p:nvPr/>
        </p:nvCxnSpPr>
        <p:spPr>
          <a:xfrm rot="5400000">
            <a:off x="644770" y="4282408"/>
            <a:ext cx="253142" cy="171775"/>
          </a:xfrm>
          <a:prstGeom prst="bentConnector3">
            <a:avLst>
              <a:gd name="adj1" fmla="val 3871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angular 232"/>
          <p:cNvCxnSpPr>
            <a:stCxn id="507" idx="2"/>
            <a:endCxn id="452" idx="0"/>
          </p:cNvCxnSpPr>
          <p:nvPr/>
        </p:nvCxnSpPr>
        <p:spPr>
          <a:xfrm rot="5400000">
            <a:off x="860237" y="2529265"/>
            <a:ext cx="788354" cy="51842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r 79"/>
          <p:cNvCxnSpPr>
            <a:stCxn id="5" idx="0"/>
            <a:endCxn id="502" idx="2"/>
          </p:cNvCxnSpPr>
          <p:nvPr/>
        </p:nvCxnSpPr>
        <p:spPr>
          <a:xfrm rot="5400000" flipH="1" flipV="1">
            <a:off x="2747362" y="605999"/>
            <a:ext cx="164830" cy="1114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1759962" y="5060817"/>
            <a:ext cx="6783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00" dirty="0"/>
              <a:t>en </a:t>
            </a:r>
            <a:r>
              <a:rPr lang="es-CO" sz="1000" dirty="0" smtClean="0"/>
              <a:t>donde</a:t>
            </a:r>
            <a:endParaRPr lang="es-CO" sz="1000" dirty="0"/>
          </a:p>
        </p:txBody>
      </p:sp>
      <p:cxnSp>
        <p:nvCxnSpPr>
          <p:cNvPr id="96" name="Conector recto 95"/>
          <p:cNvCxnSpPr>
            <a:stCxn id="604" idx="2"/>
            <a:endCxn id="629" idx="0"/>
          </p:cNvCxnSpPr>
          <p:nvPr/>
        </p:nvCxnSpPr>
        <p:spPr>
          <a:xfrm flipH="1">
            <a:off x="685451" y="5307038"/>
            <a:ext cx="1" cy="305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stCxn id="613" idx="2"/>
            <a:endCxn id="93" idx="0"/>
          </p:cNvCxnSpPr>
          <p:nvPr/>
        </p:nvCxnSpPr>
        <p:spPr>
          <a:xfrm>
            <a:off x="2099158" y="4652982"/>
            <a:ext cx="0" cy="407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93" idx="2"/>
            <a:endCxn id="459" idx="0"/>
          </p:cNvCxnSpPr>
          <p:nvPr/>
        </p:nvCxnSpPr>
        <p:spPr>
          <a:xfrm>
            <a:off x="2099158" y="5307038"/>
            <a:ext cx="2183" cy="654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103"/>
          <p:cNvSpPr/>
          <p:nvPr/>
        </p:nvSpPr>
        <p:spPr>
          <a:xfrm>
            <a:off x="5427991" y="5604198"/>
            <a:ext cx="4475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como</a:t>
            </a:r>
          </a:p>
        </p:txBody>
      </p:sp>
      <p:sp>
        <p:nvSpPr>
          <p:cNvPr id="206" name="Rectángulo 143"/>
          <p:cNvSpPr/>
          <p:nvPr/>
        </p:nvSpPr>
        <p:spPr>
          <a:xfrm>
            <a:off x="8071446" y="3554967"/>
            <a:ext cx="1007754" cy="6828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adenina </a:t>
            </a:r>
            <a:r>
              <a:rPr lang="es-CO" sz="900" dirty="0"/>
              <a:t>(A)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uracilo </a:t>
            </a:r>
            <a:r>
              <a:rPr lang="es-CO" sz="900" dirty="0"/>
              <a:t>(U)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 smtClean="0"/>
              <a:t>citocina</a:t>
            </a:r>
            <a:r>
              <a:rPr lang="es-CO" sz="900" dirty="0" smtClean="0"/>
              <a:t> </a:t>
            </a:r>
            <a:r>
              <a:rPr lang="es-CO" sz="900" dirty="0"/>
              <a:t>(C)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guanina </a:t>
            </a:r>
            <a:r>
              <a:rPr lang="es-CO" sz="900" dirty="0"/>
              <a:t>(G) </a:t>
            </a:r>
          </a:p>
        </p:txBody>
      </p:sp>
      <p:sp>
        <p:nvSpPr>
          <p:cNvPr id="207" name="Rectángulo 143"/>
          <p:cNvSpPr/>
          <p:nvPr/>
        </p:nvSpPr>
        <p:spPr>
          <a:xfrm>
            <a:off x="7273671" y="3604822"/>
            <a:ext cx="770913" cy="3716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err="1">
                <a:solidFill>
                  <a:schemeClr val="tx1"/>
                </a:solidFill>
              </a:rPr>
              <a:t>ARNm</a:t>
            </a:r>
            <a:r>
              <a:rPr lang="es-CO" sz="900" dirty="0">
                <a:solidFill>
                  <a:schemeClr val="tx1"/>
                </a:solidFill>
              </a:rPr>
              <a:t> (mensajero)</a:t>
            </a:r>
            <a:endParaRPr lang="es-CO" sz="900" baseline="30000" dirty="0">
              <a:solidFill>
                <a:schemeClr val="tx1"/>
              </a:solidFill>
            </a:endParaRPr>
          </a:p>
        </p:txBody>
      </p:sp>
      <p:sp>
        <p:nvSpPr>
          <p:cNvPr id="208" name="Rectángulo 143"/>
          <p:cNvSpPr/>
          <p:nvPr/>
        </p:nvSpPr>
        <p:spPr>
          <a:xfrm>
            <a:off x="5397604" y="6055194"/>
            <a:ext cx="508329" cy="30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e</a:t>
            </a:r>
            <a:r>
              <a:rPr lang="es-CO" sz="900" dirty="0" smtClean="0">
                <a:solidFill>
                  <a:schemeClr val="tx1"/>
                </a:solidFill>
              </a:rPr>
              <a:t>l cáncer</a:t>
            </a:r>
            <a:endParaRPr lang="es-CO" sz="900" baseline="30000" dirty="0">
              <a:solidFill>
                <a:schemeClr val="tx1"/>
              </a:solidFill>
            </a:endParaRPr>
          </a:p>
        </p:txBody>
      </p:sp>
      <p:sp>
        <p:nvSpPr>
          <p:cNvPr id="209" name="Rectángulo 143"/>
          <p:cNvSpPr/>
          <p:nvPr/>
        </p:nvSpPr>
        <p:spPr>
          <a:xfrm>
            <a:off x="6453762" y="4114878"/>
            <a:ext cx="770913" cy="3716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err="1" smtClean="0">
                <a:solidFill>
                  <a:schemeClr val="tx1"/>
                </a:solidFill>
              </a:rPr>
              <a:t>ARNt</a:t>
            </a:r>
            <a:endParaRPr lang="es-CO" sz="900" dirty="0" smtClean="0">
              <a:solidFill>
                <a:schemeClr val="tx1"/>
              </a:solidFill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 (</a:t>
            </a:r>
            <a:r>
              <a:rPr lang="es-CO" sz="900" dirty="0">
                <a:solidFill>
                  <a:schemeClr val="tx1"/>
                </a:solidFill>
              </a:rPr>
              <a:t>de transporte)</a:t>
            </a:r>
            <a:endParaRPr lang="es-CO" sz="900" baseline="30000" dirty="0">
              <a:solidFill>
                <a:schemeClr val="tx1"/>
              </a:solidFill>
            </a:endParaRPr>
          </a:p>
        </p:txBody>
      </p:sp>
      <p:sp>
        <p:nvSpPr>
          <p:cNvPr id="210" name="Rectángulo 143"/>
          <p:cNvSpPr/>
          <p:nvPr/>
        </p:nvSpPr>
        <p:spPr>
          <a:xfrm>
            <a:off x="2929068" y="5888934"/>
            <a:ext cx="1039148" cy="497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el ADN </a:t>
            </a:r>
            <a:r>
              <a:rPr lang="es-CO" sz="900" dirty="0">
                <a:solidFill>
                  <a:schemeClr val="tx1"/>
                </a:solidFill>
              </a:rPr>
              <a:t>hace una copia de sí mismo </a:t>
            </a:r>
            <a:endParaRPr lang="es-CO" sz="900" baseline="30000" dirty="0">
              <a:solidFill>
                <a:schemeClr val="tx1"/>
              </a:solidFill>
            </a:endParaRPr>
          </a:p>
        </p:txBody>
      </p:sp>
      <p:cxnSp>
        <p:nvCxnSpPr>
          <p:cNvPr id="212" name="Conector recto 211"/>
          <p:cNvCxnSpPr>
            <a:stCxn id="461" idx="2"/>
            <a:endCxn id="104" idx="0"/>
          </p:cNvCxnSpPr>
          <p:nvPr/>
        </p:nvCxnSpPr>
        <p:spPr>
          <a:xfrm flipH="1">
            <a:off x="5651770" y="5446809"/>
            <a:ext cx="51690" cy="157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>
            <a:stCxn id="104" idx="2"/>
            <a:endCxn id="208" idx="0"/>
          </p:cNvCxnSpPr>
          <p:nvPr/>
        </p:nvCxnSpPr>
        <p:spPr>
          <a:xfrm flipH="1">
            <a:off x="5651769" y="5835030"/>
            <a:ext cx="1" cy="220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/>
          <p:cNvCxnSpPr/>
          <p:nvPr/>
        </p:nvCxnSpPr>
        <p:spPr>
          <a:xfrm>
            <a:off x="3411530" y="5443014"/>
            <a:ext cx="37113" cy="4542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/>
          <p:cNvSpPr/>
          <p:nvPr/>
        </p:nvSpPr>
        <p:spPr>
          <a:xfrm>
            <a:off x="8024531" y="3135056"/>
            <a:ext cx="6431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h</a:t>
            </a:r>
            <a:r>
              <a:rPr lang="es-CO" sz="900" dirty="0" smtClean="0"/>
              <a:t>echo </a:t>
            </a:r>
            <a:r>
              <a:rPr lang="es-CO" sz="900" smtClean="0"/>
              <a:t>de</a:t>
            </a:r>
            <a:r>
              <a:rPr lang="es-CO" sz="900" smtClean="0"/>
              <a:t> </a:t>
            </a:r>
            <a:endParaRPr lang="es-CO" sz="900" dirty="0"/>
          </a:p>
        </p:txBody>
      </p:sp>
      <p:cxnSp>
        <p:nvCxnSpPr>
          <p:cNvPr id="243" name="Conector recto 242"/>
          <p:cNvCxnSpPr>
            <a:stCxn id="207" idx="2"/>
            <a:endCxn id="176" idx="0"/>
          </p:cNvCxnSpPr>
          <p:nvPr/>
        </p:nvCxnSpPr>
        <p:spPr>
          <a:xfrm flipH="1">
            <a:off x="7659127" y="3976495"/>
            <a:ext cx="1" cy="261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cto 243"/>
          <p:cNvCxnSpPr>
            <a:stCxn id="209" idx="2"/>
            <a:endCxn id="283" idx="0"/>
          </p:cNvCxnSpPr>
          <p:nvPr/>
        </p:nvCxnSpPr>
        <p:spPr>
          <a:xfrm>
            <a:off x="6839219" y="4486551"/>
            <a:ext cx="3755" cy="521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cto 244"/>
          <p:cNvCxnSpPr>
            <a:stCxn id="154" idx="2"/>
            <a:endCxn id="282" idx="0"/>
          </p:cNvCxnSpPr>
          <p:nvPr/>
        </p:nvCxnSpPr>
        <p:spPr>
          <a:xfrm flipH="1">
            <a:off x="6258227" y="3976495"/>
            <a:ext cx="1847" cy="914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cto 245"/>
          <p:cNvCxnSpPr>
            <a:stCxn id="135" idx="2"/>
            <a:endCxn id="206" idx="0"/>
          </p:cNvCxnSpPr>
          <p:nvPr/>
        </p:nvCxnSpPr>
        <p:spPr>
          <a:xfrm>
            <a:off x="8346094" y="3365888"/>
            <a:ext cx="229229" cy="1890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7006574" y="3138034"/>
            <a:ext cx="7441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divide en</a:t>
            </a:r>
          </a:p>
        </p:txBody>
      </p:sp>
      <p:sp>
        <p:nvSpPr>
          <p:cNvPr id="176" name="Rectángulo 175"/>
          <p:cNvSpPr/>
          <p:nvPr/>
        </p:nvSpPr>
        <p:spPr>
          <a:xfrm>
            <a:off x="7416112" y="4237785"/>
            <a:ext cx="4860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el cual</a:t>
            </a:r>
          </a:p>
        </p:txBody>
      </p:sp>
      <p:sp>
        <p:nvSpPr>
          <p:cNvPr id="282" name="Rectángulo 281"/>
          <p:cNvSpPr/>
          <p:nvPr/>
        </p:nvSpPr>
        <p:spPr>
          <a:xfrm>
            <a:off x="6015212" y="4890887"/>
            <a:ext cx="4860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el cual</a:t>
            </a:r>
          </a:p>
        </p:txBody>
      </p:sp>
      <p:sp>
        <p:nvSpPr>
          <p:cNvPr id="283" name="Rectángulo 282"/>
          <p:cNvSpPr/>
          <p:nvPr/>
        </p:nvSpPr>
        <p:spPr>
          <a:xfrm>
            <a:off x="6599959" y="5008478"/>
            <a:ext cx="4860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el cual</a:t>
            </a:r>
          </a:p>
        </p:txBody>
      </p:sp>
      <p:sp>
        <p:nvSpPr>
          <p:cNvPr id="308" name="Rectángulo 43"/>
          <p:cNvSpPr/>
          <p:nvPr/>
        </p:nvSpPr>
        <p:spPr>
          <a:xfrm>
            <a:off x="6993700" y="5971630"/>
            <a:ext cx="912587" cy="6912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lleva </a:t>
            </a:r>
            <a:r>
              <a:rPr lang="es-CO" sz="1000" dirty="0">
                <a:solidFill>
                  <a:schemeClr val="tx1"/>
                </a:solidFill>
              </a:rPr>
              <a:t>aminoácidos hasta el ribosoma</a:t>
            </a:r>
          </a:p>
        </p:txBody>
      </p:sp>
      <p:sp>
        <p:nvSpPr>
          <p:cNvPr id="310" name="Rectángulo 43"/>
          <p:cNvSpPr/>
          <p:nvPr/>
        </p:nvSpPr>
        <p:spPr>
          <a:xfrm>
            <a:off x="7031638" y="4667748"/>
            <a:ext cx="1254980" cy="811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es </a:t>
            </a:r>
            <a:r>
              <a:rPr lang="es-CO" sz="1000" dirty="0">
                <a:solidFill>
                  <a:schemeClr val="tx1"/>
                </a:solidFill>
              </a:rPr>
              <a:t>una copia </a:t>
            </a:r>
            <a:r>
              <a:rPr lang="es-CO" sz="1000" dirty="0" smtClean="0">
                <a:solidFill>
                  <a:schemeClr val="tx1"/>
                </a:solidFill>
              </a:rPr>
              <a:t>de la </a:t>
            </a:r>
            <a:r>
              <a:rPr lang="es-CO" sz="1000" dirty="0">
                <a:solidFill>
                  <a:schemeClr val="tx1"/>
                </a:solidFill>
              </a:rPr>
              <a:t>información </a:t>
            </a:r>
            <a:r>
              <a:rPr lang="es-CO" sz="1000" dirty="0" smtClean="0">
                <a:solidFill>
                  <a:schemeClr val="tx1"/>
                </a:solidFill>
              </a:rPr>
              <a:t>guardada </a:t>
            </a:r>
            <a:r>
              <a:rPr lang="es-CO" sz="1000" dirty="0">
                <a:solidFill>
                  <a:schemeClr val="tx1"/>
                </a:solidFill>
              </a:rPr>
              <a:t>en un segmento de ADN</a:t>
            </a:r>
          </a:p>
        </p:txBody>
      </p:sp>
      <p:cxnSp>
        <p:nvCxnSpPr>
          <p:cNvPr id="317" name="Conector recto 316"/>
          <p:cNvCxnSpPr>
            <a:stCxn id="176" idx="2"/>
            <a:endCxn id="310" idx="0"/>
          </p:cNvCxnSpPr>
          <p:nvPr/>
        </p:nvCxnSpPr>
        <p:spPr>
          <a:xfrm>
            <a:off x="7659127" y="4468617"/>
            <a:ext cx="1" cy="1991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ector recto 380"/>
          <p:cNvCxnSpPr>
            <a:stCxn id="8" idx="2"/>
            <a:endCxn id="31" idx="0"/>
          </p:cNvCxnSpPr>
          <p:nvPr/>
        </p:nvCxnSpPr>
        <p:spPr>
          <a:xfrm flipH="1">
            <a:off x="7596932" y="1631994"/>
            <a:ext cx="144272" cy="1358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1235</TotalTime>
  <Words>166</Words>
  <Application>Microsoft Office PowerPoint</Application>
  <PresentationFormat>Carta (216 x 279 mm)</PresentationFormat>
  <Paragraphs>54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101</cp:revision>
  <dcterms:created xsi:type="dcterms:W3CDTF">2015-05-14T14:12:36Z</dcterms:created>
  <dcterms:modified xsi:type="dcterms:W3CDTF">2015-09-28T22:41:40Z</dcterms:modified>
</cp:coreProperties>
</file>