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La genética molecular moderna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1678872" y="1206726"/>
            <a:ext cx="1638104" cy="590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S</a:t>
            </a:r>
            <a:r>
              <a:rPr lang="es-CO" sz="1100" b="1" dirty="0" smtClean="0"/>
              <a:t>eres </a:t>
            </a:r>
            <a:r>
              <a:rPr lang="es-CO" sz="1100" b="1" dirty="0"/>
              <a:t>vivos para generar tecnología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751147" y="1359881"/>
            <a:ext cx="1789356" cy="50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/>
              <a:t>Grandes proyectos de investigación colaborativos</a:t>
            </a:r>
            <a:endParaRPr lang="es-CO" sz="1100" b="1" dirty="0"/>
          </a:p>
        </p:txBody>
      </p:sp>
      <p:sp>
        <p:nvSpPr>
          <p:cNvPr id="143" name="Rectángulo 142"/>
          <p:cNvSpPr/>
          <p:nvPr/>
        </p:nvSpPr>
        <p:spPr>
          <a:xfrm>
            <a:off x="3129045" y="3082692"/>
            <a:ext cx="1058270" cy="6613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manipulación </a:t>
            </a:r>
            <a:r>
              <a:rPr lang="es-CO" sz="900" dirty="0">
                <a:solidFill>
                  <a:schemeClr val="bg1"/>
                </a:solidFill>
              </a:rPr>
              <a:t>genética</a:t>
            </a:r>
          </a:p>
        </p:txBody>
      </p:sp>
      <p:sp>
        <p:nvSpPr>
          <p:cNvPr id="202" name="Rectángulo 43"/>
          <p:cNvSpPr/>
          <p:nvPr/>
        </p:nvSpPr>
        <p:spPr>
          <a:xfrm>
            <a:off x="7006850" y="2413185"/>
            <a:ext cx="1277949" cy="7724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proyecto </a:t>
            </a:r>
            <a:r>
              <a:rPr lang="es-CO" sz="1000" dirty="0">
                <a:solidFill>
                  <a:schemeClr val="bg1"/>
                </a:solidFill>
              </a:rPr>
              <a:t>Genoma Humano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 smtClean="0">
                <a:solidFill>
                  <a:schemeClr val="bg1"/>
                </a:solidFill>
              </a:rPr>
              <a:t>proyecto </a:t>
            </a:r>
            <a:r>
              <a:rPr lang="es-CO" sz="1000" dirty="0">
                <a:solidFill>
                  <a:schemeClr val="bg1"/>
                </a:solidFill>
              </a:rPr>
              <a:t>ENCODE </a:t>
            </a:r>
          </a:p>
        </p:txBody>
      </p:sp>
      <p:sp>
        <p:nvSpPr>
          <p:cNvPr id="452" name="Rectángulo 71"/>
          <p:cNvSpPr/>
          <p:nvPr/>
        </p:nvSpPr>
        <p:spPr>
          <a:xfrm>
            <a:off x="449946" y="2799391"/>
            <a:ext cx="2265541" cy="1328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bg1"/>
                </a:solidFill>
              </a:rPr>
              <a:t>la </a:t>
            </a:r>
            <a:r>
              <a:rPr lang="es-CO" sz="1100" dirty="0">
                <a:solidFill>
                  <a:schemeClr val="bg1"/>
                </a:solidFill>
              </a:rPr>
              <a:t>medicina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e</a:t>
            </a:r>
            <a:r>
              <a:rPr lang="es-CO" sz="1100" dirty="0" smtClean="0">
                <a:solidFill>
                  <a:schemeClr val="bg1"/>
                </a:solidFill>
              </a:rPr>
              <a:t>studio </a:t>
            </a:r>
            <a:r>
              <a:rPr lang="es-CO" sz="1100" dirty="0">
                <a:solidFill>
                  <a:schemeClr val="bg1"/>
                </a:solidFill>
              </a:rPr>
              <a:t>y conservación del medio ambiente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l</a:t>
            </a:r>
            <a:r>
              <a:rPr lang="es-CO" sz="1100" dirty="0" smtClean="0">
                <a:solidFill>
                  <a:schemeClr val="bg1"/>
                </a:solidFill>
              </a:rPr>
              <a:t>a </a:t>
            </a:r>
            <a:r>
              <a:rPr lang="es-CO" sz="1100" dirty="0">
                <a:solidFill>
                  <a:schemeClr val="bg1"/>
                </a:solidFill>
              </a:rPr>
              <a:t>agricultura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l</a:t>
            </a:r>
            <a:r>
              <a:rPr lang="es-CO" sz="1100" dirty="0" smtClean="0">
                <a:solidFill>
                  <a:schemeClr val="bg1"/>
                </a:solidFill>
              </a:rPr>
              <a:t>a </a:t>
            </a:r>
            <a:r>
              <a:rPr lang="es-CO" sz="1100" dirty="0">
                <a:solidFill>
                  <a:schemeClr val="bg1"/>
                </a:solidFill>
              </a:rPr>
              <a:t>ganadería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l</a:t>
            </a:r>
            <a:r>
              <a:rPr lang="es-CO" sz="1100" dirty="0" smtClean="0">
                <a:solidFill>
                  <a:schemeClr val="bg1"/>
                </a:solidFill>
              </a:rPr>
              <a:t>a </a:t>
            </a:r>
            <a:r>
              <a:rPr lang="es-CO" sz="1100" dirty="0">
                <a:solidFill>
                  <a:schemeClr val="bg1"/>
                </a:solidFill>
              </a:rPr>
              <a:t>investigación científica básica </a:t>
            </a:r>
          </a:p>
        </p:txBody>
      </p:sp>
      <p:sp>
        <p:nvSpPr>
          <p:cNvPr id="459" name="Rectángulo 143"/>
          <p:cNvSpPr/>
          <p:nvPr/>
        </p:nvSpPr>
        <p:spPr>
          <a:xfrm>
            <a:off x="4063853" y="5951329"/>
            <a:ext cx="1672395" cy="835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e</a:t>
            </a:r>
            <a:r>
              <a:rPr lang="es-CO" sz="900" dirty="0" smtClean="0"/>
              <a:t>xtracción </a:t>
            </a:r>
            <a:r>
              <a:rPr lang="es-CO" sz="900" dirty="0"/>
              <a:t>de ADN </a:t>
            </a:r>
          </a:p>
          <a:p>
            <a:r>
              <a:rPr lang="es-CO" sz="900" dirty="0"/>
              <a:t>P</a:t>
            </a:r>
            <a:r>
              <a:rPr lang="es-CO" sz="900" dirty="0" smtClean="0"/>
              <a:t>CR </a:t>
            </a:r>
            <a:endParaRPr lang="es-CO" sz="900" dirty="0"/>
          </a:p>
          <a:p>
            <a:r>
              <a:rPr lang="es-CO" sz="900" dirty="0"/>
              <a:t>u</a:t>
            </a:r>
            <a:r>
              <a:rPr lang="es-CO" sz="900" dirty="0" smtClean="0"/>
              <a:t>so </a:t>
            </a:r>
            <a:r>
              <a:rPr lang="es-CO" sz="900" dirty="0"/>
              <a:t>de enzimas de restricción </a:t>
            </a:r>
          </a:p>
          <a:p>
            <a:r>
              <a:rPr lang="es-CO" sz="900" dirty="0" err="1"/>
              <a:t>e</a:t>
            </a:r>
            <a:r>
              <a:rPr lang="es-CO" sz="900" dirty="0" err="1" smtClean="0"/>
              <a:t>lectroforésis</a:t>
            </a:r>
            <a:r>
              <a:rPr lang="es-CO" sz="900" dirty="0" smtClean="0"/>
              <a:t> </a:t>
            </a:r>
            <a:endParaRPr lang="es-CO" sz="900" dirty="0"/>
          </a:p>
          <a:p>
            <a:r>
              <a:rPr lang="es-CO" sz="900" dirty="0"/>
              <a:t>s</a:t>
            </a:r>
            <a:r>
              <a:rPr lang="es-CO" sz="900" dirty="0" smtClean="0"/>
              <a:t>ecuenciación </a:t>
            </a:r>
            <a:endParaRPr lang="es-CO" sz="900" dirty="0"/>
          </a:p>
        </p:txBody>
      </p:sp>
      <p:sp>
        <p:nvSpPr>
          <p:cNvPr id="594" name="Rectángulo 43"/>
          <p:cNvSpPr/>
          <p:nvPr/>
        </p:nvSpPr>
        <p:spPr>
          <a:xfrm>
            <a:off x="5123829" y="2518017"/>
            <a:ext cx="1066629" cy="454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bg1"/>
                </a:solidFill>
              </a:rPr>
              <a:t>l</a:t>
            </a:r>
            <a:r>
              <a:rPr lang="es-CO" sz="1000" dirty="0" smtClean="0">
                <a:solidFill>
                  <a:schemeClr val="bg1"/>
                </a:solidFill>
              </a:rPr>
              <a:t>a bioinformática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325070" y="813231"/>
            <a:ext cx="1423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estudia </a:t>
            </a:r>
            <a:r>
              <a:rPr lang="es-CO" sz="900" dirty="0" smtClean="0"/>
              <a:t>con el apoyo de</a:t>
            </a:r>
            <a:endParaRPr lang="es-CO" sz="900" dirty="0"/>
          </a:p>
        </p:txBody>
      </p:sp>
      <p:cxnSp>
        <p:nvCxnSpPr>
          <p:cNvPr id="7" name="Conector recto 6"/>
          <p:cNvCxnSpPr>
            <a:stCxn id="576" idx="2"/>
            <a:endCxn id="143" idx="0"/>
          </p:cNvCxnSpPr>
          <p:nvPr/>
        </p:nvCxnSpPr>
        <p:spPr>
          <a:xfrm flipH="1">
            <a:off x="3658180" y="2375312"/>
            <a:ext cx="1" cy="707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" idx="2"/>
            <a:endCxn id="8" idx="0"/>
          </p:cNvCxnSpPr>
          <p:nvPr/>
        </p:nvCxnSpPr>
        <p:spPr>
          <a:xfrm rot="16200000" flipH="1">
            <a:off x="7183485" y="897541"/>
            <a:ext cx="315818" cy="608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366742" y="1976785"/>
            <a:ext cx="5581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el</a:t>
            </a:r>
            <a:endParaRPr lang="es-CO" sz="900" dirty="0"/>
          </a:p>
        </p:txBody>
      </p:sp>
      <p:sp>
        <p:nvSpPr>
          <p:cNvPr id="502" name="Rectángulo 501"/>
          <p:cNvSpPr/>
          <p:nvPr/>
        </p:nvSpPr>
        <p:spPr>
          <a:xfrm>
            <a:off x="3088773" y="850066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</a:t>
            </a:r>
            <a:r>
              <a:rPr lang="es-CO" sz="900" dirty="0" smtClean="0"/>
              <a:t>ermite el uso de</a:t>
            </a:r>
            <a:endParaRPr lang="es-CO" sz="900" dirty="0"/>
          </a:p>
        </p:txBody>
      </p:sp>
      <p:cxnSp>
        <p:nvCxnSpPr>
          <p:cNvPr id="504" name="Conector angular 503"/>
          <p:cNvCxnSpPr>
            <a:stCxn id="4" idx="2"/>
            <a:endCxn id="502" idx="0"/>
          </p:cNvCxnSpPr>
          <p:nvPr/>
        </p:nvCxnSpPr>
        <p:spPr>
          <a:xfrm rot="5400000">
            <a:off x="4071934" y="177268"/>
            <a:ext cx="193142" cy="115245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1280391" y="2151432"/>
            <a:ext cx="6046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usada en</a:t>
            </a:r>
            <a:endParaRPr lang="es-CO" sz="900" dirty="0"/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5400000">
            <a:off x="1863345" y="1516852"/>
            <a:ext cx="353953" cy="915206"/>
          </a:xfrm>
          <a:prstGeom prst="bentConnector3">
            <a:avLst>
              <a:gd name="adj1" fmla="val 52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4" idx="2"/>
            <a:endCxn id="2" idx="0"/>
          </p:cNvCxnSpPr>
          <p:nvPr/>
        </p:nvCxnSpPr>
        <p:spPr>
          <a:xfrm rot="16200000" flipH="1">
            <a:off x="5812695" y="-411039"/>
            <a:ext cx="156307" cy="2292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2005967" y="5511767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los</a:t>
            </a:r>
            <a:endParaRPr lang="es-CO" sz="900" dirty="0"/>
          </a:p>
        </p:txBody>
      </p:sp>
      <p:sp>
        <p:nvSpPr>
          <p:cNvPr id="576" name="Rectángulo 575"/>
          <p:cNvSpPr/>
          <p:nvPr/>
        </p:nvSpPr>
        <p:spPr>
          <a:xfrm>
            <a:off x="3255666" y="2144480"/>
            <a:ext cx="8050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a través </a:t>
            </a:r>
            <a:r>
              <a:rPr lang="es-CO" sz="900" dirty="0" smtClean="0"/>
              <a:t>de la</a:t>
            </a:r>
            <a:endParaRPr lang="es-CO" sz="900" dirty="0"/>
          </a:p>
        </p:txBody>
      </p:sp>
      <p:cxnSp>
        <p:nvCxnSpPr>
          <p:cNvPr id="581" name="Conector angular 580"/>
          <p:cNvCxnSpPr>
            <a:stCxn id="5" idx="2"/>
            <a:endCxn id="576" idx="0"/>
          </p:cNvCxnSpPr>
          <p:nvPr/>
        </p:nvCxnSpPr>
        <p:spPr>
          <a:xfrm rot="16200000" flipH="1">
            <a:off x="2904552" y="1390850"/>
            <a:ext cx="347001" cy="1160257"/>
          </a:xfrm>
          <a:prstGeom prst="bentConnector3">
            <a:avLst>
              <a:gd name="adj1" fmla="val 534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ángulo 603"/>
          <p:cNvSpPr/>
          <p:nvPr/>
        </p:nvSpPr>
        <p:spPr>
          <a:xfrm>
            <a:off x="2858731" y="4302971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/>
              <a:t>genera</a:t>
            </a:r>
            <a:endParaRPr lang="es-CO" sz="1000" dirty="0"/>
          </a:p>
        </p:txBody>
      </p:sp>
      <p:cxnSp>
        <p:nvCxnSpPr>
          <p:cNvPr id="608" name="Conector angular 607"/>
          <p:cNvCxnSpPr>
            <a:stCxn id="632" idx="0"/>
            <a:endCxn id="604" idx="2"/>
          </p:cNvCxnSpPr>
          <p:nvPr/>
        </p:nvCxnSpPr>
        <p:spPr>
          <a:xfrm rot="5400000" flipH="1" flipV="1">
            <a:off x="2594744" y="4263545"/>
            <a:ext cx="251813" cy="823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4458771" y="4789152"/>
            <a:ext cx="884939" cy="617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técnicas </a:t>
            </a:r>
            <a:r>
              <a:rPr lang="es-CO" sz="900" dirty="0"/>
              <a:t>de ingeniería genética</a:t>
            </a:r>
          </a:p>
        </p:txBody>
      </p:sp>
      <p:cxnSp>
        <p:nvCxnSpPr>
          <p:cNvPr id="615" name="Conector angular 614"/>
          <p:cNvCxnSpPr>
            <a:stCxn id="143" idx="2"/>
            <a:endCxn id="93" idx="0"/>
          </p:cNvCxnSpPr>
          <p:nvPr/>
        </p:nvCxnSpPr>
        <p:spPr>
          <a:xfrm rot="16200000" flipH="1">
            <a:off x="3634714" y="3767478"/>
            <a:ext cx="576066" cy="5291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ector recto 622"/>
          <p:cNvCxnSpPr>
            <a:stCxn id="632" idx="2"/>
            <a:endCxn id="190" idx="0"/>
          </p:cNvCxnSpPr>
          <p:nvPr/>
        </p:nvCxnSpPr>
        <p:spPr>
          <a:xfrm flipH="1">
            <a:off x="2309095" y="5170337"/>
            <a:ext cx="1" cy="34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ángulo 631"/>
          <p:cNvSpPr/>
          <p:nvPr/>
        </p:nvSpPr>
        <p:spPr>
          <a:xfrm>
            <a:off x="1582716" y="4801005"/>
            <a:ext cx="145275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900" dirty="0" smtClean="0"/>
              <a:t>organismos genéticamente</a:t>
            </a:r>
          </a:p>
          <a:p>
            <a:r>
              <a:rPr lang="es-CO" sz="900" dirty="0" smtClean="0"/>
              <a:t> </a:t>
            </a:r>
            <a:r>
              <a:rPr lang="es-CO" sz="900" dirty="0"/>
              <a:t>modificados (OGM)</a:t>
            </a:r>
          </a:p>
        </p:txBody>
      </p:sp>
      <p:cxnSp>
        <p:nvCxnSpPr>
          <p:cNvPr id="211" name="Conector angular 210"/>
          <p:cNvCxnSpPr>
            <a:stCxn id="93" idx="2"/>
            <a:endCxn id="613" idx="0"/>
          </p:cNvCxnSpPr>
          <p:nvPr/>
        </p:nvCxnSpPr>
        <p:spPr>
          <a:xfrm rot="16200000" flipH="1">
            <a:off x="4432852" y="4320763"/>
            <a:ext cx="222852" cy="7139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143" idx="2"/>
            <a:endCxn id="604" idx="0"/>
          </p:cNvCxnSpPr>
          <p:nvPr/>
        </p:nvCxnSpPr>
        <p:spPr>
          <a:xfrm rot="5400000">
            <a:off x="3115713" y="3760504"/>
            <a:ext cx="558958" cy="525976"/>
          </a:xfrm>
          <a:prstGeom prst="bentConnector3">
            <a:avLst>
              <a:gd name="adj1" fmla="val 51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07" idx="2"/>
            <a:endCxn id="452" idx="0"/>
          </p:cNvCxnSpPr>
          <p:nvPr/>
        </p:nvCxnSpPr>
        <p:spPr>
          <a:xfrm rot="5400000">
            <a:off x="1374155" y="2590827"/>
            <a:ext cx="417127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5" idx="0"/>
            <a:endCxn id="502" idx="2"/>
          </p:cNvCxnSpPr>
          <p:nvPr/>
        </p:nvCxnSpPr>
        <p:spPr>
          <a:xfrm rot="5400000" flipH="1" flipV="1">
            <a:off x="2982186" y="596636"/>
            <a:ext cx="125828" cy="1094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905026" y="4320079"/>
            <a:ext cx="5645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/>
              <a:t>usando</a:t>
            </a:r>
            <a:endParaRPr lang="es-CO" sz="1000" dirty="0"/>
          </a:p>
        </p:txBody>
      </p:sp>
      <p:cxnSp>
        <p:nvCxnSpPr>
          <p:cNvPr id="96" name="Conector recto 95"/>
          <p:cNvCxnSpPr>
            <a:stCxn id="190" idx="2"/>
            <a:endCxn id="210" idx="0"/>
          </p:cNvCxnSpPr>
          <p:nvPr/>
        </p:nvCxnSpPr>
        <p:spPr>
          <a:xfrm>
            <a:off x="2309095" y="5742599"/>
            <a:ext cx="0" cy="338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159" idx="2"/>
            <a:endCxn id="459" idx="0"/>
          </p:cNvCxnSpPr>
          <p:nvPr/>
        </p:nvCxnSpPr>
        <p:spPr>
          <a:xfrm>
            <a:off x="4900050" y="5795022"/>
            <a:ext cx="1" cy="156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22" idx="2"/>
            <a:endCxn id="594" idx="0"/>
          </p:cNvCxnSpPr>
          <p:nvPr/>
        </p:nvCxnSpPr>
        <p:spPr>
          <a:xfrm flipH="1">
            <a:off x="5657144" y="2259819"/>
            <a:ext cx="23598" cy="258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143"/>
          <p:cNvSpPr/>
          <p:nvPr/>
        </p:nvSpPr>
        <p:spPr>
          <a:xfrm>
            <a:off x="1789521" y="6081221"/>
            <a:ext cx="1039148" cy="497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organismos </a:t>
            </a:r>
            <a:r>
              <a:rPr lang="es-CO" sz="900" dirty="0">
                <a:solidFill>
                  <a:schemeClr val="tx1"/>
                </a:solidFill>
              </a:rPr>
              <a:t>transgénicos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5" name="Conector recto 214"/>
          <p:cNvCxnSpPr>
            <a:stCxn id="613" idx="2"/>
            <a:endCxn id="159" idx="0"/>
          </p:cNvCxnSpPr>
          <p:nvPr/>
        </p:nvCxnSpPr>
        <p:spPr>
          <a:xfrm flipH="1">
            <a:off x="4900050" y="5406162"/>
            <a:ext cx="1191" cy="158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>
            <a:stCxn id="8" idx="2"/>
            <a:endCxn id="31" idx="0"/>
          </p:cNvCxnSpPr>
          <p:nvPr/>
        </p:nvCxnSpPr>
        <p:spPr>
          <a:xfrm>
            <a:off x="7645825" y="1868834"/>
            <a:ext cx="0" cy="107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945955" y="1346896"/>
            <a:ext cx="1549141" cy="489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O</a:t>
            </a:r>
            <a:r>
              <a:rPr lang="es-CO" sz="1100" b="1" dirty="0" smtClean="0"/>
              <a:t>tras </a:t>
            </a:r>
            <a:r>
              <a:rPr lang="es-CO" sz="1100" b="1" dirty="0"/>
              <a:t>disciplinas científicas</a:t>
            </a:r>
          </a:p>
        </p:txBody>
      </p:sp>
      <p:cxnSp>
        <p:nvCxnSpPr>
          <p:cNvPr id="97" name="Conector angular 96"/>
          <p:cNvCxnSpPr>
            <a:stCxn id="2" idx="2"/>
            <a:endCxn id="95" idx="0"/>
          </p:cNvCxnSpPr>
          <p:nvPr/>
        </p:nvCxnSpPr>
        <p:spPr>
          <a:xfrm rot="5400000">
            <a:off x="6227329" y="537260"/>
            <a:ext cx="302833" cy="1316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444139" y="2028987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</a:t>
            </a:r>
            <a:endParaRPr lang="es-CO" sz="900" dirty="0"/>
          </a:p>
        </p:txBody>
      </p:sp>
      <p:cxnSp>
        <p:nvCxnSpPr>
          <p:cNvPr id="106" name="Conector recto 105"/>
          <p:cNvCxnSpPr>
            <a:stCxn id="95" idx="2"/>
            <a:endCxn id="22" idx="0"/>
          </p:cNvCxnSpPr>
          <p:nvPr/>
        </p:nvCxnSpPr>
        <p:spPr>
          <a:xfrm flipH="1">
            <a:off x="5680742" y="1835926"/>
            <a:ext cx="39784" cy="193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4676271" y="5564190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</a:t>
            </a:r>
          </a:p>
        </p:txBody>
      </p:sp>
      <p:cxnSp>
        <p:nvCxnSpPr>
          <p:cNvPr id="197" name="Conector recto 196"/>
          <p:cNvCxnSpPr>
            <a:stCxn id="31" idx="2"/>
            <a:endCxn id="202" idx="0"/>
          </p:cNvCxnSpPr>
          <p:nvPr/>
        </p:nvCxnSpPr>
        <p:spPr>
          <a:xfrm>
            <a:off x="7645825" y="2207617"/>
            <a:ext cx="0" cy="205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90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105</cp:revision>
  <dcterms:created xsi:type="dcterms:W3CDTF">2015-05-14T14:12:36Z</dcterms:created>
  <dcterms:modified xsi:type="dcterms:W3CDTF">2015-09-28T22:47:45Z</dcterms:modified>
</cp:coreProperties>
</file>