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95" d="100"/>
          <a:sy n="95" d="100"/>
        </p:scale>
        <p:origin x="111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/>
              <a:t>Los hidrocarburos</a:t>
            </a:r>
            <a:endParaRPr lang="es-CO" sz="1600" dirty="0"/>
          </a:p>
        </p:txBody>
      </p:sp>
      <p:sp>
        <p:nvSpPr>
          <p:cNvPr id="5" name="Rectángulo 4"/>
          <p:cNvSpPr/>
          <p:nvPr/>
        </p:nvSpPr>
        <p:spPr>
          <a:xfrm>
            <a:off x="3029669" y="1147494"/>
            <a:ext cx="1199760" cy="590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P</a:t>
            </a:r>
            <a:r>
              <a:rPr lang="es-CO" sz="1200" b="1" dirty="0" smtClean="0"/>
              <a:t>etróleo</a:t>
            </a:r>
            <a:endParaRPr lang="es-CO" sz="1200" b="1" dirty="0"/>
          </a:p>
        </p:txBody>
      </p:sp>
      <p:sp>
        <p:nvSpPr>
          <p:cNvPr id="8" name="Rectángulo 7"/>
          <p:cNvSpPr/>
          <p:nvPr/>
        </p:nvSpPr>
        <p:spPr>
          <a:xfrm>
            <a:off x="7549164" y="1426623"/>
            <a:ext cx="1395615" cy="524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/>
              <a:t>Carbono</a:t>
            </a:r>
            <a:endParaRPr lang="es-CO" sz="1300" b="1" dirty="0"/>
          </a:p>
        </p:txBody>
      </p:sp>
      <p:sp>
        <p:nvSpPr>
          <p:cNvPr id="599" name="Rectángulo 43"/>
          <p:cNvSpPr/>
          <p:nvPr/>
        </p:nvSpPr>
        <p:spPr>
          <a:xfrm>
            <a:off x="3442516" y="4802943"/>
            <a:ext cx="770350" cy="34378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alquenos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325070" y="813231"/>
            <a:ext cx="1104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están formados por</a:t>
            </a:r>
            <a:endParaRPr lang="es-CO" sz="900" dirty="0"/>
          </a:p>
        </p:txBody>
      </p:sp>
      <p:cxnSp>
        <p:nvCxnSpPr>
          <p:cNvPr id="7" name="Conector recto 6"/>
          <p:cNvCxnSpPr>
            <a:stCxn id="118" idx="2"/>
            <a:endCxn id="263" idx="0"/>
          </p:cNvCxnSpPr>
          <p:nvPr/>
        </p:nvCxnSpPr>
        <p:spPr>
          <a:xfrm>
            <a:off x="2477273" y="2055200"/>
            <a:ext cx="0" cy="806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2" idx="2"/>
            <a:endCxn id="8" idx="0"/>
          </p:cNvCxnSpPr>
          <p:nvPr/>
        </p:nvCxnSpPr>
        <p:spPr>
          <a:xfrm rot="16200000" flipH="1">
            <a:off x="7370938" y="550589"/>
            <a:ext cx="382560" cy="1369507"/>
          </a:xfrm>
          <a:prstGeom prst="bentConnector3">
            <a:avLst>
              <a:gd name="adj1" fmla="val 333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4128069" y="561102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 fórmula</a:t>
            </a:r>
          </a:p>
        </p:txBody>
      </p:sp>
      <p:cxnSp>
        <p:nvCxnSpPr>
          <p:cNvPr id="30" name="Conector angular 29"/>
          <p:cNvCxnSpPr>
            <a:stCxn id="613" idx="2"/>
            <a:endCxn id="507" idx="0"/>
          </p:cNvCxnSpPr>
          <p:nvPr/>
        </p:nvCxnSpPr>
        <p:spPr>
          <a:xfrm rot="5400000">
            <a:off x="6519427" y="5165067"/>
            <a:ext cx="423141" cy="586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40339" y="3023267"/>
            <a:ext cx="606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como los</a:t>
            </a:r>
            <a:endParaRPr lang="es-CO" sz="900" dirty="0"/>
          </a:p>
        </p:txBody>
      </p:sp>
      <p:cxnSp>
        <p:nvCxnSpPr>
          <p:cNvPr id="53" name="Conector angular 52"/>
          <p:cNvCxnSpPr>
            <a:stCxn id="263" idx="2"/>
            <a:endCxn id="152" idx="0"/>
          </p:cNvCxnSpPr>
          <p:nvPr/>
        </p:nvCxnSpPr>
        <p:spPr>
          <a:xfrm rot="16200000" flipH="1">
            <a:off x="3344600" y="2225248"/>
            <a:ext cx="430520" cy="216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467"/>
          <p:cNvCxnSpPr>
            <a:stCxn id="494" idx="2"/>
            <a:endCxn id="225" idx="0"/>
          </p:cNvCxnSpPr>
          <p:nvPr/>
        </p:nvCxnSpPr>
        <p:spPr>
          <a:xfrm>
            <a:off x="1977135" y="5604821"/>
            <a:ext cx="1167" cy="286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481"/>
          <p:cNvCxnSpPr>
            <a:stCxn id="144" idx="2"/>
            <a:endCxn id="287" idx="0"/>
          </p:cNvCxnSpPr>
          <p:nvPr/>
        </p:nvCxnSpPr>
        <p:spPr>
          <a:xfrm>
            <a:off x="498149" y="5588618"/>
            <a:ext cx="3623" cy="32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ángulo 493"/>
          <p:cNvSpPr/>
          <p:nvPr/>
        </p:nvSpPr>
        <p:spPr>
          <a:xfrm>
            <a:off x="1604622" y="5373989"/>
            <a:ext cx="7450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su fórmula</a:t>
            </a:r>
          </a:p>
        </p:txBody>
      </p:sp>
      <p:cxnSp>
        <p:nvCxnSpPr>
          <p:cNvPr id="501" name="Conector angular 500"/>
          <p:cNvCxnSpPr>
            <a:stCxn id="599" idx="2"/>
            <a:endCxn id="25" idx="0"/>
          </p:cNvCxnSpPr>
          <p:nvPr/>
        </p:nvCxnSpPr>
        <p:spPr>
          <a:xfrm rot="16200000" flipH="1">
            <a:off x="3933764" y="5040656"/>
            <a:ext cx="464296" cy="676443"/>
          </a:xfrm>
          <a:prstGeom prst="bentConnector3">
            <a:avLst>
              <a:gd name="adj1" fmla="val 461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Rectángulo 501"/>
          <p:cNvSpPr/>
          <p:nvPr/>
        </p:nvSpPr>
        <p:spPr>
          <a:xfrm>
            <a:off x="3209860" y="844462"/>
            <a:ext cx="837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son derivados</a:t>
            </a:r>
          </a:p>
        </p:txBody>
      </p:sp>
      <p:cxnSp>
        <p:nvCxnSpPr>
          <p:cNvPr id="504" name="Conector angular 503"/>
          <p:cNvCxnSpPr>
            <a:stCxn id="4" idx="2"/>
            <a:endCxn id="502" idx="0"/>
          </p:cNvCxnSpPr>
          <p:nvPr/>
        </p:nvCxnSpPr>
        <p:spPr>
          <a:xfrm rot="5400000">
            <a:off x="4092800" y="192530"/>
            <a:ext cx="187538" cy="1116327"/>
          </a:xfrm>
          <a:prstGeom prst="bentConnector3">
            <a:avLst>
              <a:gd name="adj1" fmla="val 40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ángulo 506"/>
          <p:cNvSpPr/>
          <p:nvPr/>
        </p:nvSpPr>
        <p:spPr>
          <a:xfrm>
            <a:off x="5982490" y="5669731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su terminación </a:t>
            </a:r>
          </a:p>
        </p:txBody>
      </p:sp>
      <p:cxnSp>
        <p:nvCxnSpPr>
          <p:cNvPr id="511" name="Conector angular 510"/>
          <p:cNvCxnSpPr>
            <a:stCxn id="122" idx="0"/>
            <a:endCxn id="263" idx="2"/>
          </p:cNvCxnSpPr>
          <p:nvPr/>
        </p:nvCxnSpPr>
        <p:spPr>
          <a:xfrm rot="5400000" flipH="1" flipV="1">
            <a:off x="2044528" y="3073485"/>
            <a:ext cx="413654" cy="451836"/>
          </a:xfrm>
          <a:prstGeom prst="bentConnector3">
            <a:avLst>
              <a:gd name="adj1" fmla="val 489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4" idx="2"/>
            <a:endCxn id="2" idx="0"/>
          </p:cNvCxnSpPr>
          <p:nvPr/>
        </p:nvCxnSpPr>
        <p:spPr>
          <a:xfrm rot="16200000" flipH="1">
            <a:off x="5732945" y="-331290"/>
            <a:ext cx="156307" cy="2132733"/>
          </a:xfrm>
          <a:prstGeom prst="bentConnector3">
            <a:avLst>
              <a:gd name="adj1" fmla="val 471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2608071" y="5599230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su terminación</a:t>
            </a:r>
          </a:p>
        </p:txBody>
      </p:sp>
      <p:sp>
        <p:nvSpPr>
          <p:cNvPr id="582" name="Rectángulo 581"/>
          <p:cNvSpPr/>
          <p:nvPr/>
        </p:nvSpPr>
        <p:spPr>
          <a:xfrm>
            <a:off x="3412854" y="5584733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presentan</a:t>
            </a:r>
          </a:p>
        </p:txBody>
      </p:sp>
      <p:cxnSp>
        <p:nvCxnSpPr>
          <p:cNvPr id="596" name="Conector angular 595"/>
          <p:cNvCxnSpPr>
            <a:stCxn id="613" idx="2"/>
            <a:endCxn id="93" idx="0"/>
          </p:cNvCxnSpPr>
          <p:nvPr/>
        </p:nvCxnSpPr>
        <p:spPr>
          <a:xfrm rot="16200000" flipH="1">
            <a:off x="6897798" y="5372881"/>
            <a:ext cx="394380" cy="1417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ector angular 597"/>
          <p:cNvCxnSpPr>
            <a:stCxn id="44" idx="2"/>
            <a:endCxn id="120" idx="0"/>
          </p:cNvCxnSpPr>
          <p:nvPr/>
        </p:nvCxnSpPr>
        <p:spPr>
          <a:xfrm rot="5400000">
            <a:off x="795853" y="1111288"/>
            <a:ext cx="486823" cy="320207"/>
          </a:xfrm>
          <a:prstGeom prst="bentConnector3">
            <a:avLst>
              <a:gd name="adj1" fmla="val 509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ector angular 602"/>
          <p:cNvCxnSpPr>
            <a:stCxn id="262" idx="2"/>
            <a:endCxn id="206" idx="0"/>
          </p:cNvCxnSpPr>
          <p:nvPr/>
        </p:nvCxnSpPr>
        <p:spPr>
          <a:xfrm rot="5400000">
            <a:off x="1561562" y="4339623"/>
            <a:ext cx="353655" cy="5688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ector angular 607"/>
          <p:cNvCxnSpPr>
            <a:stCxn id="599" idx="0"/>
            <a:endCxn id="262" idx="2"/>
          </p:cNvCxnSpPr>
          <p:nvPr/>
        </p:nvCxnSpPr>
        <p:spPr>
          <a:xfrm rot="16200000" flipV="1">
            <a:off x="2747384" y="3722635"/>
            <a:ext cx="355730" cy="18048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ángulo 612"/>
          <p:cNvSpPr/>
          <p:nvPr/>
        </p:nvSpPr>
        <p:spPr>
          <a:xfrm>
            <a:off x="6660073" y="4921439"/>
            <a:ext cx="728034" cy="325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 dirty="0" smtClean="0"/>
              <a:t>alcanos</a:t>
            </a:r>
            <a:endParaRPr lang="es-CO" sz="1000" dirty="0"/>
          </a:p>
        </p:txBody>
      </p:sp>
      <p:cxnSp>
        <p:nvCxnSpPr>
          <p:cNvPr id="623" name="Conector recto 622"/>
          <p:cNvCxnSpPr>
            <a:stCxn id="502" idx="2"/>
            <a:endCxn id="5" idx="0"/>
          </p:cNvCxnSpPr>
          <p:nvPr/>
        </p:nvCxnSpPr>
        <p:spPr>
          <a:xfrm>
            <a:off x="3628405" y="1075294"/>
            <a:ext cx="1144" cy="72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ector angular 630"/>
          <p:cNvCxnSpPr>
            <a:stCxn id="44" idx="2"/>
            <a:endCxn id="119" idx="0"/>
          </p:cNvCxnSpPr>
          <p:nvPr/>
        </p:nvCxnSpPr>
        <p:spPr>
          <a:xfrm rot="16200000" flipH="1">
            <a:off x="740303" y="1487044"/>
            <a:ext cx="1136003" cy="217874"/>
          </a:xfrm>
          <a:prstGeom prst="bentConnector3">
            <a:avLst>
              <a:gd name="adj1" fmla="val 21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613" idx="2"/>
            <a:endCxn id="104" idx="0"/>
          </p:cNvCxnSpPr>
          <p:nvPr/>
        </p:nvCxnSpPr>
        <p:spPr>
          <a:xfrm rot="16200000" flipH="1">
            <a:off x="7338171" y="4932509"/>
            <a:ext cx="409770" cy="1037932"/>
          </a:xfrm>
          <a:prstGeom prst="bentConnector3">
            <a:avLst>
              <a:gd name="adj1" fmla="val 511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44" idx="0"/>
            <a:endCxn id="4" idx="2"/>
          </p:cNvCxnSpPr>
          <p:nvPr/>
        </p:nvCxnSpPr>
        <p:spPr>
          <a:xfrm rot="5400000" flipH="1" flipV="1">
            <a:off x="2901937" y="-1045646"/>
            <a:ext cx="140224" cy="3545365"/>
          </a:xfrm>
          <a:prstGeom prst="bentConnector3">
            <a:avLst>
              <a:gd name="adj1" fmla="val 467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6835508" y="5640970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presentan</a:t>
            </a:r>
          </a:p>
        </p:txBody>
      </p:sp>
      <p:cxnSp>
        <p:nvCxnSpPr>
          <p:cNvPr id="96" name="Conector recto 95"/>
          <p:cNvCxnSpPr>
            <a:stCxn id="14" idx="2"/>
            <a:endCxn id="106" idx="0"/>
          </p:cNvCxnSpPr>
          <p:nvPr/>
        </p:nvCxnSpPr>
        <p:spPr>
          <a:xfrm flipH="1">
            <a:off x="5014403" y="1608378"/>
            <a:ext cx="1" cy="248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7669754" y="5656360"/>
            <a:ext cx="7845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con fórmula</a:t>
            </a:r>
          </a:p>
        </p:txBody>
      </p:sp>
      <p:sp>
        <p:nvSpPr>
          <p:cNvPr id="206" name="Rectángulo 143"/>
          <p:cNvSpPr/>
          <p:nvPr/>
        </p:nvSpPr>
        <p:spPr>
          <a:xfrm>
            <a:off x="1091909" y="4800868"/>
            <a:ext cx="724126" cy="341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 dirty="0" smtClean="0"/>
              <a:t>alquinos</a:t>
            </a:r>
            <a:r>
              <a:rPr lang="es-CO" sz="900" dirty="0" smtClean="0"/>
              <a:t> </a:t>
            </a:r>
            <a:endParaRPr lang="es-CO" sz="900" dirty="0"/>
          </a:p>
        </p:txBody>
      </p:sp>
      <p:sp>
        <p:nvSpPr>
          <p:cNvPr id="210" name="Rectángulo 143"/>
          <p:cNvSpPr/>
          <p:nvPr/>
        </p:nvSpPr>
        <p:spPr>
          <a:xfrm>
            <a:off x="6188088" y="6066380"/>
            <a:ext cx="499629" cy="274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-ano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cxnSp>
        <p:nvCxnSpPr>
          <p:cNvPr id="215" name="Conector recto 214"/>
          <p:cNvCxnSpPr>
            <a:stCxn id="122" idx="2"/>
            <a:endCxn id="262" idx="0"/>
          </p:cNvCxnSpPr>
          <p:nvPr/>
        </p:nvCxnSpPr>
        <p:spPr>
          <a:xfrm flipH="1">
            <a:off x="2022806" y="3931511"/>
            <a:ext cx="2631" cy="2848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/>
          <p:cNvCxnSpPr>
            <a:stCxn id="582" idx="2"/>
            <a:endCxn id="226" idx="0"/>
          </p:cNvCxnSpPr>
          <p:nvPr/>
        </p:nvCxnSpPr>
        <p:spPr>
          <a:xfrm>
            <a:off x="3743233" y="5815565"/>
            <a:ext cx="24222" cy="145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25" idx="2"/>
            <a:endCxn id="224" idx="0"/>
          </p:cNvCxnSpPr>
          <p:nvPr/>
        </p:nvCxnSpPr>
        <p:spPr>
          <a:xfrm>
            <a:off x="4504134" y="5841858"/>
            <a:ext cx="2329" cy="193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244"/>
          <p:cNvCxnSpPr>
            <a:stCxn id="190" idx="2"/>
            <a:endCxn id="227" idx="0"/>
          </p:cNvCxnSpPr>
          <p:nvPr/>
        </p:nvCxnSpPr>
        <p:spPr>
          <a:xfrm flipH="1">
            <a:off x="3050660" y="5830062"/>
            <a:ext cx="1" cy="192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55559" y="5357786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su terminación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5819930" y="1405162"/>
            <a:ext cx="1527310" cy="546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/>
              <a:t>Hidrógeno</a:t>
            </a:r>
            <a:endParaRPr lang="es-CO" sz="1300" b="1" dirty="0"/>
          </a:p>
        </p:txBody>
      </p:sp>
      <p:cxnSp>
        <p:nvCxnSpPr>
          <p:cNvPr id="92" name="Conector angular 91"/>
          <p:cNvCxnSpPr>
            <a:stCxn id="2" idx="2"/>
            <a:endCxn id="89" idx="0"/>
          </p:cNvCxnSpPr>
          <p:nvPr/>
        </p:nvCxnSpPr>
        <p:spPr>
          <a:xfrm rot="5400000">
            <a:off x="6549976" y="1077672"/>
            <a:ext cx="361099" cy="293880"/>
          </a:xfrm>
          <a:prstGeom prst="bentConnector3">
            <a:avLst>
              <a:gd name="adj1" fmla="val 352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519717" y="1377546"/>
            <a:ext cx="9893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algunas trazas de</a:t>
            </a:r>
          </a:p>
        </p:txBody>
      </p:sp>
      <p:cxnSp>
        <p:nvCxnSpPr>
          <p:cNvPr id="97" name="Conector angular 96"/>
          <p:cNvCxnSpPr>
            <a:stCxn id="2" idx="2"/>
            <a:endCxn id="14" idx="0"/>
          </p:cNvCxnSpPr>
          <p:nvPr/>
        </p:nvCxnSpPr>
        <p:spPr>
          <a:xfrm rot="5400000">
            <a:off x="5779194" y="279274"/>
            <a:ext cx="333483" cy="1863061"/>
          </a:xfrm>
          <a:prstGeom prst="bentConnector3">
            <a:avLst>
              <a:gd name="adj1" fmla="val 384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>
          <a:xfrm>
            <a:off x="4310806" y="1856850"/>
            <a:ext cx="1407193" cy="1272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b="1" dirty="0"/>
              <a:t>a</a:t>
            </a:r>
            <a:r>
              <a:rPr lang="es-CO" sz="1200" b="1" dirty="0" smtClean="0"/>
              <a:t>zufre </a:t>
            </a:r>
            <a:endParaRPr lang="es-CO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b="1" dirty="0"/>
              <a:t>n</a:t>
            </a:r>
            <a:r>
              <a:rPr lang="es-CO" sz="1200" b="1" dirty="0" smtClean="0"/>
              <a:t>itrógeno </a:t>
            </a:r>
            <a:endParaRPr lang="es-CO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b="1" dirty="0"/>
              <a:t>o</a:t>
            </a:r>
            <a:r>
              <a:rPr lang="es-CO" sz="1200" b="1" dirty="0" smtClean="0"/>
              <a:t>xígeno</a:t>
            </a:r>
            <a:r>
              <a:rPr lang="es-CO" sz="1200" b="1" dirty="0"/>
              <a:t>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b="1" dirty="0"/>
              <a:t>h</a:t>
            </a:r>
            <a:r>
              <a:rPr lang="es-CO" sz="1200" b="1" dirty="0" smtClean="0"/>
              <a:t>ierro </a:t>
            </a:r>
            <a:endParaRPr lang="es-CO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b="1" dirty="0"/>
              <a:t>p</a:t>
            </a:r>
            <a:r>
              <a:rPr lang="es-CO" sz="1200" b="1" dirty="0" smtClean="0"/>
              <a:t>lomo </a:t>
            </a:r>
            <a:endParaRPr lang="es-CO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b="1" dirty="0"/>
              <a:t>n</a:t>
            </a:r>
            <a:r>
              <a:rPr lang="es-CO" sz="1200" b="1" dirty="0" smtClean="0"/>
              <a:t>íquel </a:t>
            </a:r>
            <a:endParaRPr lang="es-CO" sz="1200" b="1" dirty="0"/>
          </a:p>
        </p:txBody>
      </p:sp>
      <p:sp>
        <p:nvSpPr>
          <p:cNvPr id="121" name="Rectángulo 71"/>
          <p:cNvSpPr/>
          <p:nvPr/>
        </p:nvSpPr>
        <p:spPr>
          <a:xfrm>
            <a:off x="192304" y="3486267"/>
            <a:ext cx="1187257" cy="889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chemeClr val="bg1"/>
                </a:solidFill>
              </a:rPr>
              <a:t>c</a:t>
            </a:r>
            <a:r>
              <a:rPr lang="es-CO" sz="1100" dirty="0" smtClean="0">
                <a:solidFill>
                  <a:schemeClr val="bg1"/>
                </a:solidFill>
              </a:rPr>
              <a:t>iclo-alcanos</a:t>
            </a:r>
            <a:endParaRPr lang="es-CO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chemeClr val="bg1"/>
                </a:solidFill>
              </a:rPr>
              <a:t>c</a:t>
            </a:r>
            <a:r>
              <a:rPr lang="es-CO" sz="1100" dirty="0" smtClean="0">
                <a:solidFill>
                  <a:schemeClr val="bg1"/>
                </a:solidFill>
              </a:rPr>
              <a:t>iclo-alquenos</a:t>
            </a:r>
            <a:endParaRPr lang="es-CO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chemeClr val="bg1"/>
                </a:solidFill>
              </a:rPr>
              <a:t>c</a:t>
            </a:r>
            <a:r>
              <a:rPr lang="es-CO" sz="1100" dirty="0" smtClean="0">
                <a:solidFill>
                  <a:schemeClr val="bg1"/>
                </a:solidFill>
              </a:rPr>
              <a:t>iclo-alquinos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122" name="Rectángulo 71"/>
          <p:cNvSpPr/>
          <p:nvPr/>
        </p:nvSpPr>
        <p:spPr>
          <a:xfrm>
            <a:off x="1508935" y="3506230"/>
            <a:ext cx="1033003" cy="4252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bg1"/>
                </a:solidFill>
              </a:rPr>
              <a:t>insaturados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43340" y="797148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</a:t>
            </a:r>
          </a:p>
        </p:txBody>
      </p:sp>
      <p:sp>
        <p:nvSpPr>
          <p:cNvPr id="152" name="Rectángulo 71"/>
          <p:cNvSpPr/>
          <p:nvPr/>
        </p:nvSpPr>
        <p:spPr>
          <a:xfrm>
            <a:off x="4203308" y="3523096"/>
            <a:ext cx="878279" cy="438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bg1"/>
                </a:solidFill>
              </a:rPr>
              <a:t>saturados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62" name="Rectángulo 261"/>
          <p:cNvSpPr/>
          <p:nvPr/>
        </p:nvSpPr>
        <p:spPr>
          <a:xfrm>
            <a:off x="1744524" y="4216381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son</a:t>
            </a:r>
          </a:p>
        </p:txBody>
      </p:sp>
      <p:sp>
        <p:nvSpPr>
          <p:cNvPr id="263" name="Rectángulo 262"/>
          <p:cNvSpPr/>
          <p:nvPr/>
        </p:nvSpPr>
        <p:spPr>
          <a:xfrm>
            <a:off x="1972166" y="2861744"/>
            <a:ext cx="10102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se dividen en</a:t>
            </a:r>
          </a:p>
        </p:txBody>
      </p:sp>
      <p:cxnSp>
        <p:nvCxnSpPr>
          <p:cNvPr id="272" name="Conector recto 271"/>
          <p:cNvCxnSpPr>
            <a:stCxn id="152" idx="2"/>
            <a:endCxn id="153" idx="0"/>
          </p:cNvCxnSpPr>
          <p:nvPr/>
        </p:nvCxnSpPr>
        <p:spPr>
          <a:xfrm flipH="1">
            <a:off x="4638717" y="3961099"/>
            <a:ext cx="3731" cy="3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/>
          <p:cNvCxnSpPr>
            <a:stCxn id="271" idx="2"/>
            <a:endCxn id="228" idx="0"/>
          </p:cNvCxnSpPr>
          <p:nvPr/>
        </p:nvCxnSpPr>
        <p:spPr>
          <a:xfrm>
            <a:off x="1219448" y="5584733"/>
            <a:ext cx="2035" cy="274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>
            <a:stCxn id="44" idx="2"/>
            <a:endCxn id="118" idx="0"/>
          </p:cNvCxnSpPr>
          <p:nvPr/>
        </p:nvCxnSpPr>
        <p:spPr>
          <a:xfrm rot="16200000" flipH="1">
            <a:off x="1620087" y="607260"/>
            <a:ext cx="436467" cy="1277906"/>
          </a:xfrm>
          <a:prstGeom prst="bentConnector3">
            <a:avLst>
              <a:gd name="adj1" fmla="val 562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/>
          <p:cNvSpPr/>
          <p:nvPr/>
        </p:nvSpPr>
        <p:spPr>
          <a:xfrm>
            <a:off x="2013793" y="1464447"/>
            <a:ext cx="926960" cy="590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/>
              <a:t>de cadena abierta</a:t>
            </a:r>
            <a:endParaRPr lang="es-CO" sz="1200" b="1" dirty="0"/>
          </a:p>
        </p:txBody>
      </p:sp>
      <p:sp>
        <p:nvSpPr>
          <p:cNvPr id="119" name="Rectángulo 118"/>
          <p:cNvSpPr/>
          <p:nvPr/>
        </p:nvSpPr>
        <p:spPr>
          <a:xfrm>
            <a:off x="817361" y="2163983"/>
            <a:ext cx="1199760" cy="590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/>
              <a:t>alicíclicos</a:t>
            </a:r>
            <a:endParaRPr lang="es-CO" sz="1200" b="1" dirty="0"/>
          </a:p>
        </p:txBody>
      </p:sp>
      <p:sp>
        <p:nvSpPr>
          <p:cNvPr id="120" name="Rectángulo 119"/>
          <p:cNvSpPr/>
          <p:nvPr/>
        </p:nvSpPr>
        <p:spPr>
          <a:xfrm>
            <a:off x="421963" y="1514803"/>
            <a:ext cx="914394" cy="436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aromáticos</a:t>
            </a:r>
            <a:endParaRPr lang="es-CO" sz="1200" b="1" dirty="0"/>
          </a:p>
        </p:txBody>
      </p:sp>
      <p:sp>
        <p:nvSpPr>
          <p:cNvPr id="153" name="Rectángulo 152"/>
          <p:cNvSpPr/>
          <p:nvPr/>
        </p:nvSpPr>
        <p:spPr>
          <a:xfrm>
            <a:off x="4360435" y="4304701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son</a:t>
            </a:r>
          </a:p>
        </p:txBody>
      </p:sp>
      <p:sp>
        <p:nvSpPr>
          <p:cNvPr id="175" name="Rectángulo 143"/>
          <p:cNvSpPr/>
          <p:nvPr/>
        </p:nvSpPr>
        <p:spPr>
          <a:xfrm>
            <a:off x="6859231" y="6035348"/>
            <a:ext cx="666209" cy="396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enlace sencillo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sp>
        <p:nvSpPr>
          <p:cNvPr id="176" name="Rectángulo 143"/>
          <p:cNvSpPr/>
          <p:nvPr/>
        </p:nvSpPr>
        <p:spPr>
          <a:xfrm>
            <a:off x="7721861" y="6064013"/>
            <a:ext cx="680319" cy="338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CnH2n+2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cxnSp>
        <p:nvCxnSpPr>
          <p:cNvPr id="214" name="Conector angular 213"/>
          <p:cNvCxnSpPr>
            <a:stCxn id="599" idx="2"/>
            <a:endCxn id="190" idx="0"/>
          </p:cNvCxnSpPr>
          <p:nvPr/>
        </p:nvCxnSpPr>
        <p:spPr>
          <a:xfrm rot="5400000">
            <a:off x="3212926" y="4984465"/>
            <a:ext cx="452500" cy="777030"/>
          </a:xfrm>
          <a:prstGeom prst="bentConnector3">
            <a:avLst>
              <a:gd name="adj1" fmla="val 46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angular 215"/>
          <p:cNvCxnSpPr>
            <a:stCxn id="582" idx="0"/>
            <a:endCxn id="599" idx="2"/>
          </p:cNvCxnSpPr>
          <p:nvPr/>
        </p:nvCxnSpPr>
        <p:spPr>
          <a:xfrm rot="5400000" flipH="1" flipV="1">
            <a:off x="3566461" y="5323503"/>
            <a:ext cx="438003" cy="844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ángulo 143"/>
          <p:cNvSpPr/>
          <p:nvPr/>
        </p:nvSpPr>
        <p:spPr>
          <a:xfrm>
            <a:off x="4212866" y="6035348"/>
            <a:ext cx="587193" cy="331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CnH2n</a:t>
            </a:r>
            <a:endParaRPr lang="es-CO" sz="900" dirty="0"/>
          </a:p>
        </p:txBody>
      </p:sp>
      <p:sp>
        <p:nvSpPr>
          <p:cNvPr id="225" name="Rectángulo 143"/>
          <p:cNvSpPr/>
          <p:nvPr/>
        </p:nvSpPr>
        <p:spPr>
          <a:xfrm>
            <a:off x="1684705" y="5891566"/>
            <a:ext cx="587193" cy="351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CnH2n-2</a:t>
            </a:r>
          </a:p>
        </p:txBody>
      </p:sp>
      <p:sp>
        <p:nvSpPr>
          <p:cNvPr id="226" name="Rectángulo 143"/>
          <p:cNvSpPr/>
          <p:nvPr/>
        </p:nvSpPr>
        <p:spPr>
          <a:xfrm>
            <a:off x="3481561" y="5961245"/>
            <a:ext cx="571788" cy="432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/>
              <a:t>enlace doble</a:t>
            </a:r>
            <a:endParaRPr lang="es-CO" sz="900" dirty="0"/>
          </a:p>
        </p:txBody>
      </p:sp>
      <p:sp>
        <p:nvSpPr>
          <p:cNvPr id="227" name="Rectángulo 143"/>
          <p:cNvSpPr/>
          <p:nvPr/>
        </p:nvSpPr>
        <p:spPr>
          <a:xfrm>
            <a:off x="2789917" y="6022906"/>
            <a:ext cx="521485" cy="334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-eno</a:t>
            </a:r>
            <a:endParaRPr lang="es-CO" sz="900" dirty="0"/>
          </a:p>
        </p:txBody>
      </p:sp>
      <p:sp>
        <p:nvSpPr>
          <p:cNvPr id="228" name="Rectángulo 143"/>
          <p:cNvSpPr/>
          <p:nvPr/>
        </p:nvSpPr>
        <p:spPr>
          <a:xfrm>
            <a:off x="927886" y="5859553"/>
            <a:ext cx="587193" cy="413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/>
              <a:t>enlace triple</a:t>
            </a:r>
            <a:endParaRPr lang="es-CO" sz="900" dirty="0"/>
          </a:p>
        </p:txBody>
      </p:sp>
      <p:cxnSp>
        <p:nvCxnSpPr>
          <p:cNvPr id="234" name="Conector angular 233"/>
          <p:cNvCxnSpPr>
            <a:stCxn id="153" idx="2"/>
            <a:endCxn id="613" idx="0"/>
          </p:cNvCxnSpPr>
          <p:nvPr/>
        </p:nvCxnSpPr>
        <p:spPr>
          <a:xfrm rot="16200000" flipH="1">
            <a:off x="5638450" y="3535799"/>
            <a:ext cx="385906" cy="23853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angular 265"/>
          <p:cNvCxnSpPr>
            <a:stCxn id="206" idx="2"/>
            <a:endCxn id="494" idx="0"/>
          </p:cNvCxnSpPr>
          <p:nvPr/>
        </p:nvCxnSpPr>
        <p:spPr>
          <a:xfrm rot="16200000" flipH="1">
            <a:off x="1599697" y="4996551"/>
            <a:ext cx="231712" cy="523163"/>
          </a:xfrm>
          <a:prstGeom prst="bentConnector3">
            <a:avLst>
              <a:gd name="adj1" fmla="val 466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ángulo 270"/>
          <p:cNvSpPr/>
          <p:nvPr/>
        </p:nvSpPr>
        <p:spPr>
          <a:xfrm>
            <a:off x="1042156" y="5353901"/>
            <a:ext cx="3545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con</a:t>
            </a:r>
            <a:endParaRPr lang="es-CO" sz="900" dirty="0"/>
          </a:p>
        </p:txBody>
      </p:sp>
      <p:cxnSp>
        <p:nvCxnSpPr>
          <p:cNvPr id="274" name="Conector angular 273"/>
          <p:cNvCxnSpPr>
            <a:stCxn id="206" idx="2"/>
            <a:endCxn id="271" idx="0"/>
          </p:cNvCxnSpPr>
          <p:nvPr/>
        </p:nvCxnSpPr>
        <p:spPr>
          <a:xfrm rot="5400000">
            <a:off x="1230898" y="5130827"/>
            <a:ext cx="211624" cy="234524"/>
          </a:xfrm>
          <a:prstGeom prst="bentConnector3">
            <a:avLst>
              <a:gd name="adj1" fmla="val 521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>
            <a:stCxn id="144" idx="0"/>
            <a:endCxn id="206" idx="2"/>
          </p:cNvCxnSpPr>
          <p:nvPr/>
        </p:nvCxnSpPr>
        <p:spPr>
          <a:xfrm rot="5400000" flipH="1" flipV="1">
            <a:off x="868306" y="4772121"/>
            <a:ext cx="215509" cy="9558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ángulo 143"/>
          <p:cNvSpPr/>
          <p:nvPr/>
        </p:nvSpPr>
        <p:spPr>
          <a:xfrm>
            <a:off x="254072" y="5913620"/>
            <a:ext cx="495399" cy="325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-</a:t>
            </a:r>
            <a:r>
              <a:rPr lang="es-CO" sz="900" dirty="0" err="1"/>
              <a:t>ino</a:t>
            </a:r>
            <a:endParaRPr lang="es-CO" sz="900" dirty="0"/>
          </a:p>
        </p:txBody>
      </p:sp>
      <p:cxnSp>
        <p:nvCxnSpPr>
          <p:cNvPr id="312" name="Conector angular 311"/>
          <p:cNvCxnSpPr>
            <a:stCxn id="121" idx="0"/>
            <a:endCxn id="38" idx="2"/>
          </p:cNvCxnSpPr>
          <p:nvPr/>
        </p:nvCxnSpPr>
        <p:spPr>
          <a:xfrm rot="5400000" flipH="1" flipV="1">
            <a:off x="798616" y="3241416"/>
            <a:ext cx="232168" cy="2575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119" idx="2"/>
            <a:endCxn id="38" idx="0"/>
          </p:cNvCxnSpPr>
          <p:nvPr/>
        </p:nvCxnSpPr>
        <p:spPr>
          <a:xfrm rot="5400000">
            <a:off x="1096089" y="2702114"/>
            <a:ext cx="268531" cy="3737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recto 371"/>
          <p:cNvCxnSpPr>
            <a:stCxn id="93" idx="2"/>
            <a:endCxn id="175" idx="0"/>
          </p:cNvCxnSpPr>
          <p:nvPr/>
        </p:nvCxnSpPr>
        <p:spPr>
          <a:xfrm>
            <a:off x="7165887" y="5871802"/>
            <a:ext cx="26449" cy="163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cto 372"/>
          <p:cNvCxnSpPr>
            <a:stCxn id="104" idx="2"/>
            <a:endCxn id="176" idx="0"/>
          </p:cNvCxnSpPr>
          <p:nvPr/>
        </p:nvCxnSpPr>
        <p:spPr>
          <a:xfrm flipH="1">
            <a:off x="8062021" y="5887192"/>
            <a:ext cx="1" cy="176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385"/>
          <p:cNvCxnSpPr>
            <a:stCxn id="507" idx="2"/>
            <a:endCxn id="210" idx="0"/>
          </p:cNvCxnSpPr>
          <p:nvPr/>
        </p:nvCxnSpPr>
        <p:spPr>
          <a:xfrm flipH="1">
            <a:off x="6437903" y="5900563"/>
            <a:ext cx="1" cy="1658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71</Words>
  <Application>Microsoft Office PowerPoint</Application>
  <PresentationFormat>Carta (216 x 279 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115</cp:revision>
  <dcterms:created xsi:type="dcterms:W3CDTF">2015-05-14T14:12:36Z</dcterms:created>
  <dcterms:modified xsi:type="dcterms:W3CDTF">2015-09-28T23:06:05Z</dcterms:modified>
</cp:coreProperties>
</file>