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48" autoAdjust="0"/>
    <p:restoredTop sz="94660"/>
  </p:normalViewPr>
  <p:slideViewPr>
    <p:cSldViewPr snapToGrid="0">
      <p:cViewPr>
        <p:scale>
          <a:sx n="100" d="100"/>
          <a:sy n="100" d="100"/>
        </p:scale>
        <p:origin x="966" y="-216"/>
      </p:cViewPr>
      <p:guideLst>
        <p:guide orient="horz" pos="2160"/>
        <p:guide pos="288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92418" y="75494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Movimiento en una dimensión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49069" y="726754"/>
            <a:ext cx="1226915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Características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2234526" y="755529"/>
            <a:ext cx="776041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Medidas</a:t>
            </a:r>
          </a:p>
        </p:txBody>
      </p:sp>
      <p:sp>
        <p:nvSpPr>
          <p:cNvPr id="88" name="87 CuadroTexto"/>
          <p:cNvSpPr txBox="1"/>
          <p:nvPr/>
        </p:nvSpPr>
        <p:spPr>
          <a:xfrm>
            <a:off x="6861222" y="669497"/>
            <a:ext cx="781029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dist="12700" dir="5400000" sx="103000" sy="10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Análisis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587963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trayectorias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1644427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escalares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2674387" y="1744885"/>
            <a:ext cx="949123" cy="24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vectoriales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4076012" y="1530389"/>
            <a:ext cx="949123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rectilíneo uniforme MRU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7202707" y="1512186"/>
            <a:ext cx="1486167" cy="55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movimiento rectilíneo uniformemente acelerado MRUA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467568" y="2621029"/>
            <a:ext cx="949123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línea recta</a:t>
            </a:r>
          </a:p>
          <a:p>
            <a:pPr algn="ctr"/>
            <a:r>
              <a:rPr lang="es-ES" sz="900" dirty="0"/>
              <a:t>o</a:t>
            </a:r>
          </a:p>
          <a:p>
            <a:pPr algn="ctr"/>
            <a:r>
              <a:rPr lang="es-ES" sz="900" dirty="0"/>
              <a:t>curvilínea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1508061" y="2904211"/>
            <a:ext cx="9491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distancia.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rapidez.</a:t>
            </a:r>
            <a:endParaRPr lang="es-ES" sz="9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1486699" y="3971216"/>
            <a:ext cx="1182255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desplazamiento.</a:t>
            </a:r>
          </a:p>
          <a:p>
            <a:r>
              <a:rPr lang="es-ES" dirty="0"/>
              <a:t>velocidad.</a:t>
            </a:r>
          </a:p>
          <a:p>
            <a:r>
              <a:rPr lang="es-ES" dirty="0"/>
              <a:t>aceleración.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3684512" y="2716758"/>
            <a:ext cx="1431718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trayectoria rectilínea.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v</a:t>
            </a:r>
            <a:r>
              <a:rPr lang="es-ES" sz="900" dirty="0" smtClean="0"/>
              <a:t>elocidad contante.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a</a:t>
            </a:r>
            <a:r>
              <a:rPr lang="es-ES" sz="900" dirty="0" smtClean="0"/>
              <a:t>celeración nula.</a:t>
            </a:r>
            <a:endParaRPr lang="es-ES" sz="900" dirty="0"/>
          </a:p>
        </p:txBody>
      </p:sp>
      <p:sp>
        <p:nvSpPr>
          <p:cNvPr id="115" name="114 CuadroTexto"/>
          <p:cNvSpPr txBox="1"/>
          <p:nvPr/>
        </p:nvSpPr>
        <p:spPr>
          <a:xfrm>
            <a:off x="5163306" y="3731537"/>
            <a:ext cx="10554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posición-tiempo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2730488" y="4581754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lineal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2317856" y="5394996"/>
            <a:ext cx="949123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pendiente </a:t>
            </a:r>
            <a:r>
              <a:rPr lang="es-ES" sz="900" dirty="0" smtClean="0"/>
              <a:t>representa la </a:t>
            </a:r>
            <a:r>
              <a:rPr lang="es-ES" sz="900" dirty="0"/>
              <a:t>velocidad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337199" y="3913468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un sistema de referencia fijo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3878620" y="3946960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– tiempo</a:t>
            </a:r>
          </a:p>
        </p:txBody>
      </p:sp>
      <p:sp>
        <p:nvSpPr>
          <p:cNvPr id="129" name="128 CuadroTexto"/>
          <p:cNvSpPr txBox="1"/>
          <p:nvPr/>
        </p:nvSpPr>
        <p:spPr>
          <a:xfrm>
            <a:off x="3864608" y="4899277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900" dirty="0"/>
              <a:t>recta horizontal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3304504" y="5827770"/>
            <a:ext cx="1148232" cy="507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900" dirty="0"/>
              <a:t>área </a:t>
            </a:r>
            <a:r>
              <a:rPr lang="es-ES" sz="900" dirty="0" smtClean="0"/>
              <a:t>bajo la recta </a:t>
            </a:r>
            <a:r>
              <a:rPr lang="es-ES" sz="900" dirty="0" smtClean="0"/>
              <a:t>representa </a:t>
            </a:r>
            <a:r>
              <a:rPr lang="es-ES" sz="900" dirty="0"/>
              <a:t>el desplazamiento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5163306" y="4813099"/>
            <a:ext cx="9491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cuadrática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5832160" y="4044168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velocidad - tiempo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5125767" y="5962680"/>
            <a:ext cx="145033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pendiente representa </a:t>
            </a:r>
            <a:r>
              <a:rPr lang="es-ES" sz="900" dirty="0" smtClean="0"/>
              <a:t>aceleración.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área bajo la recta representa el espacio recorrido. </a:t>
            </a:r>
            <a:endParaRPr lang="es-ES" sz="900" dirty="0"/>
          </a:p>
        </p:txBody>
      </p:sp>
      <p:sp>
        <p:nvSpPr>
          <p:cNvPr id="58" name="57 CuadroTexto"/>
          <p:cNvSpPr txBox="1"/>
          <p:nvPr/>
        </p:nvSpPr>
        <p:spPr>
          <a:xfrm>
            <a:off x="6713605" y="5962680"/>
            <a:ext cx="1071053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área bajo la «curva» representa el cambio de velocidad</a:t>
            </a:r>
          </a:p>
        </p:txBody>
      </p:sp>
      <p:cxnSp>
        <p:nvCxnSpPr>
          <p:cNvPr id="3" name="2 Conector angular"/>
          <p:cNvCxnSpPr>
            <a:stCxn id="4" idx="2"/>
            <a:endCxn id="21" idx="0"/>
          </p:cNvCxnSpPr>
          <p:nvPr/>
        </p:nvCxnSpPr>
        <p:spPr>
          <a:xfrm rot="5400000">
            <a:off x="2707492" y="-1116328"/>
            <a:ext cx="198118" cy="348804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angular"/>
          <p:cNvCxnSpPr>
            <a:stCxn id="4" idx="2"/>
            <a:endCxn id="87" idx="0"/>
          </p:cNvCxnSpPr>
          <p:nvPr/>
        </p:nvCxnSpPr>
        <p:spPr>
          <a:xfrm rot="5400000">
            <a:off x="3473115" y="-321931"/>
            <a:ext cx="226893" cy="19280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4" idx="2"/>
            <a:endCxn id="88" idx="0"/>
          </p:cNvCxnSpPr>
          <p:nvPr/>
        </p:nvCxnSpPr>
        <p:spPr>
          <a:xfrm rot="16200000" flipH="1">
            <a:off x="5830725" y="-751516"/>
            <a:ext cx="140861" cy="27011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21" idx="2"/>
            <a:endCxn id="22" idx="0"/>
          </p:cNvCxnSpPr>
          <p:nvPr/>
        </p:nvCxnSpPr>
        <p:spPr>
          <a:xfrm rot="5400000">
            <a:off x="699655" y="1382012"/>
            <a:ext cx="725743" cy="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22" idx="2"/>
            <a:endCxn id="72" idx="0"/>
          </p:cNvCxnSpPr>
          <p:nvPr/>
        </p:nvCxnSpPr>
        <p:spPr>
          <a:xfrm rot="5400000">
            <a:off x="924180" y="2050671"/>
            <a:ext cx="197910" cy="787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angular"/>
          <p:cNvCxnSpPr>
            <a:stCxn id="70" idx="2"/>
            <a:endCxn id="91" idx="0"/>
          </p:cNvCxnSpPr>
          <p:nvPr/>
        </p:nvCxnSpPr>
        <p:spPr>
          <a:xfrm rot="5400000">
            <a:off x="2226668" y="1349006"/>
            <a:ext cx="288201" cy="5035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70" idx="2"/>
            <a:endCxn id="92" idx="0"/>
          </p:cNvCxnSpPr>
          <p:nvPr/>
        </p:nvCxnSpPr>
        <p:spPr>
          <a:xfrm rot="16200000" flipH="1">
            <a:off x="2741647" y="1337582"/>
            <a:ext cx="288201" cy="5264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angular"/>
          <p:cNvCxnSpPr>
            <a:stCxn id="88" idx="2"/>
            <a:endCxn id="71" idx="0"/>
          </p:cNvCxnSpPr>
          <p:nvPr/>
        </p:nvCxnSpPr>
        <p:spPr>
          <a:xfrm rot="5400000">
            <a:off x="6983573" y="889453"/>
            <a:ext cx="195732" cy="34059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91" idx="2"/>
            <a:endCxn id="73" idx="0"/>
          </p:cNvCxnSpPr>
          <p:nvPr/>
        </p:nvCxnSpPr>
        <p:spPr>
          <a:xfrm rot="5400000">
            <a:off x="1745932" y="2110513"/>
            <a:ext cx="492464" cy="25365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/>
          <p:nvPr/>
        </p:nvCxnSpPr>
        <p:spPr>
          <a:xfrm rot="5400000">
            <a:off x="2933514" y="2228213"/>
            <a:ext cx="480387" cy="6173"/>
          </a:xfrm>
          <a:prstGeom prst="bentConnector3">
            <a:avLst>
              <a:gd name="adj1" fmla="val 579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/>
          <p:nvPr/>
        </p:nvCxnSpPr>
        <p:spPr>
          <a:xfrm rot="5400000">
            <a:off x="4418563" y="2535573"/>
            <a:ext cx="88494" cy="254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79" idx="2"/>
            <a:endCxn id="278" idx="0"/>
          </p:cNvCxnSpPr>
          <p:nvPr/>
        </p:nvCxnSpPr>
        <p:spPr>
          <a:xfrm rot="16200000" flipH="1">
            <a:off x="6315723" y="2629503"/>
            <a:ext cx="139737" cy="1220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Conector angular"/>
          <p:cNvCxnSpPr>
            <a:stCxn id="173" idx="2"/>
            <a:endCxn id="216" idx="0"/>
          </p:cNvCxnSpPr>
          <p:nvPr/>
        </p:nvCxnSpPr>
        <p:spPr>
          <a:xfrm rot="5400000">
            <a:off x="3894345" y="3139987"/>
            <a:ext cx="130707" cy="895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angular"/>
          <p:cNvCxnSpPr>
            <a:stCxn id="124" idx="2"/>
            <a:endCxn id="69" idx="0"/>
          </p:cNvCxnSpPr>
          <p:nvPr/>
        </p:nvCxnSpPr>
        <p:spPr>
          <a:xfrm rot="16200000" flipH="1">
            <a:off x="3240312" y="4777324"/>
            <a:ext cx="183265" cy="2537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Conector angular"/>
          <p:cNvCxnSpPr>
            <a:stCxn id="54" idx="0"/>
            <a:endCxn id="288" idx="2"/>
          </p:cNvCxnSpPr>
          <p:nvPr/>
        </p:nvCxnSpPr>
        <p:spPr>
          <a:xfrm rot="5400000" flipH="1" flipV="1">
            <a:off x="5559214" y="4711021"/>
            <a:ext cx="180733" cy="23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Conector angular"/>
          <p:cNvCxnSpPr>
            <a:stCxn id="293" idx="0"/>
            <a:endCxn id="338" idx="2"/>
          </p:cNvCxnSpPr>
          <p:nvPr/>
        </p:nvCxnSpPr>
        <p:spPr>
          <a:xfrm rot="16200000" flipV="1">
            <a:off x="6158083" y="4986157"/>
            <a:ext cx="491664" cy="392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angular"/>
          <p:cNvCxnSpPr>
            <a:stCxn id="173" idx="2"/>
            <a:endCxn id="128" idx="0"/>
          </p:cNvCxnSpPr>
          <p:nvPr/>
        </p:nvCxnSpPr>
        <p:spPr>
          <a:xfrm rot="16200000" flipH="1">
            <a:off x="4216370" y="3713801"/>
            <a:ext cx="424406" cy="41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angular"/>
          <p:cNvCxnSpPr>
            <a:stCxn id="24" idx="2"/>
            <a:endCxn id="127" idx="0"/>
          </p:cNvCxnSpPr>
          <p:nvPr/>
        </p:nvCxnSpPr>
        <p:spPr>
          <a:xfrm rot="5400000">
            <a:off x="484642" y="3455980"/>
            <a:ext cx="784608" cy="1303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CuadroTexto"/>
          <p:cNvSpPr txBox="1"/>
          <p:nvPr/>
        </p:nvSpPr>
        <p:spPr>
          <a:xfrm>
            <a:off x="6330293" y="1157617"/>
            <a:ext cx="116169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puede dividir en 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1323603" y="2483570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como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2601040" y="2471493"/>
            <a:ext cx="108347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como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742789" y="2387762"/>
            <a:ext cx="13988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caracteriza  </a:t>
            </a:r>
            <a:r>
              <a:rPr lang="es-ES" sz="900" dirty="0">
                <a:latin typeface="Arial" pitchFamily="34" charset="0"/>
                <a:cs typeface="Arial" pitchFamily="34" charset="0"/>
              </a:rPr>
              <a:t>por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467568" y="3330041"/>
            <a:ext cx="75026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respecto a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6916647" y="5468645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cuya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3233164" y="4995851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cuya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60622" y="1183389"/>
            <a:ext cx="677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que describe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735502" y="2189016"/>
            <a:ext cx="49648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en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2164112" y="1225852"/>
            <a:ext cx="9168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pueden ser</a:t>
            </a:r>
          </a:p>
        </p:txBody>
      </p:sp>
      <p:cxnSp>
        <p:nvCxnSpPr>
          <p:cNvPr id="108" name="35 Conector angular"/>
          <p:cNvCxnSpPr>
            <a:stCxn id="94" idx="2"/>
            <a:endCxn id="75" idx="0"/>
          </p:cNvCxnSpPr>
          <p:nvPr/>
        </p:nvCxnSpPr>
        <p:spPr>
          <a:xfrm rot="5400000">
            <a:off x="4344717" y="2181904"/>
            <a:ext cx="303375" cy="1083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39 Conector angular"/>
          <p:cNvCxnSpPr>
            <a:stCxn id="95" idx="2"/>
            <a:endCxn id="279" idx="0"/>
          </p:cNvCxnSpPr>
          <p:nvPr/>
        </p:nvCxnSpPr>
        <p:spPr>
          <a:xfrm rot="5400000">
            <a:off x="6973372" y="1417393"/>
            <a:ext cx="323629" cy="16212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22 Conector angular"/>
          <p:cNvCxnSpPr>
            <a:stCxn id="87" idx="2"/>
            <a:endCxn id="70" idx="0"/>
          </p:cNvCxnSpPr>
          <p:nvPr/>
        </p:nvCxnSpPr>
        <p:spPr>
          <a:xfrm rot="5400000">
            <a:off x="2533580" y="1136884"/>
            <a:ext cx="17793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3 Conector angular"/>
          <p:cNvCxnSpPr>
            <a:stCxn id="72" idx="2"/>
            <a:endCxn id="24" idx="0"/>
          </p:cNvCxnSpPr>
          <p:nvPr/>
        </p:nvCxnSpPr>
        <p:spPr>
          <a:xfrm rot="5400000">
            <a:off x="862347" y="2499631"/>
            <a:ext cx="201181" cy="4161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31 Conector angular"/>
          <p:cNvCxnSpPr>
            <a:stCxn id="74" idx="2"/>
            <a:endCxn id="99" idx="0"/>
          </p:cNvCxnSpPr>
          <p:nvPr/>
        </p:nvCxnSpPr>
        <p:spPr>
          <a:xfrm rot="5400000">
            <a:off x="1975857" y="2804296"/>
            <a:ext cx="1268891" cy="1064949"/>
          </a:xfrm>
          <a:prstGeom prst="bentConnector3">
            <a:avLst>
              <a:gd name="adj1" fmla="val 635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29 Conector angular"/>
          <p:cNvCxnSpPr>
            <a:stCxn id="73" idx="2"/>
            <a:endCxn id="97" idx="0"/>
          </p:cNvCxnSpPr>
          <p:nvPr/>
        </p:nvCxnSpPr>
        <p:spPr>
          <a:xfrm rot="16200000" flipH="1">
            <a:off x="1829077" y="2750664"/>
            <a:ext cx="189809" cy="1172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25 Conector angular"/>
          <p:cNvCxnSpPr>
            <a:stCxn id="71" idx="2"/>
            <a:endCxn id="94" idx="0"/>
          </p:cNvCxnSpPr>
          <p:nvPr/>
        </p:nvCxnSpPr>
        <p:spPr>
          <a:xfrm rot="5400000">
            <a:off x="5659887" y="279136"/>
            <a:ext cx="141940" cy="236056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25 Conector angular"/>
          <p:cNvCxnSpPr>
            <a:stCxn id="71" idx="2"/>
            <a:endCxn id="95" idx="0"/>
          </p:cNvCxnSpPr>
          <p:nvPr/>
        </p:nvCxnSpPr>
        <p:spPr>
          <a:xfrm rot="16200000" flipH="1">
            <a:off x="7366597" y="932991"/>
            <a:ext cx="123737" cy="1034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74 CuadroTexto"/>
          <p:cNvSpPr txBox="1"/>
          <p:nvPr/>
        </p:nvSpPr>
        <p:spPr>
          <a:xfrm>
            <a:off x="3593544" y="3322499"/>
            <a:ext cx="162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itchFamily="34" charset="0"/>
                <a:cs typeface="Arial" pitchFamily="34" charset="0"/>
              </a:rPr>
              <a:t>las variables que se relacionan son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4" name="33 Conector angular"/>
          <p:cNvCxnSpPr>
            <a:stCxn id="103" idx="2"/>
            <a:endCxn id="173" idx="0"/>
          </p:cNvCxnSpPr>
          <p:nvPr/>
        </p:nvCxnSpPr>
        <p:spPr>
          <a:xfrm rot="16200000" flipH="1">
            <a:off x="4355039" y="3269920"/>
            <a:ext cx="97910" cy="72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123 CuadroTexto"/>
          <p:cNvSpPr txBox="1"/>
          <p:nvPr/>
        </p:nvSpPr>
        <p:spPr>
          <a:xfrm>
            <a:off x="3037215" y="3653261"/>
            <a:ext cx="949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 smtClean="0"/>
              <a:t>posición-tiempo</a:t>
            </a:r>
            <a:endParaRPr lang="es-ES" dirty="0"/>
          </a:p>
        </p:txBody>
      </p:sp>
      <p:sp>
        <p:nvSpPr>
          <p:cNvPr id="229" name="74 CuadroTexto"/>
          <p:cNvSpPr txBox="1"/>
          <p:nvPr/>
        </p:nvSpPr>
        <p:spPr>
          <a:xfrm>
            <a:off x="2715068" y="4247330"/>
            <a:ext cx="113774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itchFamily="34" charset="0"/>
                <a:cs typeface="Arial" pitchFamily="34" charset="0"/>
              </a:rPr>
              <a:t>se representa con una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4" name="142 Conector angular"/>
          <p:cNvCxnSpPr>
            <a:stCxn id="229" idx="0"/>
            <a:endCxn id="216" idx="2"/>
          </p:cNvCxnSpPr>
          <p:nvPr/>
        </p:nvCxnSpPr>
        <p:spPr>
          <a:xfrm rot="5400000" flipH="1" flipV="1">
            <a:off x="3216242" y="3951795"/>
            <a:ext cx="363237" cy="227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42 Conector angular"/>
          <p:cNvCxnSpPr>
            <a:stCxn id="124" idx="0"/>
            <a:endCxn id="229" idx="2"/>
          </p:cNvCxnSpPr>
          <p:nvPr/>
        </p:nvCxnSpPr>
        <p:spPr>
          <a:xfrm rot="5400000" flipH="1" flipV="1">
            <a:off x="3177312" y="4475124"/>
            <a:ext cx="134369" cy="78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142 Conector angular"/>
          <p:cNvCxnSpPr>
            <a:stCxn id="69" idx="2"/>
            <a:endCxn id="126" idx="0"/>
          </p:cNvCxnSpPr>
          <p:nvPr/>
        </p:nvCxnSpPr>
        <p:spPr>
          <a:xfrm rot="5400000">
            <a:off x="3033778" y="4969935"/>
            <a:ext cx="183701" cy="6664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74 CuadroTexto"/>
          <p:cNvSpPr txBox="1"/>
          <p:nvPr/>
        </p:nvSpPr>
        <p:spPr>
          <a:xfrm>
            <a:off x="4011702" y="4219756"/>
            <a:ext cx="116181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itchFamily="34" charset="0"/>
                <a:cs typeface="Arial" pitchFamily="34" charset="0"/>
              </a:rPr>
              <a:t>se representa con una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2" name="142 Conector angular"/>
          <p:cNvCxnSpPr>
            <a:stCxn id="251" idx="0"/>
            <a:endCxn id="128" idx="2"/>
          </p:cNvCxnSpPr>
          <p:nvPr/>
        </p:nvCxnSpPr>
        <p:spPr>
          <a:xfrm rot="16200000" flipV="1">
            <a:off x="4500088" y="4127233"/>
            <a:ext cx="41964" cy="1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42 Conector angular"/>
          <p:cNvCxnSpPr>
            <a:stCxn id="129" idx="0"/>
            <a:endCxn id="251" idx="2"/>
          </p:cNvCxnSpPr>
          <p:nvPr/>
        </p:nvCxnSpPr>
        <p:spPr>
          <a:xfrm rot="5400000" flipH="1" flipV="1">
            <a:off x="4274330" y="4580998"/>
            <a:ext cx="479466" cy="1570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82 CuadroTexto"/>
          <p:cNvSpPr txBox="1"/>
          <p:nvPr/>
        </p:nvSpPr>
        <p:spPr>
          <a:xfrm>
            <a:off x="3864608" y="5456472"/>
            <a:ext cx="4513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cuya</a:t>
            </a:r>
          </a:p>
        </p:txBody>
      </p:sp>
      <p:cxnSp>
        <p:nvCxnSpPr>
          <p:cNvPr id="263" name="188 Conector angular"/>
          <p:cNvCxnSpPr>
            <a:stCxn id="261" idx="0"/>
            <a:endCxn id="129" idx="2"/>
          </p:cNvCxnSpPr>
          <p:nvPr/>
        </p:nvCxnSpPr>
        <p:spPr>
          <a:xfrm rot="5400000" flipH="1" flipV="1">
            <a:off x="4099718" y="5120674"/>
            <a:ext cx="326363" cy="3452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188 Conector angular"/>
          <p:cNvCxnSpPr>
            <a:stCxn id="130" idx="0"/>
            <a:endCxn id="261" idx="2"/>
          </p:cNvCxnSpPr>
          <p:nvPr/>
        </p:nvCxnSpPr>
        <p:spPr>
          <a:xfrm rot="5400000" flipH="1" flipV="1">
            <a:off x="3906524" y="5644012"/>
            <a:ext cx="155854" cy="211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102 CuadroTexto"/>
          <p:cNvSpPr txBox="1"/>
          <p:nvPr/>
        </p:nvSpPr>
        <p:spPr>
          <a:xfrm>
            <a:off x="5730742" y="2760382"/>
            <a:ext cx="1431718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trayectoria rectilínea.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v</a:t>
            </a:r>
            <a:r>
              <a:rPr lang="es-ES" sz="900" dirty="0" smtClean="0"/>
              <a:t>elocidad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a</a:t>
            </a:r>
            <a:r>
              <a:rPr lang="es-ES" sz="900" dirty="0" smtClean="0"/>
              <a:t>celeración constante</a:t>
            </a:r>
            <a:endParaRPr lang="es-ES" sz="900" dirty="0"/>
          </a:p>
        </p:txBody>
      </p:sp>
      <p:sp>
        <p:nvSpPr>
          <p:cNvPr id="279" name="74 CuadroTexto"/>
          <p:cNvSpPr txBox="1"/>
          <p:nvPr/>
        </p:nvSpPr>
        <p:spPr>
          <a:xfrm>
            <a:off x="5625136" y="2389813"/>
            <a:ext cx="13988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itchFamily="34" charset="0"/>
                <a:cs typeface="Arial" pitchFamily="34" charset="0"/>
              </a:rPr>
              <a:t>se </a:t>
            </a:r>
            <a:r>
              <a:rPr lang="es-ES" sz="900" dirty="0" smtClean="0">
                <a:latin typeface="Arial" pitchFamily="34" charset="0"/>
                <a:cs typeface="Arial" pitchFamily="34" charset="0"/>
              </a:rPr>
              <a:t>caracteriza  </a:t>
            </a:r>
            <a:r>
              <a:rPr lang="es-ES" sz="900" dirty="0">
                <a:latin typeface="Arial" pitchFamily="34" charset="0"/>
                <a:cs typeface="Arial" pitchFamily="34" charset="0"/>
              </a:rPr>
              <a:t>por</a:t>
            </a:r>
          </a:p>
        </p:txBody>
      </p:sp>
      <p:sp>
        <p:nvSpPr>
          <p:cNvPr id="283" name="74 CuadroTexto"/>
          <p:cNvSpPr txBox="1"/>
          <p:nvPr/>
        </p:nvSpPr>
        <p:spPr>
          <a:xfrm>
            <a:off x="5707740" y="3427584"/>
            <a:ext cx="162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itchFamily="34" charset="0"/>
                <a:cs typeface="Arial" pitchFamily="34" charset="0"/>
              </a:rPr>
              <a:t>las variables que se relacionan son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8" name="74 CuadroTexto"/>
          <p:cNvSpPr txBox="1"/>
          <p:nvPr/>
        </p:nvSpPr>
        <p:spPr>
          <a:xfrm>
            <a:off x="5246472" y="4325728"/>
            <a:ext cx="829641" cy="306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itchFamily="34" charset="0"/>
                <a:cs typeface="Arial" pitchFamily="34" charset="0"/>
              </a:rPr>
              <a:t>se representa con una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3" name="123 CuadroTexto"/>
          <p:cNvSpPr txBox="1"/>
          <p:nvPr/>
        </p:nvSpPr>
        <p:spPr>
          <a:xfrm>
            <a:off x="6043338" y="5251610"/>
            <a:ext cx="760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900"/>
            </a:lvl1pPr>
          </a:lstStyle>
          <a:p>
            <a:r>
              <a:rPr lang="es-ES" dirty="0"/>
              <a:t>función lineal</a:t>
            </a:r>
          </a:p>
        </p:txBody>
      </p:sp>
      <p:sp>
        <p:nvSpPr>
          <p:cNvPr id="330" name="55 CuadroTexto"/>
          <p:cNvSpPr txBox="1"/>
          <p:nvPr/>
        </p:nvSpPr>
        <p:spPr>
          <a:xfrm>
            <a:off x="6720837" y="3768677"/>
            <a:ext cx="114181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aceleración </a:t>
            </a:r>
            <a:r>
              <a:rPr lang="es-ES" sz="900" dirty="0"/>
              <a:t>- tiempo</a:t>
            </a:r>
          </a:p>
        </p:txBody>
      </p:sp>
      <p:sp>
        <p:nvSpPr>
          <p:cNvPr id="338" name="74 CuadroTexto"/>
          <p:cNvSpPr txBox="1"/>
          <p:nvPr/>
        </p:nvSpPr>
        <p:spPr>
          <a:xfrm>
            <a:off x="5952739" y="4451346"/>
            <a:ext cx="863110" cy="30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7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/>
              <a:t>se representa con una</a:t>
            </a:r>
            <a:endParaRPr lang="es-ES" dirty="0"/>
          </a:p>
        </p:txBody>
      </p:sp>
      <p:sp>
        <p:nvSpPr>
          <p:cNvPr id="339" name="74 CuadroTexto"/>
          <p:cNvSpPr txBox="1"/>
          <p:nvPr/>
        </p:nvSpPr>
        <p:spPr>
          <a:xfrm>
            <a:off x="7069758" y="4333193"/>
            <a:ext cx="7997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700" dirty="0" smtClean="0">
                <a:latin typeface="Arial" pitchFamily="34" charset="0"/>
                <a:cs typeface="Arial" pitchFamily="34" charset="0"/>
              </a:rPr>
              <a:t>se representa con una</a:t>
            </a:r>
            <a:endParaRPr lang="es-ES" sz="7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2" name="184 Conector angular"/>
          <p:cNvCxnSpPr>
            <a:stCxn id="288" idx="0"/>
            <a:endCxn id="115" idx="2"/>
          </p:cNvCxnSpPr>
          <p:nvPr/>
        </p:nvCxnSpPr>
        <p:spPr>
          <a:xfrm rot="5400000" flipH="1" flipV="1">
            <a:off x="5494472" y="4129191"/>
            <a:ext cx="363359" cy="297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184 Conector angular"/>
          <p:cNvCxnSpPr>
            <a:stCxn id="283" idx="0"/>
            <a:endCxn id="278" idx="2"/>
          </p:cNvCxnSpPr>
          <p:nvPr/>
        </p:nvCxnSpPr>
        <p:spPr>
          <a:xfrm rot="16200000" flipV="1">
            <a:off x="6404523" y="3310292"/>
            <a:ext cx="159371" cy="7521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184 Conector angular"/>
          <p:cNvCxnSpPr>
            <a:stCxn id="115" idx="0"/>
            <a:endCxn id="283" idx="2"/>
          </p:cNvCxnSpPr>
          <p:nvPr/>
        </p:nvCxnSpPr>
        <p:spPr>
          <a:xfrm rot="5400000" flipH="1" flipV="1">
            <a:off x="6054463" y="3264186"/>
            <a:ext cx="103898" cy="830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184 Conector angular"/>
          <p:cNvCxnSpPr>
            <a:stCxn id="330" idx="0"/>
            <a:endCxn id="283" idx="2"/>
          </p:cNvCxnSpPr>
          <p:nvPr/>
        </p:nvCxnSpPr>
        <p:spPr>
          <a:xfrm rot="16200000" flipV="1">
            <a:off x="6836261" y="3313192"/>
            <a:ext cx="141038" cy="7699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184 Conector angular"/>
          <p:cNvCxnSpPr>
            <a:stCxn id="56" idx="0"/>
            <a:endCxn id="283" idx="2"/>
          </p:cNvCxnSpPr>
          <p:nvPr/>
        </p:nvCxnSpPr>
        <p:spPr>
          <a:xfrm rot="5400000" flipH="1" flipV="1">
            <a:off x="6254177" y="3776532"/>
            <a:ext cx="416529" cy="118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128 CuadroTexto"/>
          <p:cNvSpPr txBox="1"/>
          <p:nvPr/>
        </p:nvSpPr>
        <p:spPr>
          <a:xfrm>
            <a:off x="6698698" y="4822741"/>
            <a:ext cx="765482" cy="378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ES" sz="900" dirty="0"/>
              <a:t>recta horizontal</a:t>
            </a:r>
          </a:p>
        </p:txBody>
      </p:sp>
      <p:cxnSp>
        <p:nvCxnSpPr>
          <p:cNvPr id="367" name="142 Conector angular"/>
          <p:cNvCxnSpPr>
            <a:stCxn id="293" idx="2"/>
            <a:endCxn id="368" idx="0"/>
          </p:cNvCxnSpPr>
          <p:nvPr/>
        </p:nvCxnSpPr>
        <p:spPr>
          <a:xfrm rot="5400000">
            <a:off x="6233655" y="5500240"/>
            <a:ext cx="69179" cy="3105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68 CuadroTexto"/>
          <p:cNvSpPr txBox="1"/>
          <p:nvPr/>
        </p:nvSpPr>
        <p:spPr>
          <a:xfrm flipH="1">
            <a:off x="5730742" y="5690121"/>
            <a:ext cx="76442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itchFamily="34" charset="0"/>
                <a:cs typeface="Arial" pitchFamily="34" charset="0"/>
              </a:rPr>
              <a:t>cuya</a:t>
            </a:r>
            <a:endParaRPr lang="es-E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9" name="142 Conector angular"/>
          <p:cNvCxnSpPr>
            <a:stCxn id="368" idx="2"/>
            <a:endCxn id="57" idx="0"/>
          </p:cNvCxnSpPr>
          <p:nvPr/>
        </p:nvCxnSpPr>
        <p:spPr>
          <a:xfrm rot="5400000">
            <a:off x="5953386" y="5803113"/>
            <a:ext cx="57115" cy="2620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186 Conector angular"/>
          <p:cNvCxnSpPr>
            <a:stCxn id="56" idx="2"/>
            <a:endCxn id="338" idx="0"/>
          </p:cNvCxnSpPr>
          <p:nvPr/>
        </p:nvCxnSpPr>
        <p:spPr>
          <a:xfrm rot="5400000">
            <a:off x="6305509" y="4353786"/>
            <a:ext cx="176346" cy="18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184 Conector angular"/>
          <p:cNvCxnSpPr>
            <a:stCxn id="339" idx="0"/>
            <a:endCxn id="330" idx="2"/>
          </p:cNvCxnSpPr>
          <p:nvPr/>
        </p:nvCxnSpPr>
        <p:spPr>
          <a:xfrm rot="16200000" flipV="1">
            <a:off x="7213837" y="4077418"/>
            <a:ext cx="333684" cy="1778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184 Conector angular"/>
          <p:cNvCxnSpPr>
            <a:endCxn id="339" idx="2"/>
          </p:cNvCxnSpPr>
          <p:nvPr/>
        </p:nvCxnSpPr>
        <p:spPr>
          <a:xfrm rot="5400000" flipH="1" flipV="1">
            <a:off x="7320561" y="4663779"/>
            <a:ext cx="171859" cy="126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142 Conector angular"/>
          <p:cNvCxnSpPr>
            <a:stCxn id="357" idx="2"/>
            <a:endCxn id="68" idx="0"/>
          </p:cNvCxnSpPr>
          <p:nvPr/>
        </p:nvCxnSpPr>
        <p:spPr>
          <a:xfrm rot="16200000" flipH="1">
            <a:off x="6978344" y="5304668"/>
            <a:ext cx="267072" cy="608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142 Conector angular"/>
          <p:cNvCxnSpPr>
            <a:stCxn id="68" idx="2"/>
            <a:endCxn id="58" idx="0"/>
          </p:cNvCxnSpPr>
          <p:nvPr/>
        </p:nvCxnSpPr>
        <p:spPr>
          <a:xfrm rot="16200000" flipH="1">
            <a:off x="7056431" y="5769978"/>
            <a:ext cx="278591" cy="1068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39 Conector angular"/>
          <p:cNvCxnSpPr>
            <a:stCxn id="95" idx="2"/>
            <a:endCxn id="451" idx="0"/>
          </p:cNvCxnSpPr>
          <p:nvPr/>
        </p:nvCxnSpPr>
        <p:spPr>
          <a:xfrm rot="16200000" flipH="1">
            <a:off x="7937189" y="2074786"/>
            <a:ext cx="334301" cy="3170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74 CuadroTexto"/>
          <p:cNvSpPr txBox="1"/>
          <p:nvPr/>
        </p:nvSpPr>
        <p:spPr>
          <a:xfrm>
            <a:off x="7563442" y="2400485"/>
            <a:ext cx="13988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itchFamily="34" charset="0"/>
                <a:cs typeface="Arial" pitchFamily="34" charset="0"/>
              </a:rPr>
              <a:t>en el vacío se presentan</a:t>
            </a:r>
            <a:endParaRPr lang="es-E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6" name="62 CuadroTexto"/>
          <p:cNvSpPr txBox="1"/>
          <p:nvPr/>
        </p:nvSpPr>
        <p:spPr>
          <a:xfrm>
            <a:off x="7852924" y="3024311"/>
            <a:ext cx="1068894" cy="5078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171450" indent="-171450">
              <a:buFont typeface="Arial" panose="020B0604020202020204" pitchFamily="34" charset="0"/>
              <a:buChar char="•"/>
              <a:defRPr sz="900"/>
            </a:lvl1pPr>
          </a:lstStyle>
          <a:p>
            <a:pPr marL="0" indent="0">
              <a:buNone/>
            </a:pPr>
            <a:r>
              <a:rPr lang="es-ES" dirty="0"/>
              <a:t>casos debidos a la aceleración de la gravedad</a:t>
            </a:r>
          </a:p>
        </p:txBody>
      </p:sp>
      <p:sp>
        <p:nvSpPr>
          <p:cNvPr id="467" name="63 CuadroTexto"/>
          <p:cNvSpPr txBox="1"/>
          <p:nvPr/>
        </p:nvSpPr>
        <p:spPr>
          <a:xfrm>
            <a:off x="7945791" y="4096870"/>
            <a:ext cx="976027" cy="481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caída </a:t>
            </a:r>
            <a:r>
              <a:rPr lang="es-ES" sz="900" dirty="0" smtClean="0"/>
              <a:t>libre.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lanzamiento vertical.</a:t>
            </a:r>
            <a:endParaRPr lang="es-ES" sz="900" dirty="0"/>
          </a:p>
        </p:txBody>
      </p:sp>
      <p:sp>
        <p:nvSpPr>
          <p:cNvPr id="469" name="65 CuadroTexto"/>
          <p:cNvSpPr txBox="1"/>
          <p:nvPr/>
        </p:nvSpPr>
        <p:spPr>
          <a:xfrm>
            <a:off x="7852924" y="5317790"/>
            <a:ext cx="123405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/>
              <a:t>un cuerpo acelera mientras </a:t>
            </a:r>
            <a:r>
              <a:rPr lang="es-ES" sz="900" dirty="0" smtClean="0"/>
              <a:t>cae.</a:t>
            </a:r>
            <a:endParaRPr lang="es-ES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un </a:t>
            </a:r>
            <a:r>
              <a:rPr lang="es-ES" sz="900" dirty="0"/>
              <a:t>cuerpo que desacelera mientras </a:t>
            </a:r>
            <a:r>
              <a:rPr lang="es-ES" sz="900" dirty="0" smtClean="0"/>
              <a:t>sube.</a:t>
            </a:r>
            <a:endParaRPr lang="es-ES" sz="900" dirty="0"/>
          </a:p>
        </p:txBody>
      </p:sp>
      <p:cxnSp>
        <p:nvCxnSpPr>
          <p:cNvPr id="471" name="100 Conector angular"/>
          <p:cNvCxnSpPr>
            <a:stCxn id="451" idx="2"/>
            <a:endCxn id="466" idx="0"/>
          </p:cNvCxnSpPr>
          <p:nvPr/>
        </p:nvCxnSpPr>
        <p:spPr>
          <a:xfrm rot="16200000" flipH="1">
            <a:off x="8197882" y="2834822"/>
            <a:ext cx="254494" cy="1244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146 Conector angular"/>
          <p:cNvCxnSpPr>
            <a:stCxn id="466" idx="2"/>
            <a:endCxn id="467" idx="0"/>
          </p:cNvCxnSpPr>
          <p:nvPr/>
        </p:nvCxnSpPr>
        <p:spPr>
          <a:xfrm rot="16200000" flipH="1">
            <a:off x="8128224" y="3791289"/>
            <a:ext cx="564728" cy="4643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171 Conector angular"/>
          <p:cNvCxnSpPr>
            <a:stCxn id="476" idx="0"/>
          </p:cNvCxnSpPr>
          <p:nvPr/>
        </p:nvCxnSpPr>
        <p:spPr>
          <a:xfrm rot="16200000" flipV="1">
            <a:off x="8310742" y="4674843"/>
            <a:ext cx="297566" cy="11690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83 CuadroTexto"/>
          <p:cNvSpPr txBox="1"/>
          <p:nvPr/>
        </p:nvSpPr>
        <p:spPr>
          <a:xfrm>
            <a:off x="8118913" y="4882079"/>
            <a:ext cx="798127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itchFamily="34" charset="0"/>
                <a:cs typeface="Arial" pitchFamily="34" charset="0"/>
              </a:rPr>
              <a:t>se observa</a:t>
            </a:r>
          </a:p>
        </p:txBody>
      </p:sp>
      <p:cxnSp>
        <p:nvCxnSpPr>
          <p:cNvPr id="501" name="171 Conector angular"/>
          <p:cNvCxnSpPr>
            <a:stCxn id="469" idx="0"/>
            <a:endCxn id="476" idx="2"/>
          </p:cNvCxnSpPr>
          <p:nvPr/>
        </p:nvCxnSpPr>
        <p:spPr>
          <a:xfrm rot="5400000" flipH="1" flipV="1">
            <a:off x="8365134" y="5164947"/>
            <a:ext cx="257658" cy="480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</TotalTime>
  <Words>199</Words>
  <Application>Microsoft Office PowerPoint</Application>
  <PresentationFormat>Carta (216 x 279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PEQUETITA Garcia Rodriguez</cp:lastModifiedBy>
  <cp:revision>86</cp:revision>
  <cp:lastPrinted>2016-05-07T18:48:20Z</cp:lastPrinted>
  <dcterms:created xsi:type="dcterms:W3CDTF">2015-05-14T14:12:36Z</dcterms:created>
  <dcterms:modified xsi:type="dcterms:W3CDTF">2016-05-09T23:00:07Z</dcterms:modified>
</cp:coreProperties>
</file>