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7239000"/>
  <p:notesSz cx="6858000" cy="9144000"/>
  <p:defaultTextStyle>
    <a:defPPr>
      <a:defRPr lang="es-CO"/>
    </a:defPPr>
    <a:lvl1pPr marL="0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495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991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4875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9833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4793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9749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4710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966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69" d="100"/>
          <a:sy n="69" d="100"/>
        </p:scale>
        <p:origin x="300" y="66"/>
      </p:cViewPr>
      <p:guideLst>
        <p:guide orient="horz" pos="228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5" y="2248791"/>
            <a:ext cx="12241531" cy="15516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1" y="4102101"/>
            <a:ext cx="10081260" cy="18499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4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9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4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0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6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41306" y="289908"/>
            <a:ext cx="3240405" cy="6176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090" y="289908"/>
            <a:ext cx="9481185" cy="61766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0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3" y="4651732"/>
            <a:ext cx="12241531" cy="1437746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3" y="3068205"/>
            <a:ext cx="12241531" cy="158353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495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99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48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98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47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97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96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67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091" y="1689100"/>
            <a:ext cx="6360795" cy="4777408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20915" y="1689100"/>
            <a:ext cx="6360795" cy="4777408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7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20399"/>
            <a:ext cx="6363296" cy="67530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4957" indent="0">
              <a:buNone/>
              <a:defRPr sz="2400" b="1"/>
            </a:lvl2pPr>
            <a:lvl3pPr marL="1109917" indent="0">
              <a:buNone/>
              <a:defRPr sz="2200" b="1"/>
            </a:lvl3pPr>
            <a:lvl4pPr marL="1664875" indent="0">
              <a:buNone/>
              <a:defRPr sz="1900" b="1"/>
            </a:lvl4pPr>
            <a:lvl5pPr marL="2219833" indent="0">
              <a:buNone/>
              <a:defRPr sz="1900" b="1"/>
            </a:lvl5pPr>
            <a:lvl6pPr marL="2774793" indent="0">
              <a:buNone/>
              <a:defRPr sz="1900" b="1"/>
            </a:lvl6pPr>
            <a:lvl7pPr marL="3329749" indent="0">
              <a:buNone/>
              <a:defRPr sz="1900" b="1"/>
            </a:lvl7pPr>
            <a:lvl8pPr marL="3884710" indent="0">
              <a:buNone/>
              <a:defRPr sz="1900" b="1"/>
            </a:lvl8pPr>
            <a:lvl9pPr marL="4439667" indent="0">
              <a:buNone/>
              <a:defRPr sz="1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1" y="2295708"/>
            <a:ext cx="6363296" cy="4170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22" y="1620399"/>
            <a:ext cx="6365796" cy="67530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4957" indent="0">
              <a:buNone/>
              <a:defRPr sz="2400" b="1"/>
            </a:lvl2pPr>
            <a:lvl3pPr marL="1109917" indent="0">
              <a:buNone/>
              <a:defRPr sz="2200" b="1"/>
            </a:lvl3pPr>
            <a:lvl4pPr marL="1664875" indent="0">
              <a:buNone/>
              <a:defRPr sz="1900" b="1"/>
            </a:lvl4pPr>
            <a:lvl5pPr marL="2219833" indent="0">
              <a:buNone/>
              <a:defRPr sz="1900" b="1"/>
            </a:lvl5pPr>
            <a:lvl6pPr marL="2774793" indent="0">
              <a:buNone/>
              <a:defRPr sz="1900" b="1"/>
            </a:lvl6pPr>
            <a:lvl7pPr marL="3329749" indent="0">
              <a:buNone/>
              <a:defRPr sz="1900" b="1"/>
            </a:lvl7pPr>
            <a:lvl8pPr marL="3884710" indent="0">
              <a:buNone/>
              <a:defRPr sz="1900" b="1"/>
            </a:lvl8pPr>
            <a:lvl9pPr marL="4439667" indent="0">
              <a:buNone/>
              <a:defRPr sz="1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22" y="2295708"/>
            <a:ext cx="6365796" cy="4170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7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5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6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6" y="288223"/>
            <a:ext cx="4738093" cy="122660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5" y="288226"/>
            <a:ext cx="8051007" cy="6178286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6" y="1514838"/>
            <a:ext cx="4738093" cy="4951677"/>
          </a:xfrm>
        </p:spPr>
        <p:txBody>
          <a:bodyPr/>
          <a:lstStyle>
            <a:lvl1pPr marL="0" indent="0">
              <a:buNone/>
              <a:defRPr sz="1700"/>
            </a:lvl1pPr>
            <a:lvl2pPr marL="554957" indent="0">
              <a:buNone/>
              <a:defRPr sz="1600"/>
            </a:lvl2pPr>
            <a:lvl3pPr marL="1109917" indent="0">
              <a:buNone/>
              <a:defRPr sz="1300"/>
            </a:lvl3pPr>
            <a:lvl4pPr marL="1664875" indent="0">
              <a:buNone/>
              <a:defRPr sz="1100"/>
            </a:lvl4pPr>
            <a:lvl5pPr marL="2219833" indent="0">
              <a:buNone/>
              <a:defRPr sz="1100"/>
            </a:lvl5pPr>
            <a:lvl6pPr marL="2774793" indent="0">
              <a:buNone/>
              <a:defRPr sz="1100"/>
            </a:lvl6pPr>
            <a:lvl7pPr marL="3329749" indent="0">
              <a:buNone/>
              <a:defRPr sz="1100"/>
            </a:lvl7pPr>
            <a:lvl8pPr marL="3884710" indent="0">
              <a:buNone/>
              <a:defRPr sz="1100"/>
            </a:lvl8pPr>
            <a:lvl9pPr marL="4439667" indent="0">
              <a:buNone/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83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3" y="5067307"/>
            <a:ext cx="8641080" cy="5982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3" y="646816"/>
            <a:ext cx="8641080" cy="4343400"/>
          </a:xfrm>
        </p:spPr>
        <p:txBody>
          <a:bodyPr/>
          <a:lstStyle>
            <a:lvl1pPr marL="0" indent="0">
              <a:buNone/>
              <a:defRPr sz="3900"/>
            </a:lvl1pPr>
            <a:lvl2pPr marL="554957" indent="0">
              <a:buNone/>
              <a:defRPr sz="3500"/>
            </a:lvl2pPr>
            <a:lvl3pPr marL="1109917" indent="0">
              <a:buNone/>
              <a:defRPr sz="2800"/>
            </a:lvl3pPr>
            <a:lvl4pPr marL="1664875" indent="0">
              <a:buNone/>
              <a:defRPr sz="2400"/>
            </a:lvl4pPr>
            <a:lvl5pPr marL="2219833" indent="0">
              <a:buNone/>
              <a:defRPr sz="2400"/>
            </a:lvl5pPr>
            <a:lvl6pPr marL="2774793" indent="0">
              <a:buNone/>
              <a:defRPr sz="2400"/>
            </a:lvl6pPr>
            <a:lvl7pPr marL="3329749" indent="0">
              <a:buNone/>
              <a:defRPr sz="2400"/>
            </a:lvl7pPr>
            <a:lvl8pPr marL="3884710" indent="0">
              <a:buNone/>
              <a:defRPr sz="2400"/>
            </a:lvl8pPr>
            <a:lvl9pPr marL="4439667" indent="0">
              <a:buNone/>
              <a:defRPr sz="24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3" y="5665530"/>
            <a:ext cx="8641080" cy="849577"/>
          </a:xfrm>
        </p:spPr>
        <p:txBody>
          <a:bodyPr/>
          <a:lstStyle>
            <a:lvl1pPr marL="0" indent="0">
              <a:buNone/>
              <a:defRPr sz="1700"/>
            </a:lvl1pPr>
            <a:lvl2pPr marL="554957" indent="0">
              <a:buNone/>
              <a:defRPr sz="1600"/>
            </a:lvl2pPr>
            <a:lvl3pPr marL="1109917" indent="0">
              <a:buNone/>
              <a:defRPr sz="1300"/>
            </a:lvl3pPr>
            <a:lvl4pPr marL="1664875" indent="0">
              <a:buNone/>
              <a:defRPr sz="1100"/>
            </a:lvl4pPr>
            <a:lvl5pPr marL="2219833" indent="0">
              <a:buNone/>
              <a:defRPr sz="1100"/>
            </a:lvl5pPr>
            <a:lvl6pPr marL="2774793" indent="0">
              <a:buNone/>
              <a:defRPr sz="1100"/>
            </a:lvl6pPr>
            <a:lvl7pPr marL="3329749" indent="0">
              <a:buNone/>
              <a:defRPr sz="1100"/>
            </a:lvl7pPr>
            <a:lvl8pPr marL="3884710" indent="0">
              <a:buNone/>
              <a:defRPr sz="1100"/>
            </a:lvl8pPr>
            <a:lvl9pPr marL="4439667" indent="0">
              <a:buNone/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86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1" y="289901"/>
            <a:ext cx="12961620" cy="1206500"/>
          </a:xfrm>
          <a:prstGeom prst="rect">
            <a:avLst/>
          </a:prstGeom>
        </p:spPr>
        <p:txBody>
          <a:bodyPr vert="horz" lIns="110992" tIns="55497" rIns="110992" bIns="554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89100"/>
            <a:ext cx="12961620" cy="4777408"/>
          </a:xfrm>
          <a:prstGeom prst="rect">
            <a:avLst/>
          </a:prstGeom>
        </p:spPr>
        <p:txBody>
          <a:bodyPr vert="horz" lIns="110992" tIns="55497" rIns="110992" bIns="554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1" y="6709493"/>
            <a:ext cx="3360420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AC9F-D4BB-42A9-B543-2B0006DA69D7}" type="datetimeFigureOut">
              <a:rPr lang="es-CO" smtClean="0"/>
              <a:t>20/06/2016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5" y="6709493"/>
            <a:ext cx="4560571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1" y="6709493"/>
            <a:ext cx="3360420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51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9917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219" indent="-416219" algn="l" defTabSz="110991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1808" indent="-346848" algn="l" defTabSz="1109917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387395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42355" indent="-277480" algn="l" defTabSz="11099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7311" indent="-277480" algn="l" defTabSz="110991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2269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7230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2186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17145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495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1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875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9833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4793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9749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4710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966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20" Type="http://schemas.openxmlformats.org/officeDocument/2006/relationships/image" Target="../media/image1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9" Type="http://schemas.openxmlformats.org/officeDocument/2006/relationships/image" Target="../media/image18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52173" y="153515"/>
            <a:ext cx="4763329" cy="45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0992" tIns="55497" rIns="110992" bIns="55497" rtlCol="0">
            <a:spAutoFit/>
          </a:bodyPr>
          <a:lstStyle/>
          <a:p>
            <a:pPr algn="ctr"/>
            <a:r>
              <a:rPr lang="es-CO"/>
              <a:t>Movimiento armónico </a:t>
            </a:r>
            <a:r>
              <a:rPr lang="es-CO" dirty="0"/>
              <a:t>simple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65378" y="200211"/>
            <a:ext cx="1495951" cy="349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3703" tIns="43703" rIns="43703" bIns="43703" rtlCol="0">
            <a:spAutoFit/>
          </a:bodyPr>
          <a:lstStyle/>
          <a:p>
            <a:pPr algn="ctr"/>
            <a:r>
              <a:rPr lang="es-CO" sz="1700" dirty="0"/>
              <a:t>Características</a:t>
            </a:r>
          </a:p>
        </p:txBody>
      </p:sp>
      <p:cxnSp>
        <p:nvCxnSpPr>
          <p:cNvPr id="7" name="6 Conector recto"/>
          <p:cNvCxnSpPr>
            <a:stCxn id="4" idx="1"/>
            <a:endCxn id="5" idx="3"/>
          </p:cNvCxnSpPr>
          <p:nvPr/>
        </p:nvCxnSpPr>
        <p:spPr>
          <a:xfrm flipH="1" flipV="1">
            <a:off x="2061329" y="375146"/>
            <a:ext cx="2190844" cy="3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77180" y="1214183"/>
            <a:ext cx="1721335" cy="165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0992" tIns="55497" rIns="110992" bIns="55497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periodo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elongación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amplitud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frecuencia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0716692" y="153515"/>
            <a:ext cx="1788921" cy="3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1004" tIns="55503" rIns="111004" bIns="55503" rtlCol="0">
            <a:spAutoFit/>
          </a:bodyPr>
          <a:lstStyle/>
          <a:p>
            <a:pPr algn="ctr"/>
            <a:r>
              <a:rPr lang="es-CO" sz="1800" dirty="0"/>
              <a:t>Cinemática</a:t>
            </a:r>
          </a:p>
        </p:txBody>
      </p:sp>
      <p:cxnSp>
        <p:nvCxnSpPr>
          <p:cNvPr id="39" name="38 Conector recto"/>
          <p:cNvCxnSpPr>
            <a:stCxn id="4" idx="3"/>
            <a:endCxn id="35" idx="1"/>
          </p:cNvCxnSpPr>
          <p:nvPr/>
        </p:nvCxnSpPr>
        <p:spPr>
          <a:xfrm flipV="1">
            <a:off x="9015502" y="348060"/>
            <a:ext cx="1701190" cy="30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210 Grupo"/>
          <p:cNvGrpSpPr/>
          <p:nvPr/>
        </p:nvGrpSpPr>
        <p:grpSpPr>
          <a:xfrm>
            <a:off x="5939608" y="1511337"/>
            <a:ext cx="5524138" cy="5112196"/>
            <a:chOff x="8758156" y="2046196"/>
            <a:chExt cx="5524138" cy="5112196"/>
          </a:xfrm>
        </p:grpSpPr>
        <p:sp>
          <p:nvSpPr>
            <p:cNvPr id="136" name="135 CuadroTexto"/>
            <p:cNvSpPr txBox="1"/>
            <p:nvPr/>
          </p:nvSpPr>
          <p:spPr>
            <a:xfrm>
              <a:off x="10958241" y="2046196"/>
              <a:ext cx="1715367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700" dirty="0"/>
                <a:t>en el se conserva</a:t>
              </a:r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0585276" y="2582190"/>
              <a:ext cx="24482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La energía mecánica</a:t>
              </a: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11405570" y="3021738"/>
              <a:ext cx="86409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700" dirty="0"/>
                <a:t>que 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150 CuadroTexto"/>
                <p:cNvSpPr txBox="1"/>
                <p:nvPr/>
              </p:nvSpPr>
              <p:spPr>
                <a:xfrm>
                  <a:off x="11040677" y="3522742"/>
                  <a:ext cx="1589666" cy="4237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000" b="0" i="1" smtClean="0">
                            <a:latin typeface="Cambria Math"/>
                          </a:rPr>
                          <m:t>𝐸</m:t>
                        </m:r>
                        <m:r>
                          <a:rPr lang="es-CO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s-CO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51" name="15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0677" y="3522742"/>
                  <a:ext cx="1589666" cy="423770"/>
                </a:xfrm>
                <a:prstGeom prst="rect">
                  <a:avLst/>
                </a:prstGeom>
                <a:blipFill>
                  <a:blip r:embed="rId18"/>
                  <a:stretch>
                    <a:fillRect b="-4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151 CuadroTexto"/>
                <p:cNvSpPr txBox="1"/>
                <p:nvPr/>
              </p:nvSpPr>
              <p:spPr>
                <a:xfrm>
                  <a:off x="8758156" y="4612128"/>
                  <a:ext cx="2158757" cy="9762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2000" dirty="0"/>
                    <a:t>energía cinética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CO" sz="20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sz="2000" i="1"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CO" sz="2000" dirty="0"/>
                </a:p>
              </p:txBody>
            </p:sp>
          </mc:Choice>
          <mc:Fallback xmlns="">
            <p:sp>
              <p:nvSpPr>
                <p:cNvPr id="152" name="1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8156" y="4612128"/>
                  <a:ext cx="2158757" cy="976293"/>
                </a:xfrm>
                <a:prstGeom prst="rect">
                  <a:avLst/>
                </a:prstGeom>
                <a:blipFill>
                  <a:blip r:embed="rId19"/>
                  <a:stretch>
                    <a:fillRect t="-30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152 CuadroTexto"/>
            <p:cNvSpPr txBox="1"/>
            <p:nvPr/>
          </p:nvSpPr>
          <p:spPr>
            <a:xfrm>
              <a:off x="11512293" y="4612129"/>
              <a:ext cx="238306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energía potencial </a:t>
              </a:r>
            </a:p>
          </p:txBody>
        </p:sp>
        <p:sp>
          <p:nvSpPr>
            <p:cNvPr id="155" name="154 CuadroTexto"/>
            <p:cNvSpPr txBox="1"/>
            <p:nvPr/>
          </p:nvSpPr>
          <p:spPr>
            <a:xfrm>
              <a:off x="12112612" y="5450861"/>
              <a:ext cx="118242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700" dirty="0"/>
                <a:t>Puede ser</a:t>
              </a:r>
            </a:p>
          </p:txBody>
        </p:sp>
        <p:cxnSp>
          <p:nvCxnSpPr>
            <p:cNvPr id="159" name="158 Conector recto"/>
            <p:cNvCxnSpPr>
              <a:stCxn id="136" idx="2"/>
              <a:endCxn id="137" idx="0"/>
            </p:cNvCxnSpPr>
            <p:nvPr/>
          </p:nvCxnSpPr>
          <p:spPr>
            <a:xfrm flipH="1">
              <a:off x="11809412" y="2400139"/>
              <a:ext cx="6513" cy="182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160 Conector recto"/>
            <p:cNvCxnSpPr>
              <a:stCxn id="137" idx="2"/>
              <a:endCxn id="138" idx="0"/>
            </p:cNvCxnSpPr>
            <p:nvPr/>
          </p:nvCxnSpPr>
          <p:spPr>
            <a:xfrm>
              <a:off x="11809412" y="2982300"/>
              <a:ext cx="28206" cy="39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162 Conector recto de flecha"/>
            <p:cNvCxnSpPr>
              <a:stCxn id="138" idx="2"/>
              <a:endCxn id="151" idx="0"/>
            </p:cNvCxnSpPr>
            <p:nvPr/>
          </p:nvCxnSpPr>
          <p:spPr>
            <a:xfrm flipH="1">
              <a:off x="11835510" y="3375681"/>
              <a:ext cx="2108" cy="147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164 CuadroTexto"/>
                <p:cNvSpPr txBox="1"/>
                <p:nvPr/>
              </p:nvSpPr>
              <p:spPr>
                <a:xfrm>
                  <a:off x="10585276" y="6182099"/>
                  <a:ext cx="1576579" cy="9762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2000" dirty="0"/>
                    <a:t>elástica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CO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CO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sz="2000" i="1"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CO" sz="2000" dirty="0"/>
                </a:p>
              </p:txBody>
            </p:sp>
          </mc:Choice>
          <mc:Fallback xmlns="">
            <p:sp>
              <p:nvSpPr>
                <p:cNvPr id="165" name="16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5276" y="6182099"/>
                  <a:ext cx="1576579" cy="976293"/>
                </a:xfrm>
                <a:prstGeom prst="rect">
                  <a:avLst/>
                </a:prstGeom>
                <a:blipFill>
                  <a:blip r:embed="rId20"/>
                  <a:stretch>
                    <a:fillRect t="-24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165 CuadroTexto"/>
                <p:cNvSpPr txBox="1"/>
                <p:nvPr/>
              </p:nvSpPr>
              <p:spPr>
                <a:xfrm>
                  <a:off x="12844368" y="6199248"/>
                  <a:ext cx="1437926" cy="7674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dirty="0"/>
                    <a:t>Potencial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CO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=</m:t>
                        </m:r>
                        <m:r>
                          <a:rPr lang="es-CO" sz="2000" i="1">
                            <a:latin typeface="Cambria Math"/>
                          </a:rPr>
                          <m:t>𝑚𝑔h</m:t>
                        </m:r>
                      </m:oMath>
                    </m:oMathPara>
                  </a14:m>
                  <a:endParaRPr lang="es-CO" sz="2000" dirty="0"/>
                </a:p>
              </p:txBody>
            </p:sp>
          </mc:Choice>
          <mc:Fallback xmlns="">
            <p:sp>
              <p:nvSpPr>
                <p:cNvPr id="166" name="16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4368" y="6199248"/>
                  <a:ext cx="1437926" cy="767454"/>
                </a:xfrm>
                <a:prstGeom prst="rect">
                  <a:avLst/>
                </a:prstGeom>
                <a:blipFill>
                  <a:blip r:embed="rId21"/>
                  <a:stretch>
                    <a:fillRect l="-4202" t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186 Conector recto"/>
            <p:cNvCxnSpPr>
              <a:stCxn id="153" idx="2"/>
              <a:endCxn id="155" idx="0"/>
            </p:cNvCxnSpPr>
            <p:nvPr/>
          </p:nvCxnSpPr>
          <p:spPr>
            <a:xfrm>
              <a:off x="12703823" y="5012239"/>
              <a:ext cx="0" cy="438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188 Conector recto de flecha"/>
            <p:cNvCxnSpPr>
              <a:stCxn id="155" idx="2"/>
              <a:endCxn id="165" idx="0"/>
            </p:cNvCxnSpPr>
            <p:nvPr/>
          </p:nvCxnSpPr>
          <p:spPr>
            <a:xfrm flipH="1">
              <a:off x="11373566" y="5804804"/>
              <a:ext cx="1330257" cy="3772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190 Conector recto de flecha"/>
            <p:cNvCxnSpPr>
              <a:stCxn id="155" idx="2"/>
              <a:endCxn id="166" idx="0"/>
            </p:cNvCxnSpPr>
            <p:nvPr/>
          </p:nvCxnSpPr>
          <p:spPr>
            <a:xfrm>
              <a:off x="12703823" y="5804804"/>
              <a:ext cx="859508" cy="3944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CuadroTexto"/>
              <p:cNvSpPr txBox="1"/>
              <p:nvPr/>
            </p:nvSpPr>
            <p:spPr>
              <a:xfrm>
                <a:off x="12040596" y="721961"/>
                <a:ext cx="1599823" cy="727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111004" tIns="55503" rIns="111004" bIns="55503" rtlCol="0">
                <a:spAutoFit/>
              </a:bodyPr>
              <a:lstStyle/>
              <a:p>
                <a:pPr algn="ctr"/>
                <a:r>
                  <a:rPr lang="es-CO" sz="2000" dirty="0"/>
                  <a:t>posición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_tradnl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596" y="721961"/>
                <a:ext cx="1599823" cy="727643"/>
              </a:xfrm>
              <a:prstGeom prst="rect">
                <a:avLst/>
              </a:prstGeom>
              <a:blipFill>
                <a:blip r:embed="rId15"/>
                <a:stretch>
                  <a:fillRect t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40 CuadroTexto"/>
              <p:cNvSpPr txBox="1"/>
              <p:nvPr/>
            </p:nvSpPr>
            <p:spPr>
              <a:xfrm>
                <a:off x="11431925" y="2499310"/>
                <a:ext cx="2258000" cy="727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111004" tIns="55503" rIns="111004" bIns="55503" rtlCol="0">
                <a:spAutoFit/>
              </a:bodyPr>
              <a:lstStyle/>
              <a:p>
                <a:pPr algn="ctr"/>
                <a:r>
                  <a:rPr lang="es-CO" sz="2000" dirty="0"/>
                  <a:t>velocidad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_tradnl" sz="20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</m:fName>
                        <m:e>
                          <m:r>
                            <a:rPr lang="es-ES_tradnl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ES_tradn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1" name="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925" y="2499310"/>
                <a:ext cx="2258000" cy="727643"/>
              </a:xfrm>
              <a:prstGeom prst="rect">
                <a:avLst/>
              </a:prstGeom>
              <a:blipFill>
                <a:blip r:embed="rId16"/>
                <a:stretch>
                  <a:fillRect t="-2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41 CuadroTexto"/>
              <p:cNvSpPr txBox="1"/>
              <p:nvPr/>
            </p:nvSpPr>
            <p:spPr>
              <a:xfrm>
                <a:off x="11194322" y="4139143"/>
                <a:ext cx="2906886" cy="1111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111004" tIns="55503" rIns="111004" bIns="55503" rtlCol="0">
                <a:spAutoFit/>
              </a:bodyPr>
              <a:lstStyle/>
              <a:p>
                <a:pPr algn="ctr"/>
                <a:r>
                  <a:rPr lang="es-CO" sz="2000" dirty="0"/>
                  <a:t>Aceleración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ES_tradnl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sz="2000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_tradnl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_tradnl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_tradnl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_tradnl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_tradn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2" name="4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322" y="4139143"/>
                <a:ext cx="2906886" cy="1111403"/>
              </a:xfrm>
              <a:prstGeom prst="rect">
                <a:avLst/>
              </a:prstGeom>
              <a:blipFill>
                <a:blip r:embed="rId17"/>
                <a:stretch>
                  <a:fillRect t="-16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9" name="278 Grupo"/>
          <p:cNvGrpSpPr/>
          <p:nvPr/>
        </p:nvGrpSpPr>
        <p:grpSpPr>
          <a:xfrm>
            <a:off x="1344389" y="1577740"/>
            <a:ext cx="4561999" cy="4980487"/>
            <a:chOff x="2378192" y="825589"/>
            <a:chExt cx="2896505" cy="3931963"/>
          </a:xfrm>
        </p:grpSpPr>
        <p:sp>
          <p:nvSpPr>
            <p:cNvPr id="280" name="279 CuadroTexto"/>
            <p:cNvSpPr txBox="1"/>
            <p:nvPr/>
          </p:nvSpPr>
          <p:spPr>
            <a:xfrm>
              <a:off x="3350303" y="825589"/>
              <a:ext cx="1341290" cy="279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700" dirty="0"/>
                <a:t>se origina por</a:t>
              </a:r>
            </a:p>
          </p:txBody>
        </p:sp>
        <p:sp>
          <p:nvSpPr>
            <p:cNvPr id="281" name="280 CuadroTexto"/>
            <p:cNvSpPr txBox="1"/>
            <p:nvPr/>
          </p:nvSpPr>
          <p:spPr>
            <a:xfrm>
              <a:off x="3092559" y="1417340"/>
              <a:ext cx="1857921" cy="315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Fuerza recuperadora</a:t>
              </a:r>
            </a:p>
          </p:txBody>
        </p:sp>
        <p:cxnSp>
          <p:nvCxnSpPr>
            <p:cNvPr id="282" name="281 Conector recto de flecha"/>
            <p:cNvCxnSpPr>
              <a:stCxn id="280" idx="2"/>
              <a:endCxn id="281" idx="0"/>
            </p:cNvCxnSpPr>
            <p:nvPr/>
          </p:nvCxnSpPr>
          <p:spPr>
            <a:xfrm>
              <a:off x="4020948" y="1105018"/>
              <a:ext cx="571" cy="312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282 CuadroTexto"/>
            <p:cNvSpPr txBox="1"/>
            <p:nvPr/>
          </p:nvSpPr>
          <p:spPr>
            <a:xfrm>
              <a:off x="3786920" y="1921396"/>
              <a:ext cx="432048" cy="279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700" dirty="0"/>
                <a:t>es</a:t>
              </a:r>
            </a:p>
          </p:txBody>
        </p:sp>
        <p:cxnSp>
          <p:nvCxnSpPr>
            <p:cNvPr id="284" name="283 Conector recto"/>
            <p:cNvCxnSpPr>
              <a:stCxn id="281" idx="2"/>
              <a:endCxn id="283" idx="0"/>
            </p:cNvCxnSpPr>
            <p:nvPr/>
          </p:nvCxnSpPr>
          <p:spPr>
            <a:xfrm flipH="1">
              <a:off x="4002944" y="1733216"/>
              <a:ext cx="18576" cy="18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284 CuadroTexto"/>
            <p:cNvSpPr txBox="1"/>
            <p:nvPr/>
          </p:nvSpPr>
          <p:spPr>
            <a:xfrm>
              <a:off x="2801668" y="2425452"/>
              <a:ext cx="2408552" cy="558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una fuerza que intenta volver un objeto a su posición de equilibrio</a:t>
              </a:r>
            </a:p>
          </p:txBody>
        </p:sp>
        <p:cxnSp>
          <p:nvCxnSpPr>
            <p:cNvPr id="286" name="285 Conector recto de flecha"/>
            <p:cNvCxnSpPr>
              <a:stCxn id="283" idx="2"/>
              <a:endCxn id="285" idx="0"/>
            </p:cNvCxnSpPr>
            <p:nvPr/>
          </p:nvCxnSpPr>
          <p:spPr>
            <a:xfrm>
              <a:off x="4002944" y="2200825"/>
              <a:ext cx="3000" cy="2246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286 CuadroTexto"/>
            <p:cNvSpPr txBox="1"/>
            <p:nvPr/>
          </p:nvSpPr>
          <p:spPr>
            <a:xfrm>
              <a:off x="2830000" y="3289548"/>
              <a:ext cx="2349074" cy="279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700" dirty="0"/>
                <a:t>Se puede ver en dos casos</a:t>
              </a:r>
            </a:p>
          </p:txBody>
        </p:sp>
        <p:cxnSp>
          <p:nvCxnSpPr>
            <p:cNvPr id="288" name="287 Conector recto"/>
            <p:cNvCxnSpPr>
              <a:stCxn id="285" idx="2"/>
              <a:endCxn id="287" idx="0"/>
            </p:cNvCxnSpPr>
            <p:nvPr/>
          </p:nvCxnSpPr>
          <p:spPr>
            <a:xfrm flipH="1">
              <a:off x="4004537" y="2984309"/>
              <a:ext cx="1407" cy="305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288 CuadroTexto"/>
            <p:cNvSpPr txBox="1"/>
            <p:nvPr/>
          </p:nvSpPr>
          <p:spPr>
            <a:xfrm>
              <a:off x="2378192" y="3865612"/>
              <a:ext cx="1657899" cy="315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sistema masa resorte</a:t>
              </a:r>
            </a:p>
          </p:txBody>
        </p:sp>
        <p:sp>
          <p:nvSpPr>
            <p:cNvPr id="290" name="289 CuadroTexto"/>
            <p:cNvSpPr txBox="1"/>
            <p:nvPr/>
          </p:nvSpPr>
          <p:spPr>
            <a:xfrm>
              <a:off x="4393688" y="3865612"/>
              <a:ext cx="714940" cy="315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/>
                <a:t>péndulo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290 CuadroTexto"/>
                <p:cNvSpPr txBox="1"/>
                <p:nvPr/>
              </p:nvSpPr>
              <p:spPr>
                <a:xfrm>
                  <a:off x="2789666" y="4441676"/>
                  <a:ext cx="775710" cy="3158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000" b="0" i="1" smtClean="0">
                            <a:latin typeface="Cambria Math"/>
                          </a:rPr>
                          <m:t>𝐹</m:t>
                        </m:r>
                        <m:r>
                          <a:rPr lang="es-CO" sz="2000" b="0" i="1" smtClean="0">
                            <a:latin typeface="Cambria Math"/>
                          </a:rPr>
                          <m:t>=−</m:t>
                        </m:r>
                        <m:r>
                          <a:rPr lang="es-CO" sz="2000" b="0" i="1" smtClean="0">
                            <a:latin typeface="Cambria Math"/>
                          </a:rPr>
                          <m:t>𝑘𝑥</m:t>
                        </m:r>
                      </m:oMath>
                    </m:oMathPara>
                  </a14:m>
                  <a:endParaRPr lang="es-CO" sz="2000" dirty="0"/>
                </a:p>
              </p:txBody>
            </p:sp>
          </mc:Choice>
          <mc:Fallback xmlns="">
            <p:sp>
              <p:nvSpPr>
                <p:cNvPr id="291" name="29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666" y="4441676"/>
                  <a:ext cx="775710" cy="31587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291 CuadroTexto"/>
                <p:cNvSpPr txBox="1"/>
                <p:nvPr/>
              </p:nvSpPr>
              <p:spPr>
                <a:xfrm>
                  <a:off x="4206965" y="4441676"/>
                  <a:ext cx="1067732" cy="3158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000" b="0" i="1" smtClean="0">
                            <a:latin typeface="Cambria Math"/>
                          </a:rPr>
                          <m:t>𝐹</m:t>
                        </m:r>
                        <m:r>
                          <a:rPr lang="es-CO" sz="2000" b="0" i="1" smtClean="0">
                            <a:latin typeface="Cambria Math"/>
                          </a:rPr>
                          <m:t>=</m:t>
                        </m:r>
                        <m:r>
                          <a:rPr lang="es-CO" sz="2000" b="0" i="1" smtClean="0">
                            <a:latin typeface="Cambria Math"/>
                          </a:rPr>
                          <m:t>𝑚𝑔</m:t>
                        </m:r>
                        <m:func>
                          <m:func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O" sz="20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s-CO" sz="20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2" name="29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965" y="4441676"/>
                  <a:ext cx="1067732" cy="31587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4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292 Conector recto de flecha"/>
            <p:cNvCxnSpPr>
              <a:stCxn id="287" idx="2"/>
              <a:endCxn id="289" idx="0"/>
            </p:cNvCxnSpPr>
            <p:nvPr/>
          </p:nvCxnSpPr>
          <p:spPr>
            <a:xfrm flipH="1">
              <a:off x="3207142" y="3568977"/>
              <a:ext cx="797395" cy="2966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293 Conector recto de flecha"/>
            <p:cNvCxnSpPr>
              <a:stCxn id="287" idx="2"/>
              <a:endCxn id="290" idx="0"/>
            </p:cNvCxnSpPr>
            <p:nvPr/>
          </p:nvCxnSpPr>
          <p:spPr>
            <a:xfrm>
              <a:off x="4004537" y="3568977"/>
              <a:ext cx="746622" cy="2966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294 Conector recto de flecha"/>
            <p:cNvCxnSpPr>
              <a:stCxn id="289" idx="2"/>
              <a:endCxn id="291" idx="0"/>
            </p:cNvCxnSpPr>
            <p:nvPr/>
          </p:nvCxnSpPr>
          <p:spPr>
            <a:xfrm flipH="1">
              <a:off x="3177521" y="4181488"/>
              <a:ext cx="29621" cy="2601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295 Conector recto de flecha"/>
            <p:cNvCxnSpPr>
              <a:stCxn id="290" idx="2"/>
              <a:endCxn id="292" idx="0"/>
            </p:cNvCxnSpPr>
            <p:nvPr/>
          </p:nvCxnSpPr>
          <p:spPr>
            <a:xfrm flipH="1">
              <a:off x="4740831" y="4181488"/>
              <a:ext cx="10327" cy="2601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1" name="350 Conector angular"/>
          <p:cNvCxnSpPr>
            <a:endCxn id="40" idx="0"/>
          </p:cNvCxnSpPr>
          <p:nvPr/>
        </p:nvCxnSpPr>
        <p:spPr>
          <a:xfrm>
            <a:off x="12505613" y="535010"/>
            <a:ext cx="334895" cy="1869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angular"/>
          <p:cNvCxnSpPr>
            <a:stCxn id="35" idx="3"/>
            <a:endCxn id="41" idx="3"/>
          </p:cNvCxnSpPr>
          <p:nvPr/>
        </p:nvCxnSpPr>
        <p:spPr>
          <a:xfrm>
            <a:off x="12505613" y="348060"/>
            <a:ext cx="1184312" cy="2515072"/>
          </a:xfrm>
          <a:prstGeom prst="bentConnector3">
            <a:avLst>
              <a:gd name="adj1" fmla="val 1193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364 Conector angular"/>
          <p:cNvCxnSpPr>
            <a:endCxn id="42" idx="3"/>
          </p:cNvCxnSpPr>
          <p:nvPr/>
        </p:nvCxnSpPr>
        <p:spPr>
          <a:xfrm rot="16200000" flipH="1">
            <a:off x="11017544" y="1611180"/>
            <a:ext cx="4559275" cy="1608054"/>
          </a:xfrm>
          <a:prstGeom prst="bentConnector4">
            <a:avLst>
              <a:gd name="adj1" fmla="val 4441"/>
              <a:gd name="adj2" fmla="val 1087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151" idx="2"/>
            <a:endCxn id="152" idx="0"/>
          </p:cNvCxnSpPr>
          <p:nvPr/>
        </p:nvCxnSpPr>
        <p:spPr>
          <a:xfrm rot="5400000">
            <a:off x="7685167" y="2745474"/>
            <a:ext cx="665616" cy="1997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151" idx="2"/>
            <a:endCxn id="153" idx="0"/>
          </p:cNvCxnSpPr>
          <p:nvPr/>
        </p:nvCxnSpPr>
        <p:spPr>
          <a:xfrm rot="16200000" flipH="1">
            <a:off x="9118310" y="3310304"/>
            <a:ext cx="665617" cy="868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388342" y="3632782"/>
            <a:ext cx="11047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dirty="0"/>
              <a:t>Se divide en </a:t>
            </a:r>
          </a:p>
        </p:txBody>
      </p:sp>
      <p:sp>
        <p:nvSpPr>
          <p:cNvPr id="107" name="34 CuadroTexto"/>
          <p:cNvSpPr txBox="1"/>
          <p:nvPr/>
        </p:nvSpPr>
        <p:spPr>
          <a:xfrm>
            <a:off x="5689871" y="850144"/>
            <a:ext cx="1788921" cy="3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1004" tIns="55503" rIns="111004" bIns="55503" rtlCol="0">
            <a:spAutoFit/>
          </a:bodyPr>
          <a:lstStyle/>
          <a:p>
            <a:pPr algn="ctr"/>
            <a:r>
              <a:rPr lang="es-CO" sz="1800" dirty="0"/>
              <a:t>Dinámica</a:t>
            </a:r>
          </a:p>
        </p:txBody>
      </p:sp>
      <p:cxnSp>
        <p:nvCxnSpPr>
          <p:cNvPr id="45" name="Conector angular 44"/>
          <p:cNvCxnSpPr>
            <a:stCxn id="107" idx="2"/>
            <a:endCxn id="280" idx="0"/>
          </p:cNvCxnSpPr>
          <p:nvPr/>
        </p:nvCxnSpPr>
        <p:spPr>
          <a:xfrm rot="5400000">
            <a:off x="5088779" y="82186"/>
            <a:ext cx="338507" cy="2652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107" idx="2"/>
            <a:endCxn id="136" idx="0"/>
          </p:cNvCxnSpPr>
          <p:nvPr/>
        </p:nvCxnSpPr>
        <p:spPr>
          <a:xfrm rot="16200000" flipH="1">
            <a:off x="7654802" y="168762"/>
            <a:ext cx="272104" cy="24130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5" idx="2"/>
            <a:endCxn id="10" idx="0"/>
          </p:cNvCxnSpPr>
          <p:nvPr/>
        </p:nvCxnSpPr>
        <p:spPr>
          <a:xfrm rot="5400000">
            <a:off x="943550" y="844379"/>
            <a:ext cx="664102" cy="75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angular 2"/>
          <p:cNvCxnSpPr>
            <a:stCxn id="4" idx="2"/>
            <a:endCxn id="107" idx="0"/>
          </p:cNvCxnSpPr>
          <p:nvPr/>
        </p:nvCxnSpPr>
        <p:spPr>
          <a:xfrm rot="5400000">
            <a:off x="6486087" y="702392"/>
            <a:ext cx="245997" cy="49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84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81</Words>
  <Application>Microsoft Office PowerPoint</Application>
  <PresentationFormat>Personalizado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Maritza</dc:creator>
  <cp:lastModifiedBy>PEQUETITA Garcia Rodriguez</cp:lastModifiedBy>
  <cp:revision>22</cp:revision>
  <dcterms:created xsi:type="dcterms:W3CDTF">2016-06-18T02:33:41Z</dcterms:created>
  <dcterms:modified xsi:type="dcterms:W3CDTF">2016-06-20T23:56:28Z</dcterms:modified>
</cp:coreProperties>
</file>