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disoluciones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19288" y="1154048"/>
            <a:ext cx="1587827" cy="99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300" b="1" dirty="0"/>
              <a:t>d</a:t>
            </a:r>
            <a:r>
              <a:rPr lang="es-ES" sz="1300" b="1" dirty="0" smtClean="0"/>
              <a:t>iluidas</a:t>
            </a:r>
            <a:endParaRPr lang="es-ES" sz="1300" b="1" dirty="0" smtClean="0"/>
          </a:p>
          <a:p>
            <a:pPr marL="285750" indent="-285750">
              <a:buFont typeface="Arial"/>
              <a:buChar char="•"/>
            </a:pPr>
            <a:r>
              <a:rPr lang="es-ES" sz="1300" b="1" dirty="0"/>
              <a:t>c</a:t>
            </a:r>
            <a:r>
              <a:rPr lang="es-ES" sz="1300" b="1" dirty="0" smtClean="0"/>
              <a:t>oncentradas</a:t>
            </a:r>
            <a:endParaRPr lang="es-ES" sz="1300" b="1" dirty="0" smtClean="0"/>
          </a:p>
          <a:p>
            <a:pPr marL="285750" indent="-285750">
              <a:buFont typeface="Arial"/>
              <a:buChar char="•"/>
            </a:pPr>
            <a:r>
              <a:rPr lang="es-ES" sz="1300" b="1" dirty="0"/>
              <a:t>s</a:t>
            </a:r>
            <a:r>
              <a:rPr lang="es-ES" sz="1300" b="1" dirty="0" smtClean="0"/>
              <a:t>aturadas </a:t>
            </a:r>
            <a:endParaRPr lang="es-ES" sz="1300" b="1" dirty="0" smtClean="0"/>
          </a:p>
          <a:p>
            <a:pPr marL="285750" indent="-285750">
              <a:buFont typeface="Arial"/>
              <a:buChar char="•"/>
            </a:pPr>
            <a:r>
              <a:rPr lang="es-ES" sz="1300" b="1" dirty="0"/>
              <a:t>s</a:t>
            </a:r>
            <a:r>
              <a:rPr lang="es-ES" sz="1300" b="1" dirty="0" smtClean="0"/>
              <a:t>obresaturadas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7124827" y="1156726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u</a:t>
            </a:r>
            <a:r>
              <a:rPr lang="es-ES" sz="1300" b="1" dirty="0" smtClean="0"/>
              <a:t>nidades </a:t>
            </a:r>
            <a:r>
              <a:rPr lang="es-ES" sz="1300" b="1" dirty="0" smtClean="0"/>
              <a:t>de concentración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4" idx="2"/>
            <a:endCxn id="361" idx="0"/>
          </p:cNvCxnSpPr>
          <p:nvPr/>
        </p:nvCxnSpPr>
        <p:spPr>
          <a:xfrm rot="5400000">
            <a:off x="2878634" y="-1033829"/>
            <a:ext cx="201904" cy="353029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2893" y="727312"/>
            <a:ext cx="3028997" cy="934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angular 30"/>
          <p:cNvCxnSpPr>
            <a:stCxn id="95" idx="2"/>
            <a:endCxn id="153" idx="0"/>
          </p:cNvCxnSpPr>
          <p:nvPr/>
        </p:nvCxnSpPr>
        <p:spPr>
          <a:xfrm rot="5400000">
            <a:off x="2137010" y="1555101"/>
            <a:ext cx="636425" cy="73812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1479834" y="2242375"/>
            <a:ext cx="12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s-ES_tradnl" sz="900" dirty="0" smtClean="0"/>
              <a:t>as cuales dependen </a:t>
            </a:r>
            <a:r>
              <a:rPr lang="es-ES_tradnl" sz="900" dirty="0" smtClean="0"/>
              <a:t>de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2667000" y="2665831"/>
            <a:ext cx="1229127" cy="15339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</a:t>
            </a:r>
            <a:r>
              <a:rPr lang="es-ES_tradnl" sz="1000" dirty="0" smtClean="0">
                <a:solidFill>
                  <a:schemeClr val="bg1"/>
                </a:solidFill>
              </a:rPr>
              <a:t>de vapor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umento </a:t>
            </a:r>
            <a:r>
              <a:rPr lang="es-ES_tradnl" sz="1000" dirty="0" smtClean="0">
                <a:solidFill>
                  <a:schemeClr val="bg1"/>
                </a:solidFill>
              </a:rPr>
              <a:t>del punto de ebullición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escenso </a:t>
            </a:r>
            <a:r>
              <a:rPr lang="es-ES_tradnl" sz="1000" dirty="0" smtClean="0">
                <a:solidFill>
                  <a:schemeClr val="bg1"/>
                </a:solidFill>
              </a:rPr>
              <a:t>del punto de congelación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resión </a:t>
            </a:r>
            <a:r>
              <a:rPr lang="es-ES_tradnl" sz="1000" dirty="0" smtClean="0">
                <a:solidFill>
                  <a:schemeClr val="bg1"/>
                </a:solidFill>
              </a:rPr>
              <a:t>osmótica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>
            <a:stCxn id="444" idx="2"/>
            <a:endCxn id="154" idx="0"/>
          </p:cNvCxnSpPr>
          <p:nvPr/>
        </p:nvCxnSpPr>
        <p:spPr>
          <a:xfrm>
            <a:off x="3279762" y="2513650"/>
            <a:ext cx="1802" cy="15218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" idx="2"/>
            <a:endCxn id="195" idx="0"/>
          </p:cNvCxnSpPr>
          <p:nvPr/>
        </p:nvCxnSpPr>
        <p:spPr>
          <a:xfrm>
            <a:off x="7772939" y="1615298"/>
            <a:ext cx="3963" cy="37729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264387" y="1992594"/>
            <a:ext cx="1025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08" name="Conector angular 44"/>
          <p:cNvCxnSpPr>
            <a:endCxn id="599" idx="0"/>
          </p:cNvCxnSpPr>
          <p:nvPr/>
        </p:nvCxnSpPr>
        <p:spPr>
          <a:xfrm rot="10800000" flipV="1">
            <a:off x="7004994" y="2431968"/>
            <a:ext cx="775020" cy="2137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6480467" y="2645722"/>
            <a:ext cx="1049053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</a:t>
            </a:r>
            <a:r>
              <a:rPr lang="es-ES_tradnl" sz="1000" dirty="0" err="1" smtClean="0">
                <a:solidFill>
                  <a:schemeClr val="bg1"/>
                </a:solidFill>
              </a:rPr>
              <a:t>ísicas</a:t>
            </a:r>
            <a:r>
              <a:rPr lang="es-ES_tradnl" sz="1000" dirty="0" smtClean="0">
                <a:solidFill>
                  <a:schemeClr val="bg1"/>
                </a:solidFill>
              </a:rPr>
              <a:t>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8119180" y="2645228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q</a:t>
            </a:r>
            <a:r>
              <a:rPr lang="es-ES_tradnl" sz="1000" dirty="0" smtClean="0">
                <a:solidFill>
                  <a:schemeClr val="bg1"/>
                </a:solidFill>
              </a:rPr>
              <a:t>uímicas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8118635" y="3814602"/>
            <a:ext cx="930753" cy="60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olaridad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err="1">
                <a:solidFill>
                  <a:schemeClr val="tx1"/>
                </a:solidFill>
              </a:rPr>
              <a:t>m</a:t>
            </a:r>
            <a:r>
              <a:rPr lang="es-ES" sz="900" dirty="0" err="1" smtClean="0">
                <a:solidFill>
                  <a:schemeClr val="tx1"/>
                </a:solidFill>
              </a:rPr>
              <a:t>olalidad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ormalidad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stCxn id="195" idx="2"/>
          </p:cNvCxnSpPr>
          <p:nvPr/>
        </p:nvCxnSpPr>
        <p:spPr>
          <a:xfrm rot="16200000" flipH="1">
            <a:off x="7965648" y="2034680"/>
            <a:ext cx="421802" cy="79929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ángulo 4"/>
          <p:cNvSpPr/>
          <p:nvPr/>
        </p:nvSpPr>
        <p:spPr>
          <a:xfrm>
            <a:off x="2305045" y="1156611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p</a:t>
            </a:r>
            <a:r>
              <a:rPr lang="es-ES" sz="1300" b="1" dirty="0" smtClean="0"/>
              <a:t>ropiedades </a:t>
            </a:r>
            <a:r>
              <a:rPr lang="es-ES" sz="1300" b="1" dirty="0" err="1" smtClean="0"/>
              <a:t>coligativas</a:t>
            </a:r>
            <a:endParaRPr lang="es-ES" sz="1300" b="1" dirty="0"/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>
            <a:off x="2821168" y="1075450"/>
            <a:ext cx="3115" cy="8116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1587500" y="2665373"/>
            <a:ext cx="1009568" cy="766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rgbClr val="FFFFFF"/>
                </a:solidFill>
              </a:rPr>
              <a:t>el n</a:t>
            </a:r>
            <a:r>
              <a:rPr lang="es-ES_tradnl" sz="1000" dirty="0" smtClean="0">
                <a:solidFill>
                  <a:srgbClr val="FFFFFF"/>
                </a:solidFill>
              </a:rPr>
              <a:t>úmero </a:t>
            </a:r>
            <a:r>
              <a:rPr lang="es-ES_tradnl" sz="1000" dirty="0">
                <a:solidFill>
                  <a:srgbClr val="FFFFFF"/>
                </a:solidFill>
              </a:rPr>
              <a:t>de partículas </a:t>
            </a:r>
            <a:r>
              <a:rPr lang="es-ES_tradnl" sz="1000" dirty="0" smtClean="0">
                <a:solidFill>
                  <a:srgbClr val="FFFFFF"/>
                </a:solidFill>
              </a:rPr>
              <a:t>presentes en la disolución </a:t>
            </a:r>
            <a:endParaRPr lang="es-ES" sz="1000" dirty="0">
              <a:solidFill>
                <a:srgbClr val="FFFFFF"/>
              </a:solidFill>
            </a:endParaRPr>
          </a:p>
        </p:txBody>
      </p:sp>
      <p:cxnSp>
        <p:nvCxnSpPr>
          <p:cNvPr id="110" name="Conector angular 44"/>
          <p:cNvCxnSpPr>
            <a:stCxn id="101" idx="0"/>
            <a:endCxn id="153" idx="2"/>
          </p:cNvCxnSpPr>
          <p:nvPr/>
        </p:nvCxnSpPr>
        <p:spPr>
          <a:xfrm flipH="1" flipV="1">
            <a:off x="2086161" y="2611707"/>
            <a:ext cx="6123" cy="536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4576985" y="1167911"/>
            <a:ext cx="1104318" cy="983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rgbClr val="000000"/>
                </a:solidFill>
              </a:rPr>
              <a:t>mantener c</a:t>
            </a:r>
            <a:r>
              <a:rPr lang="es-ES" sz="1300" b="1" dirty="0" smtClean="0">
                <a:solidFill>
                  <a:srgbClr val="000000"/>
                </a:solidFill>
              </a:rPr>
              <a:t>omposición </a:t>
            </a:r>
            <a:r>
              <a:rPr lang="es-ES" sz="1300" b="1" dirty="0" smtClean="0">
                <a:solidFill>
                  <a:srgbClr val="000000"/>
                </a:solidFill>
              </a:rPr>
              <a:t>y propiedades iguales</a:t>
            </a:r>
            <a:endParaRPr lang="es-ES" sz="1300" b="1" dirty="0">
              <a:solidFill>
                <a:srgbClr val="000000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 flipH="1">
            <a:off x="5129144" y="1086964"/>
            <a:ext cx="700" cy="8094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4621074" y="2659861"/>
            <a:ext cx="998741" cy="7954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</a:t>
            </a:r>
            <a:r>
              <a:rPr lang="es-ES_tradnl" sz="1000" dirty="0" smtClean="0">
                <a:solidFill>
                  <a:schemeClr val="bg1"/>
                </a:solidFill>
              </a:rPr>
              <a:t>salada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o</a:t>
            </a:r>
            <a:r>
              <a:rPr lang="es-ES" sz="1000" dirty="0" smtClean="0">
                <a:solidFill>
                  <a:schemeClr val="bg1"/>
                </a:solidFill>
              </a:rPr>
              <a:t>xígeno </a:t>
            </a:r>
            <a:r>
              <a:rPr lang="es-ES" sz="1000" dirty="0" smtClean="0">
                <a:solidFill>
                  <a:schemeClr val="bg1"/>
                </a:solidFill>
              </a:rPr>
              <a:t>en agua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a</a:t>
            </a:r>
            <a:r>
              <a:rPr lang="es-ES" sz="1000" dirty="0" smtClean="0">
                <a:solidFill>
                  <a:schemeClr val="bg1"/>
                </a:solidFill>
              </a:rPr>
              <a:t>leaciones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7" name="Conector angular 44"/>
          <p:cNvCxnSpPr>
            <a:stCxn id="54" idx="2"/>
            <a:endCxn id="128" idx="0"/>
          </p:cNvCxnSpPr>
          <p:nvPr/>
        </p:nvCxnSpPr>
        <p:spPr>
          <a:xfrm flipH="1">
            <a:off x="5120445" y="2487613"/>
            <a:ext cx="1453" cy="1722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7883447" y="3238705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como</a:t>
            </a:r>
            <a:endParaRPr lang="es-ES" sz="900" dirty="0"/>
          </a:p>
        </p:txBody>
      </p:sp>
      <p:cxnSp>
        <p:nvCxnSpPr>
          <p:cNvPr id="170" name="Conector angular 44"/>
          <p:cNvCxnSpPr/>
          <p:nvPr/>
        </p:nvCxnSpPr>
        <p:spPr>
          <a:xfrm>
            <a:off x="8576196" y="3052391"/>
            <a:ext cx="4373" cy="2850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/>
          <p:nvPr/>
        </p:nvCxnSpPr>
        <p:spPr>
          <a:xfrm>
            <a:off x="8580569" y="3568314"/>
            <a:ext cx="3443" cy="26109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6490488" y="3314053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215" name="Conector angular 44"/>
          <p:cNvCxnSpPr>
            <a:stCxn id="599" idx="2"/>
            <a:endCxn id="214" idx="0"/>
          </p:cNvCxnSpPr>
          <p:nvPr/>
        </p:nvCxnSpPr>
        <p:spPr>
          <a:xfrm>
            <a:off x="7004994" y="3057117"/>
            <a:ext cx="6723" cy="25693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214" idx="2"/>
            <a:endCxn id="217" idx="0"/>
          </p:cNvCxnSpPr>
          <p:nvPr/>
        </p:nvCxnSpPr>
        <p:spPr>
          <a:xfrm flipH="1">
            <a:off x="7007069" y="3544885"/>
            <a:ext cx="4648" cy="2817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6339951" y="3826617"/>
            <a:ext cx="1334236" cy="761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% en masa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masa-volumen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en 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artes </a:t>
            </a:r>
            <a:r>
              <a:rPr lang="es-ES_tradnl" sz="900" dirty="0" smtClean="0">
                <a:solidFill>
                  <a:schemeClr val="tx1"/>
                </a:solidFill>
              </a:rPr>
              <a:t>por millón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799044" y="832269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pueden ser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361" idx="2"/>
            <a:endCxn id="5" idx="0"/>
          </p:cNvCxnSpPr>
          <p:nvPr/>
        </p:nvCxnSpPr>
        <p:spPr>
          <a:xfrm flipH="1">
            <a:off x="1213202" y="1063101"/>
            <a:ext cx="1238" cy="9094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2405772" y="844618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presentan</a:t>
            </a:r>
            <a:endParaRPr lang="es-ES" sz="900" dirty="0"/>
          </a:p>
        </p:txBody>
      </p:sp>
      <p:sp>
        <p:nvSpPr>
          <p:cNvPr id="444" name="CuadroTexto 18"/>
          <p:cNvSpPr txBox="1"/>
          <p:nvPr/>
        </p:nvSpPr>
        <p:spPr>
          <a:xfrm>
            <a:off x="2909046" y="2282818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447" name="Conector angular 44"/>
          <p:cNvCxnSpPr>
            <a:endCxn id="444" idx="0"/>
          </p:cNvCxnSpPr>
          <p:nvPr/>
        </p:nvCxnSpPr>
        <p:spPr>
          <a:xfrm>
            <a:off x="2820601" y="1929787"/>
            <a:ext cx="459161" cy="3530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4233911" y="810951"/>
            <a:ext cx="1738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cuyas car</a:t>
            </a:r>
            <a:r>
              <a:rPr lang="en-US" sz="900" dirty="0" err="1"/>
              <a:t>a</a:t>
            </a:r>
            <a:r>
              <a:rPr lang="es-ES_tradnl" sz="900" dirty="0" err="1" smtClean="0"/>
              <a:t>cterísticas</a:t>
            </a:r>
            <a:r>
              <a:rPr lang="es-ES_tradnl" sz="900" dirty="0" smtClean="0"/>
              <a:t> </a:t>
            </a:r>
            <a:r>
              <a:rPr lang="es-ES_tradnl" sz="900" dirty="0" smtClean="0"/>
              <a:t>son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3414624" y="1171278"/>
            <a:ext cx="1096498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chemeClr val="tx1"/>
                </a:solidFill>
              </a:rPr>
              <a:t>ser m</a:t>
            </a:r>
            <a:r>
              <a:rPr lang="es-ES" sz="1300" b="1" dirty="0" smtClean="0">
                <a:solidFill>
                  <a:schemeClr val="tx1"/>
                </a:solidFill>
              </a:rPr>
              <a:t>ezclas </a:t>
            </a:r>
            <a:r>
              <a:rPr lang="es-ES" sz="1300" b="1" dirty="0" smtClean="0">
                <a:solidFill>
                  <a:schemeClr val="tx1"/>
                </a:solidFill>
              </a:rPr>
              <a:t>homogéneas</a:t>
            </a:r>
            <a:endParaRPr lang="es-ES" sz="13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5759861" y="1164798"/>
            <a:ext cx="1056122" cy="986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solidFill>
                  <a:srgbClr val="000000"/>
                </a:solidFill>
              </a:rPr>
              <a:t>estar f</a:t>
            </a:r>
            <a:r>
              <a:rPr lang="es-ES" sz="1300" b="1" dirty="0" smtClean="0">
                <a:solidFill>
                  <a:srgbClr val="000000"/>
                </a:solidFill>
              </a:rPr>
              <a:t>ormadas </a:t>
            </a:r>
            <a:r>
              <a:rPr lang="es-ES" sz="1300" b="1" dirty="0" smtClean="0">
                <a:solidFill>
                  <a:srgbClr val="000000"/>
                </a:solidFill>
              </a:rPr>
              <a:t>por un soluto y un disolvente</a:t>
            </a:r>
            <a:endParaRPr lang="es-ES" sz="13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endCxn id="479" idx="0"/>
          </p:cNvCxnSpPr>
          <p:nvPr/>
        </p:nvCxnSpPr>
        <p:spPr>
          <a:xfrm>
            <a:off x="5105737" y="1090178"/>
            <a:ext cx="1182185" cy="746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</p:cNvCxnSpPr>
          <p:nvPr/>
        </p:nvCxnSpPr>
        <p:spPr>
          <a:xfrm rot="5400000" flipH="1" flipV="1">
            <a:off x="4506656" y="544881"/>
            <a:ext cx="82615" cy="117018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302028" y="820795"/>
            <a:ext cx="939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 </a:t>
            </a:r>
            <a:r>
              <a:rPr lang="en-US" sz="900" dirty="0" err="1" smtClean="0"/>
              <a:t>expresan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7771890" y="1051627"/>
            <a:ext cx="1049" cy="1050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5" name="Conector angular 44"/>
          <p:cNvCxnSpPr>
            <a:stCxn id="430" idx="0"/>
          </p:cNvCxnSpPr>
          <p:nvPr/>
        </p:nvCxnSpPr>
        <p:spPr>
          <a:xfrm flipH="1" flipV="1">
            <a:off x="2820039" y="721683"/>
            <a:ext cx="1129" cy="1229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5103154" y="726512"/>
            <a:ext cx="924" cy="844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uadroTexto 18"/>
          <p:cNvSpPr txBox="1"/>
          <p:nvPr/>
        </p:nvSpPr>
        <p:spPr>
          <a:xfrm>
            <a:off x="4751182" y="2256781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56" name="Conector angular 44"/>
          <p:cNvCxnSpPr>
            <a:stCxn id="113" idx="2"/>
            <a:endCxn id="54" idx="0"/>
          </p:cNvCxnSpPr>
          <p:nvPr/>
        </p:nvCxnSpPr>
        <p:spPr>
          <a:xfrm flipH="1">
            <a:off x="5121898" y="2151358"/>
            <a:ext cx="7246" cy="10542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95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81</cp:revision>
  <dcterms:created xsi:type="dcterms:W3CDTF">2015-05-14T14:12:36Z</dcterms:created>
  <dcterms:modified xsi:type="dcterms:W3CDTF">2015-08-28T15:07:30Z</dcterms:modified>
</cp:coreProperties>
</file>