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20" d="100"/>
          <a:sy n="120" d="100"/>
        </p:scale>
        <p:origin x="3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funciones oxigenadas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396610" y="1055270"/>
            <a:ext cx="850750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a</a:t>
            </a:r>
            <a:r>
              <a:rPr lang="es-ES" sz="1300" b="1" dirty="0" smtClean="0"/>
              <a:t>lcoholes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463494" y="105794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á</a:t>
            </a:r>
            <a:r>
              <a:rPr lang="es-ES" sz="1300" b="1" dirty="0" smtClean="0"/>
              <a:t>cidos </a:t>
            </a:r>
            <a:r>
              <a:rPr lang="es-ES" sz="1300" b="1" dirty="0" smtClean="0"/>
              <a:t>carboxílicos</a:t>
            </a:r>
            <a:endParaRPr lang="es-ES" sz="1300" b="1" dirty="0"/>
          </a:p>
        </p:txBody>
      </p:sp>
      <p:cxnSp>
        <p:nvCxnSpPr>
          <p:cNvPr id="77" name="Conector angular 30"/>
          <p:cNvCxnSpPr/>
          <p:nvPr/>
        </p:nvCxnSpPr>
        <p:spPr>
          <a:xfrm rot="5400000">
            <a:off x="2676577" y="-1018237"/>
            <a:ext cx="212653" cy="392183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8" idx="0"/>
          </p:cNvCxnSpPr>
          <p:nvPr/>
        </p:nvCxnSpPr>
        <p:spPr>
          <a:xfrm>
            <a:off x="4740603" y="946611"/>
            <a:ext cx="3371003" cy="1113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1646679" y="1038645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f</a:t>
            </a:r>
            <a:r>
              <a:rPr lang="es-ES" sz="1300" b="1" dirty="0" smtClean="0"/>
              <a:t>enoles</a:t>
            </a:r>
            <a:endParaRPr lang="es-ES" sz="1300" b="1" dirty="0"/>
          </a:p>
        </p:txBody>
      </p:sp>
      <p:cxnSp>
        <p:nvCxnSpPr>
          <p:cNvPr id="152" name="Conector angular 30"/>
          <p:cNvCxnSpPr/>
          <p:nvPr/>
        </p:nvCxnSpPr>
        <p:spPr>
          <a:xfrm rot="5400000">
            <a:off x="3689765" y="1890449"/>
            <a:ext cx="1768599" cy="1007113"/>
          </a:xfrm>
          <a:prstGeom prst="bentConnector3">
            <a:avLst>
              <a:gd name="adj1" fmla="val 9107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3524271" y="3275772"/>
            <a:ext cx="10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nombran</a:t>
            </a:r>
            <a:r>
              <a:rPr lang="en-US" sz="900" dirty="0" smtClean="0"/>
              <a:t> </a:t>
            </a:r>
            <a:r>
              <a:rPr lang="en-US" sz="900" dirty="0" err="1" smtClean="0"/>
              <a:t>teniendo</a:t>
            </a:r>
            <a:r>
              <a:rPr lang="en-US" sz="900" dirty="0" smtClean="0"/>
              <a:t> en </a:t>
            </a:r>
            <a:r>
              <a:rPr lang="en-US" sz="900" dirty="0" err="1" smtClean="0"/>
              <a:t>cuenta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4072014" y="4103144"/>
            <a:ext cx="72080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r</a:t>
            </a:r>
            <a:r>
              <a:rPr lang="es-ES_tradnl" sz="1000" dirty="0" smtClean="0">
                <a:solidFill>
                  <a:schemeClr val="bg1"/>
                </a:solidFill>
              </a:rPr>
              <a:t>adical </a:t>
            </a:r>
            <a:r>
              <a:rPr lang="es-ES_tradnl" sz="1000" dirty="0" smtClean="0">
                <a:solidFill>
                  <a:schemeClr val="bg1"/>
                </a:solidFill>
              </a:rPr>
              <a:t>aromático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/>
          <p:nvPr/>
        </p:nvCxnSpPr>
        <p:spPr>
          <a:xfrm rot="16200000" flipH="1">
            <a:off x="4022442" y="3698235"/>
            <a:ext cx="458040" cy="361910"/>
          </a:xfrm>
          <a:prstGeom prst="bentConnector3">
            <a:avLst>
              <a:gd name="adj1" fmla="val 3447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ector angular 30"/>
          <p:cNvCxnSpPr/>
          <p:nvPr/>
        </p:nvCxnSpPr>
        <p:spPr>
          <a:xfrm rot="16200000" flipH="1">
            <a:off x="3860620" y="1461495"/>
            <a:ext cx="374916" cy="407939"/>
          </a:xfrm>
          <a:prstGeom prst="bentConnector3">
            <a:avLst>
              <a:gd name="adj1" fmla="val 4797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 rot="5400000">
            <a:off x="6788944" y="1957545"/>
            <a:ext cx="1763687" cy="881639"/>
          </a:xfrm>
          <a:prstGeom prst="bentConnector3">
            <a:avLst>
              <a:gd name="adj1" fmla="val 8967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6661816" y="3280208"/>
            <a:ext cx="113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nombran</a:t>
            </a:r>
            <a:r>
              <a:rPr lang="en-US" sz="900" dirty="0" smtClean="0"/>
              <a:t> </a:t>
            </a:r>
            <a:r>
              <a:rPr lang="en-US" sz="900" dirty="0" err="1" smtClean="0"/>
              <a:t>teniendo</a:t>
            </a:r>
            <a:r>
              <a:rPr lang="en-US" sz="900" dirty="0" smtClean="0"/>
              <a:t> en </a:t>
            </a:r>
            <a:r>
              <a:rPr lang="en-US" sz="900" dirty="0" err="1" smtClean="0"/>
              <a:t>cuenta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3919199" y="2532582"/>
            <a:ext cx="667947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CO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R’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13" name="Conector angular 44"/>
          <p:cNvCxnSpPr>
            <a:stCxn id="578" idx="2"/>
            <a:endCxn id="205" idx="0"/>
          </p:cNvCxnSpPr>
          <p:nvPr/>
        </p:nvCxnSpPr>
        <p:spPr>
          <a:xfrm>
            <a:off x="4252048" y="2219722"/>
            <a:ext cx="1125" cy="31286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Conector angular 44"/>
          <p:cNvCxnSpPr>
            <a:endCxn id="90" idx="0"/>
          </p:cNvCxnSpPr>
          <p:nvPr/>
        </p:nvCxnSpPr>
        <p:spPr>
          <a:xfrm>
            <a:off x="2163089" y="938118"/>
            <a:ext cx="2828" cy="1005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8" name="CuadroTexto 18"/>
          <p:cNvSpPr txBox="1"/>
          <p:nvPr/>
        </p:nvSpPr>
        <p:spPr>
          <a:xfrm>
            <a:off x="3730819" y="1850390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599" name="Rectángulo 43"/>
          <p:cNvSpPr/>
          <p:nvPr/>
        </p:nvSpPr>
        <p:spPr>
          <a:xfrm>
            <a:off x="6405320" y="4076623"/>
            <a:ext cx="800866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alabra </a:t>
            </a:r>
            <a:r>
              <a:rPr lang="es-ES_tradnl" sz="1000" dirty="0" smtClean="0">
                <a:solidFill>
                  <a:schemeClr val="bg1"/>
                </a:solidFill>
              </a:rPr>
              <a:t>ácido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8313487" y="4073336"/>
            <a:ext cx="693544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COOH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95" name="Rectángulo 4"/>
          <p:cNvSpPr/>
          <p:nvPr/>
        </p:nvSpPr>
        <p:spPr>
          <a:xfrm>
            <a:off x="4558382" y="1057834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é</a:t>
            </a:r>
            <a:r>
              <a:rPr lang="es-ES" sz="1300" b="1" dirty="0" smtClean="0"/>
              <a:t>teres</a:t>
            </a:r>
            <a:endParaRPr lang="es-ES" sz="1300" b="1" dirty="0"/>
          </a:p>
        </p:txBody>
      </p:sp>
      <p:cxnSp>
        <p:nvCxnSpPr>
          <p:cNvPr id="96" name="Conector angular 44"/>
          <p:cNvCxnSpPr>
            <a:endCxn id="95" idx="0"/>
          </p:cNvCxnSpPr>
          <p:nvPr/>
        </p:nvCxnSpPr>
        <p:spPr>
          <a:xfrm flipH="1">
            <a:off x="5077620" y="950325"/>
            <a:ext cx="2040" cy="1075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3343291" y="4090596"/>
            <a:ext cx="63544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g</a:t>
            </a:r>
            <a:r>
              <a:rPr lang="es-ES_tradnl" sz="1000" dirty="0" smtClean="0">
                <a:solidFill>
                  <a:schemeClr val="bg1"/>
                </a:solidFill>
              </a:rPr>
              <a:t>rupo </a:t>
            </a:r>
            <a:r>
              <a:rPr lang="es-ES_tradnl" sz="1000" dirty="0" err="1" smtClean="0">
                <a:solidFill>
                  <a:schemeClr val="bg1"/>
                </a:solidFill>
              </a:rPr>
              <a:t>alcoxi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</p:cNvCxnSpPr>
          <p:nvPr/>
        </p:nvCxnSpPr>
        <p:spPr>
          <a:xfrm rot="5400000" flipH="1" flipV="1">
            <a:off x="3725738" y="3745828"/>
            <a:ext cx="280045" cy="4094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3324871" y="1026135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c</a:t>
            </a:r>
            <a:r>
              <a:rPr lang="es-ES" sz="1300" b="1" dirty="0" smtClean="0"/>
              <a:t>etonas</a:t>
            </a:r>
            <a:endParaRPr lang="es-ES" sz="1300" b="1" dirty="0"/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3844109" y="946611"/>
            <a:ext cx="0" cy="7952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3126576" y="2540764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ona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1" name="Conector angular 30"/>
          <p:cNvCxnSpPr>
            <a:endCxn id="132" idx="0"/>
          </p:cNvCxnSpPr>
          <p:nvPr/>
        </p:nvCxnSpPr>
        <p:spPr>
          <a:xfrm rot="10800000" flipV="1">
            <a:off x="3401002" y="1658802"/>
            <a:ext cx="442090" cy="2012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8"/>
          <p:cNvSpPr txBox="1"/>
          <p:nvPr/>
        </p:nvSpPr>
        <p:spPr>
          <a:xfrm>
            <a:off x="2879773" y="1860018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37" name="Conector angular 44"/>
          <p:cNvCxnSpPr>
            <a:stCxn id="132" idx="2"/>
            <a:endCxn id="128" idx="0"/>
          </p:cNvCxnSpPr>
          <p:nvPr/>
        </p:nvCxnSpPr>
        <p:spPr>
          <a:xfrm>
            <a:off x="3401002" y="2229350"/>
            <a:ext cx="2369" cy="31141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4477101" y="611785"/>
            <a:ext cx="533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flipH="1">
            <a:off x="4743820" y="531588"/>
            <a:ext cx="912" cy="801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Rectángulo 4"/>
          <p:cNvSpPr/>
          <p:nvPr/>
        </p:nvSpPr>
        <p:spPr>
          <a:xfrm>
            <a:off x="5847408" y="1074112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a</a:t>
            </a:r>
            <a:r>
              <a:rPr lang="es-ES" sz="1300" b="1" dirty="0" smtClean="0"/>
              <a:t>ldehídos</a:t>
            </a:r>
            <a:endParaRPr lang="es-ES" sz="1300" b="1" dirty="0"/>
          </a:p>
        </p:txBody>
      </p:sp>
      <p:cxnSp>
        <p:nvCxnSpPr>
          <p:cNvPr id="130" name="Conector angular 44"/>
          <p:cNvCxnSpPr>
            <a:endCxn id="129" idx="0"/>
          </p:cNvCxnSpPr>
          <p:nvPr/>
        </p:nvCxnSpPr>
        <p:spPr>
          <a:xfrm>
            <a:off x="6365405" y="946663"/>
            <a:ext cx="1241" cy="1274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ángulo 43"/>
          <p:cNvSpPr/>
          <p:nvPr/>
        </p:nvSpPr>
        <p:spPr>
          <a:xfrm>
            <a:off x="7268996" y="4076155"/>
            <a:ext cx="956734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erminación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oico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39" name="CuadroTexto 18"/>
          <p:cNvSpPr txBox="1"/>
          <p:nvPr/>
        </p:nvSpPr>
        <p:spPr>
          <a:xfrm>
            <a:off x="8148095" y="3305629"/>
            <a:ext cx="102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fórmula</a:t>
            </a:r>
            <a:r>
              <a:rPr lang="en-US" sz="900" dirty="0" smtClean="0"/>
              <a:t> general</a:t>
            </a:r>
            <a:endParaRPr lang="es-ES" sz="900" dirty="0"/>
          </a:p>
        </p:txBody>
      </p:sp>
      <p:cxnSp>
        <p:nvCxnSpPr>
          <p:cNvPr id="140" name="Conector angular 44"/>
          <p:cNvCxnSpPr>
            <a:stCxn id="139" idx="2"/>
            <a:endCxn id="600" idx="0"/>
          </p:cNvCxnSpPr>
          <p:nvPr/>
        </p:nvCxnSpPr>
        <p:spPr>
          <a:xfrm>
            <a:off x="8658844" y="3674961"/>
            <a:ext cx="1415" cy="3983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angular 44"/>
          <p:cNvCxnSpPr>
            <a:stCxn id="139" idx="0"/>
          </p:cNvCxnSpPr>
          <p:nvPr/>
        </p:nvCxnSpPr>
        <p:spPr>
          <a:xfrm rot="16200000" flipV="1">
            <a:off x="8284884" y="2931668"/>
            <a:ext cx="201911" cy="54601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ector angular 30"/>
          <p:cNvCxnSpPr>
            <a:stCxn id="129" idx="2"/>
            <a:endCxn id="175" idx="0"/>
          </p:cNvCxnSpPr>
          <p:nvPr/>
        </p:nvCxnSpPr>
        <p:spPr>
          <a:xfrm rot="16200000" flipH="1">
            <a:off x="6366838" y="1523258"/>
            <a:ext cx="375984" cy="37636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ángulo 43"/>
          <p:cNvSpPr/>
          <p:nvPr/>
        </p:nvSpPr>
        <p:spPr>
          <a:xfrm>
            <a:off x="6443586" y="2543571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 smtClean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CHO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73" name="Conector angular 44"/>
          <p:cNvCxnSpPr>
            <a:stCxn id="175" idx="2"/>
            <a:endCxn id="172" idx="0"/>
          </p:cNvCxnSpPr>
          <p:nvPr/>
        </p:nvCxnSpPr>
        <p:spPr>
          <a:xfrm>
            <a:off x="6743015" y="2268767"/>
            <a:ext cx="3548" cy="2748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CuadroTexto 18"/>
          <p:cNvSpPr txBox="1"/>
          <p:nvPr/>
        </p:nvSpPr>
        <p:spPr>
          <a:xfrm>
            <a:off x="6221786" y="1899435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176" name="Rectángulo 43"/>
          <p:cNvSpPr/>
          <p:nvPr/>
        </p:nvSpPr>
        <p:spPr>
          <a:xfrm>
            <a:off x="5648023" y="2546996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“-al”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77" name="Conector angular 30"/>
          <p:cNvCxnSpPr/>
          <p:nvPr/>
        </p:nvCxnSpPr>
        <p:spPr>
          <a:xfrm rot="10800000" flipV="1">
            <a:off x="5922449" y="1710380"/>
            <a:ext cx="442090" cy="20121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CuadroTexto 18"/>
          <p:cNvSpPr txBox="1"/>
          <p:nvPr/>
        </p:nvSpPr>
        <p:spPr>
          <a:xfrm>
            <a:off x="5401220" y="1909063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85" name="Conector angular 44"/>
          <p:cNvCxnSpPr>
            <a:stCxn id="178" idx="2"/>
            <a:endCxn id="176" idx="0"/>
          </p:cNvCxnSpPr>
          <p:nvPr/>
        </p:nvCxnSpPr>
        <p:spPr>
          <a:xfrm>
            <a:off x="5922449" y="2278395"/>
            <a:ext cx="2369" cy="26860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30"/>
          <p:cNvCxnSpPr>
            <a:endCxn id="190" idx="0"/>
          </p:cNvCxnSpPr>
          <p:nvPr/>
        </p:nvCxnSpPr>
        <p:spPr>
          <a:xfrm>
            <a:off x="5079870" y="3121160"/>
            <a:ext cx="816687" cy="1793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ectángulo 43"/>
          <p:cNvSpPr/>
          <p:nvPr/>
        </p:nvSpPr>
        <p:spPr>
          <a:xfrm>
            <a:off x="5598271" y="4097646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O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R’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88" name="Conector angular 44"/>
          <p:cNvCxnSpPr>
            <a:stCxn id="190" idx="2"/>
            <a:endCxn id="187" idx="0"/>
          </p:cNvCxnSpPr>
          <p:nvPr/>
        </p:nvCxnSpPr>
        <p:spPr>
          <a:xfrm>
            <a:off x="5896557" y="3669860"/>
            <a:ext cx="4691" cy="42778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CuadroTexto 18"/>
          <p:cNvSpPr txBox="1"/>
          <p:nvPr/>
        </p:nvSpPr>
        <p:spPr>
          <a:xfrm>
            <a:off x="5375328" y="3300528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193" name="Rectángulo 43"/>
          <p:cNvSpPr/>
          <p:nvPr/>
        </p:nvSpPr>
        <p:spPr>
          <a:xfrm>
            <a:off x="4893650" y="4091717"/>
            <a:ext cx="553589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“-éter”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94" name="Conector angular 30"/>
          <p:cNvCxnSpPr>
            <a:endCxn id="196" idx="0"/>
          </p:cNvCxnSpPr>
          <p:nvPr/>
        </p:nvCxnSpPr>
        <p:spPr>
          <a:xfrm flipH="1">
            <a:off x="5168842" y="3118983"/>
            <a:ext cx="51" cy="1473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CuadroTexto 18"/>
          <p:cNvSpPr txBox="1"/>
          <p:nvPr/>
        </p:nvSpPr>
        <p:spPr>
          <a:xfrm>
            <a:off x="4647613" y="3266320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ienen</a:t>
            </a:r>
            <a:r>
              <a:rPr lang="en-US" sz="900" dirty="0" smtClean="0"/>
              <a:t> </a:t>
            </a:r>
            <a:r>
              <a:rPr lang="en-US" sz="900" dirty="0" err="1" smtClean="0"/>
              <a:t>terminación</a:t>
            </a:r>
            <a:endParaRPr lang="es-ES" sz="900" dirty="0"/>
          </a:p>
        </p:txBody>
      </p:sp>
      <p:cxnSp>
        <p:nvCxnSpPr>
          <p:cNvPr id="197" name="Conector angular 44"/>
          <p:cNvCxnSpPr>
            <a:stCxn id="196" idx="2"/>
            <a:endCxn id="193" idx="0"/>
          </p:cNvCxnSpPr>
          <p:nvPr/>
        </p:nvCxnSpPr>
        <p:spPr>
          <a:xfrm>
            <a:off x="5168842" y="3635652"/>
            <a:ext cx="1603" cy="45606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Conector angular 30"/>
          <p:cNvCxnSpPr>
            <a:stCxn id="90" idx="2"/>
            <a:endCxn id="250" idx="0"/>
          </p:cNvCxnSpPr>
          <p:nvPr/>
        </p:nvCxnSpPr>
        <p:spPr>
          <a:xfrm rot="16200000" flipH="1">
            <a:off x="2250471" y="1403430"/>
            <a:ext cx="377358" cy="54646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ctángulo 43"/>
          <p:cNvSpPr/>
          <p:nvPr/>
        </p:nvSpPr>
        <p:spPr>
          <a:xfrm>
            <a:off x="2410421" y="2547534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 smtClean="0">
                <a:solidFill>
                  <a:schemeClr val="bg1"/>
                </a:solidFill>
              </a:rPr>
              <a:t>ArOH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49" name="Conector angular 44"/>
          <p:cNvCxnSpPr>
            <a:stCxn id="250" idx="2"/>
            <a:endCxn id="248" idx="0"/>
          </p:cNvCxnSpPr>
          <p:nvPr/>
        </p:nvCxnSpPr>
        <p:spPr>
          <a:xfrm>
            <a:off x="2712383" y="2234674"/>
            <a:ext cx="1015" cy="31286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CuadroTexto 18"/>
          <p:cNvSpPr txBox="1"/>
          <p:nvPr/>
        </p:nvSpPr>
        <p:spPr>
          <a:xfrm>
            <a:off x="2191154" y="1865342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251" name="Rectángulo 43"/>
          <p:cNvSpPr/>
          <p:nvPr/>
        </p:nvSpPr>
        <p:spPr>
          <a:xfrm>
            <a:off x="1301455" y="2393156"/>
            <a:ext cx="702060" cy="6627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o</a:t>
            </a:r>
            <a:r>
              <a:rPr lang="es-ES_tradnl" sz="1000" dirty="0" smtClean="0">
                <a:solidFill>
                  <a:schemeClr val="bg1"/>
                </a:solidFill>
              </a:rPr>
              <a:t>rto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</a:t>
            </a:r>
            <a:r>
              <a:rPr lang="es-ES" sz="1000" dirty="0" smtClean="0">
                <a:solidFill>
                  <a:schemeClr val="bg1"/>
                </a:solidFill>
              </a:rPr>
              <a:t>eta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ara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52" name="Conector angular 30"/>
          <p:cNvCxnSpPr>
            <a:endCxn id="253" idx="0"/>
          </p:cNvCxnSpPr>
          <p:nvPr/>
        </p:nvCxnSpPr>
        <p:spPr>
          <a:xfrm rot="10800000" flipV="1">
            <a:off x="1649695" y="1676662"/>
            <a:ext cx="516222" cy="2061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CuadroTexto 18"/>
          <p:cNvSpPr txBox="1"/>
          <p:nvPr/>
        </p:nvSpPr>
        <p:spPr>
          <a:xfrm>
            <a:off x="1128466" y="1882858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_tradnl" sz="900" dirty="0" smtClean="0"/>
              <a:t>u nomenclatura utiliza prefijos</a:t>
            </a:r>
            <a:endParaRPr lang="es-ES" sz="900" dirty="0"/>
          </a:p>
        </p:txBody>
      </p:sp>
      <p:cxnSp>
        <p:nvCxnSpPr>
          <p:cNvPr id="254" name="Conector angular 44"/>
          <p:cNvCxnSpPr>
            <a:stCxn id="253" idx="2"/>
            <a:endCxn id="251" idx="0"/>
          </p:cNvCxnSpPr>
          <p:nvPr/>
        </p:nvCxnSpPr>
        <p:spPr>
          <a:xfrm>
            <a:off x="1649695" y="2252190"/>
            <a:ext cx="2790" cy="1409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CuadroTexto 18"/>
          <p:cNvSpPr txBox="1"/>
          <p:nvPr/>
        </p:nvSpPr>
        <p:spPr>
          <a:xfrm>
            <a:off x="1066800" y="3245292"/>
            <a:ext cx="8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tienen</a:t>
            </a:r>
            <a:r>
              <a:rPr lang="en-US" sz="900" dirty="0"/>
              <a:t> </a:t>
            </a:r>
            <a:r>
              <a:rPr lang="en-US" sz="900" dirty="0" err="1"/>
              <a:t>terminación</a:t>
            </a:r>
            <a:endParaRPr lang="es-ES" sz="900" dirty="0"/>
          </a:p>
        </p:txBody>
      </p:sp>
      <p:sp>
        <p:nvSpPr>
          <p:cNvPr id="272" name="Rectángulo 43"/>
          <p:cNvSpPr/>
          <p:nvPr/>
        </p:nvSpPr>
        <p:spPr>
          <a:xfrm>
            <a:off x="1156094" y="4072664"/>
            <a:ext cx="720806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“-</a:t>
            </a:r>
            <a:r>
              <a:rPr lang="es-ES_tradnl" sz="1000" dirty="0" err="1" smtClean="0">
                <a:solidFill>
                  <a:schemeClr val="bg1"/>
                </a:solidFill>
              </a:rPr>
              <a:t>ol</a:t>
            </a:r>
            <a:r>
              <a:rPr lang="es-ES_tradnl" sz="1000" dirty="0" smtClean="0">
                <a:solidFill>
                  <a:schemeClr val="bg1"/>
                </a:solidFill>
              </a:rPr>
              <a:t>”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3" name="Conector angular 44"/>
          <p:cNvCxnSpPr>
            <a:stCxn id="271" idx="2"/>
            <a:endCxn id="272" idx="0"/>
          </p:cNvCxnSpPr>
          <p:nvPr/>
        </p:nvCxnSpPr>
        <p:spPr>
          <a:xfrm>
            <a:off x="1510811" y="3614624"/>
            <a:ext cx="5686" cy="45804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Rectángulo 43"/>
          <p:cNvSpPr/>
          <p:nvPr/>
        </p:nvSpPr>
        <p:spPr>
          <a:xfrm>
            <a:off x="58594" y="4060116"/>
            <a:ext cx="995680" cy="7963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rimarios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ecundarios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erciarios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5" name="Conector angular 44"/>
          <p:cNvCxnSpPr>
            <a:stCxn id="289" idx="0"/>
            <a:endCxn id="5" idx="2"/>
          </p:cNvCxnSpPr>
          <p:nvPr/>
        </p:nvCxnSpPr>
        <p:spPr>
          <a:xfrm rot="5400000" flipH="1" flipV="1">
            <a:off x="-223896" y="2284276"/>
            <a:ext cx="1825548" cy="266214"/>
          </a:xfrm>
          <a:prstGeom prst="bentConnector3">
            <a:avLst>
              <a:gd name="adj1" fmla="val 989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Conector angular 30"/>
          <p:cNvCxnSpPr>
            <a:endCxn id="283" idx="0"/>
          </p:cNvCxnSpPr>
          <p:nvPr/>
        </p:nvCxnSpPr>
        <p:spPr>
          <a:xfrm>
            <a:off x="822960" y="3149600"/>
            <a:ext cx="1426157" cy="1306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ángulo 43"/>
          <p:cNvSpPr/>
          <p:nvPr/>
        </p:nvSpPr>
        <p:spPr>
          <a:xfrm>
            <a:off x="1950831" y="4077326"/>
            <a:ext cx="605953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R</a:t>
            </a:r>
            <a:r>
              <a:rPr lang="en-US" sz="1000" dirty="0">
                <a:solidFill>
                  <a:schemeClr val="bg1"/>
                </a:solidFill>
              </a:rPr>
              <a:t>–</a:t>
            </a:r>
            <a:r>
              <a:rPr lang="es-ES_tradnl" sz="1000" dirty="0" smtClean="0">
                <a:solidFill>
                  <a:schemeClr val="bg1"/>
                </a:solidFill>
              </a:rPr>
              <a:t>OH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82" name="Conector angular 44"/>
          <p:cNvCxnSpPr>
            <a:stCxn id="283" idx="2"/>
            <a:endCxn id="277" idx="0"/>
          </p:cNvCxnSpPr>
          <p:nvPr/>
        </p:nvCxnSpPr>
        <p:spPr>
          <a:xfrm>
            <a:off x="2249117" y="3649540"/>
            <a:ext cx="4691" cy="42778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CuadroTexto 18"/>
          <p:cNvSpPr txBox="1"/>
          <p:nvPr/>
        </p:nvSpPr>
        <p:spPr>
          <a:xfrm>
            <a:off x="1727888" y="3280208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ienen</a:t>
            </a:r>
            <a:r>
              <a:rPr lang="es-ES" sz="900" dirty="0" smtClean="0"/>
              <a:t> fórmula general</a:t>
            </a:r>
            <a:endParaRPr lang="es-ES" sz="900" dirty="0"/>
          </a:p>
        </p:txBody>
      </p:sp>
      <p:sp>
        <p:nvSpPr>
          <p:cNvPr id="289" name="CuadroTexto 18"/>
          <p:cNvSpPr txBox="1"/>
          <p:nvPr/>
        </p:nvSpPr>
        <p:spPr>
          <a:xfrm>
            <a:off x="111760" y="3330157"/>
            <a:ext cx="88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dividen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295" name="Conector angular 44"/>
          <p:cNvCxnSpPr>
            <a:stCxn id="289" idx="2"/>
            <a:endCxn id="274" idx="0"/>
          </p:cNvCxnSpPr>
          <p:nvPr/>
        </p:nvCxnSpPr>
        <p:spPr>
          <a:xfrm>
            <a:off x="555771" y="3560989"/>
            <a:ext cx="663" cy="4991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Conector angular 44"/>
          <p:cNvCxnSpPr>
            <a:stCxn id="271" idx="0"/>
          </p:cNvCxnSpPr>
          <p:nvPr/>
        </p:nvCxnSpPr>
        <p:spPr>
          <a:xfrm flipH="1" flipV="1">
            <a:off x="1509074" y="3149600"/>
            <a:ext cx="1737" cy="956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endCxn id="599" idx="0"/>
          </p:cNvCxnSpPr>
          <p:nvPr/>
        </p:nvCxnSpPr>
        <p:spPr>
          <a:xfrm rot="10800000" flipV="1">
            <a:off x="6805754" y="3819251"/>
            <a:ext cx="822709" cy="257372"/>
          </a:xfrm>
          <a:prstGeom prst="bentConnector2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7628462" y="3819251"/>
            <a:ext cx="2" cy="240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110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84</cp:revision>
  <dcterms:created xsi:type="dcterms:W3CDTF">2015-05-14T14:12:36Z</dcterms:created>
  <dcterms:modified xsi:type="dcterms:W3CDTF">2015-08-28T15:22:03Z</dcterms:modified>
</cp:coreProperties>
</file>