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43" d="100"/>
          <a:sy n="143" d="100"/>
        </p:scale>
        <p:origin x="-11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29/07/16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9002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513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76"/>
          <p:cNvSpPr/>
          <p:nvPr/>
        </p:nvSpPr>
        <p:spPr>
          <a:xfrm>
            <a:off x="1914262" y="127325"/>
            <a:ext cx="4680211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Los ácidos nucleicos, las hormonas y las vitaminas</a:t>
            </a:r>
          </a:p>
        </p:txBody>
      </p:sp>
      <p:cxnSp>
        <p:nvCxnSpPr>
          <p:cNvPr id="78" name="Conector recto 77"/>
          <p:cNvCxnSpPr>
            <a:stCxn id="133" idx="2"/>
            <a:endCxn id="135" idx="0"/>
          </p:cNvCxnSpPr>
          <p:nvPr/>
        </p:nvCxnSpPr>
        <p:spPr>
          <a:xfrm flipH="1">
            <a:off x="2103284" y="3186019"/>
            <a:ext cx="1703" cy="237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1244795" y="1246181"/>
            <a:ext cx="1062169" cy="4986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/>
              <a:t>Ácidos nucleicos</a:t>
            </a:r>
          </a:p>
        </p:txBody>
      </p:sp>
      <p:sp>
        <p:nvSpPr>
          <p:cNvPr id="80" name="Rectángulo 71"/>
          <p:cNvSpPr/>
          <p:nvPr/>
        </p:nvSpPr>
        <p:spPr>
          <a:xfrm>
            <a:off x="386852" y="2697617"/>
            <a:ext cx="1014838" cy="4925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nucleótidos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>
                <a:solidFill>
                  <a:schemeClr val="bg1"/>
                </a:solidFill>
              </a:rPr>
              <a:t>nucleósidos</a:t>
            </a:r>
            <a:endParaRPr lang="es-CO" sz="900" dirty="0">
              <a:solidFill>
                <a:schemeClr val="bg1"/>
              </a:solidFill>
            </a:endParaRPr>
          </a:p>
        </p:txBody>
      </p:sp>
      <p:cxnSp>
        <p:nvCxnSpPr>
          <p:cNvPr id="84" name="Conector angular 83"/>
          <p:cNvCxnSpPr>
            <a:stCxn id="101" idx="0"/>
            <a:endCxn id="79" idx="2"/>
          </p:cNvCxnSpPr>
          <p:nvPr/>
        </p:nvCxnSpPr>
        <p:spPr>
          <a:xfrm rot="5400000" flipH="1" flipV="1">
            <a:off x="1114077" y="1526364"/>
            <a:ext cx="443325" cy="8802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stCxn id="135" idx="2"/>
            <a:endCxn id="136" idx="0"/>
          </p:cNvCxnSpPr>
          <p:nvPr/>
        </p:nvCxnSpPr>
        <p:spPr>
          <a:xfrm flipH="1">
            <a:off x="2100762" y="3654332"/>
            <a:ext cx="2522" cy="2128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1674013" y="4523983"/>
            <a:ext cx="8467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encargado de </a:t>
            </a:r>
          </a:p>
        </p:txBody>
      </p:sp>
      <p:cxnSp>
        <p:nvCxnSpPr>
          <p:cNvPr id="96" name="Conector recto 95"/>
          <p:cNvCxnSpPr>
            <a:stCxn id="91" idx="2"/>
            <a:endCxn id="137" idx="0"/>
          </p:cNvCxnSpPr>
          <p:nvPr/>
        </p:nvCxnSpPr>
        <p:spPr>
          <a:xfrm>
            <a:off x="2097367" y="4754815"/>
            <a:ext cx="1039" cy="1493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ángulo 100"/>
          <p:cNvSpPr/>
          <p:nvPr/>
        </p:nvSpPr>
        <p:spPr>
          <a:xfrm>
            <a:off x="422552" y="2188166"/>
            <a:ext cx="9460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constituidos por</a:t>
            </a:r>
          </a:p>
        </p:txBody>
      </p:sp>
      <p:sp>
        <p:nvSpPr>
          <p:cNvPr id="104" name="Rectángulo 103"/>
          <p:cNvSpPr/>
          <p:nvPr/>
        </p:nvSpPr>
        <p:spPr>
          <a:xfrm>
            <a:off x="2573642" y="2188166"/>
            <a:ext cx="3513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son</a:t>
            </a:r>
          </a:p>
        </p:txBody>
      </p:sp>
      <p:cxnSp>
        <p:nvCxnSpPr>
          <p:cNvPr id="115" name="Conector angular 114"/>
          <p:cNvCxnSpPr>
            <a:stCxn id="119" idx="0"/>
            <a:endCxn id="104" idx="2"/>
          </p:cNvCxnSpPr>
          <p:nvPr/>
        </p:nvCxnSpPr>
        <p:spPr>
          <a:xfrm rot="16200000" flipV="1">
            <a:off x="2905234" y="2263096"/>
            <a:ext cx="263379" cy="5751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stCxn id="104" idx="0"/>
            <a:endCxn id="79" idx="2"/>
          </p:cNvCxnSpPr>
          <p:nvPr/>
        </p:nvCxnSpPr>
        <p:spPr>
          <a:xfrm rot="16200000" flipV="1">
            <a:off x="2040944" y="1479778"/>
            <a:ext cx="443325" cy="9734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2759037" y="2682377"/>
            <a:ext cx="1130954" cy="51064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ácido ribonucleico </a:t>
            </a:r>
          </a:p>
          <a:p>
            <a:pPr algn="ctr"/>
            <a:r>
              <a:rPr lang="es-CO" sz="900" dirty="0">
                <a:solidFill>
                  <a:schemeClr val="bg1"/>
                </a:solidFill>
              </a:rPr>
              <a:t>(ARN)</a:t>
            </a:r>
          </a:p>
        </p:txBody>
      </p:sp>
      <p:cxnSp>
        <p:nvCxnSpPr>
          <p:cNvPr id="131" name="Conector angular 130"/>
          <p:cNvCxnSpPr>
            <a:stCxn id="80" idx="0"/>
            <a:endCxn id="101" idx="2"/>
          </p:cNvCxnSpPr>
          <p:nvPr/>
        </p:nvCxnSpPr>
        <p:spPr>
          <a:xfrm rot="5400000" flipH="1" flipV="1">
            <a:off x="755626" y="2557644"/>
            <a:ext cx="278619" cy="1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ángulo 132"/>
          <p:cNvSpPr/>
          <p:nvPr/>
        </p:nvSpPr>
        <p:spPr>
          <a:xfrm>
            <a:off x="1539510" y="2682378"/>
            <a:ext cx="1130954" cy="50364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ácido desoxirribonucleico </a:t>
            </a:r>
          </a:p>
          <a:p>
            <a:pPr algn="ctr"/>
            <a:r>
              <a:rPr lang="es-CO" sz="900" dirty="0">
                <a:solidFill>
                  <a:schemeClr val="bg1"/>
                </a:solidFill>
              </a:rPr>
              <a:t>(ADN)</a:t>
            </a:r>
          </a:p>
        </p:txBody>
      </p:sp>
      <p:cxnSp>
        <p:nvCxnSpPr>
          <p:cNvPr id="134" name="Conector angular 133"/>
          <p:cNvCxnSpPr>
            <a:stCxn id="133" idx="0"/>
            <a:endCxn id="104" idx="2"/>
          </p:cNvCxnSpPr>
          <p:nvPr/>
        </p:nvCxnSpPr>
        <p:spPr>
          <a:xfrm rot="5400000" flipH="1" flipV="1">
            <a:off x="2295469" y="2228516"/>
            <a:ext cx="263380" cy="6443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/>
          <p:cNvSpPr/>
          <p:nvPr/>
        </p:nvSpPr>
        <p:spPr>
          <a:xfrm>
            <a:off x="1714395" y="3423500"/>
            <a:ext cx="7777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formado por</a:t>
            </a:r>
          </a:p>
        </p:txBody>
      </p:sp>
      <p:sp>
        <p:nvSpPr>
          <p:cNvPr id="136" name="Rectángulo 135"/>
          <p:cNvSpPr/>
          <p:nvPr/>
        </p:nvSpPr>
        <p:spPr>
          <a:xfrm>
            <a:off x="1522661" y="3867139"/>
            <a:ext cx="1156202" cy="5325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hebras </a:t>
            </a:r>
            <a:r>
              <a:rPr lang="es-CO" sz="900" dirty="0" err="1"/>
              <a:t>antiparalelas</a:t>
            </a:r>
            <a:r>
              <a:rPr lang="es-CO" sz="900" dirty="0"/>
              <a:t> </a:t>
            </a:r>
          </a:p>
          <a:p>
            <a:pPr algn="ctr"/>
            <a:r>
              <a:rPr lang="es-CO" sz="900" dirty="0"/>
              <a:t>o una doble hélice de nucleótidos</a:t>
            </a:r>
          </a:p>
        </p:txBody>
      </p:sp>
      <p:sp>
        <p:nvSpPr>
          <p:cNvPr id="137" name="Rectángulo 136"/>
          <p:cNvSpPr/>
          <p:nvPr/>
        </p:nvSpPr>
        <p:spPr>
          <a:xfrm>
            <a:off x="1601040" y="4904177"/>
            <a:ext cx="994732" cy="5125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almacenar la </a:t>
            </a:r>
          </a:p>
          <a:p>
            <a:pPr algn="ctr"/>
            <a:r>
              <a:rPr lang="es-CO" sz="900" dirty="0"/>
              <a:t>información genética</a:t>
            </a:r>
          </a:p>
        </p:txBody>
      </p:sp>
      <p:sp>
        <p:nvSpPr>
          <p:cNvPr id="146" name="Rectángulo 145"/>
          <p:cNvSpPr/>
          <p:nvPr/>
        </p:nvSpPr>
        <p:spPr>
          <a:xfrm>
            <a:off x="2834493" y="3426725"/>
            <a:ext cx="9797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formado por una</a:t>
            </a:r>
          </a:p>
        </p:txBody>
      </p:sp>
      <p:sp>
        <p:nvSpPr>
          <p:cNvPr id="152" name="Rectángulo 151"/>
          <p:cNvSpPr/>
          <p:nvPr/>
        </p:nvSpPr>
        <p:spPr>
          <a:xfrm>
            <a:off x="2842859" y="3867139"/>
            <a:ext cx="955539" cy="5325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cadena de nucleótidos</a:t>
            </a:r>
          </a:p>
        </p:txBody>
      </p:sp>
      <p:sp>
        <p:nvSpPr>
          <p:cNvPr id="156" name="Rectángulo 155"/>
          <p:cNvSpPr/>
          <p:nvPr/>
        </p:nvSpPr>
        <p:spPr>
          <a:xfrm>
            <a:off x="2919453" y="4499945"/>
            <a:ext cx="8098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interviene en</a:t>
            </a:r>
          </a:p>
        </p:txBody>
      </p:sp>
      <p:sp>
        <p:nvSpPr>
          <p:cNvPr id="158" name="Rectángulo 157"/>
          <p:cNvSpPr/>
          <p:nvPr/>
        </p:nvSpPr>
        <p:spPr>
          <a:xfrm>
            <a:off x="2810750" y="4904178"/>
            <a:ext cx="1019756" cy="512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síntesis de proteínas</a:t>
            </a:r>
          </a:p>
        </p:txBody>
      </p:sp>
      <p:cxnSp>
        <p:nvCxnSpPr>
          <p:cNvPr id="159" name="Conector recto 158"/>
          <p:cNvCxnSpPr>
            <a:stCxn id="156" idx="2"/>
            <a:endCxn id="158" idx="0"/>
          </p:cNvCxnSpPr>
          <p:nvPr/>
        </p:nvCxnSpPr>
        <p:spPr>
          <a:xfrm flipH="1">
            <a:off x="3320628" y="4730777"/>
            <a:ext cx="3744" cy="1734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166" idx="0"/>
            <a:endCxn id="165" idx="2"/>
          </p:cNvCxnSpPr>
          <p:nvPr/>
        </p:nvCxnSpPr>
        <p:spPr>
          <a:xfrm rot="5400000" flipH="1" flipV="1">
            <a:off x="5847129" y="436938"/>
            <a:ext cx="196697" cy="14014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164"/>
          <p:cNvSpPr/>
          <p:nvPr/>
        </p:nvSpPr>
        <p:spPr>
          <a:xfrm>
            <a:off x="6490547" y="808479"/>
            <a:ext cx="3113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las</a:t>
            </a:r>
          </a:p>
        </p:txBody>
      </p:sp>
      <p:sp>
        <p:nvSpPr>
          <p:cNvPr id="166" name="Rectángulo 165"/>
          <p:cNvSpPr/>
          <p:nvPr/>
        </p:nvSpPr>
        <p:spPr>
          <a:xfrm>
            <a:off x="4744627" y="1236008"/>
            <a:ext cx="1000256" cy="5027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/>
              <a:t>Hormonas</a:t>
            </a:r>
          </a:p>
        </p:txBody>
      </p:sp>
      <p:sp>
        <p:nvSpPr>
          <p:cNvPr id="167" name="Rectángulo 166"/>
          <p:cNvSpPr/>
          <p:nvPr/>
        </p:nvSpPr>
        <p:spPr>
          <a:xfrm>
            <a:off x="7083494" y="1233315"/>
            <a:ext cx="1037121" cy="4791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/>
              <a:t>Vitaminas</a:t>
            </a:r>
          </a:p>
        </p:txBody>
      </p:sp>
      <p:sp>
        <p:nvSpPr>
          <p:cNvPr id="168" name="Rectángulo 167"/>
          <p:cNvSpPr/>
          <p:nvPr/>
        </p:nvSpPr>
        <p:spPr>
          <a:xfrm>
            <a:off x="4397810" y="2212372"/>
            <a:ext cx="6853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son</a:t>
            </a:r>
          </a:p>
        </p:txBody>
      </p:sp>
      <p:cxnSp>
        <p:nvCxnSpPr>
          <p:cNvPr id="170" name="Conector recto 169"/>
          <p:cNvCxnSpPr>
            <a:stCxn id="176" idx="2"/>
            <a:endCxn id="181" idx="0"/>
          </p:cNvCxnSpPr>
          <p:nvPr/>
        </p:nvCxnSpPr>
        <p:spPr>
          <a:xfrm rot="5400000">
            <a:off x="4415883" y="3219816"/>
            <a:ext cx="335238" cy="3121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>
            <a:stCxn id="167" idx="0"/>
            <a:endCxn id="165" idx="2"/>
          </p:cNvCxnSpPr>
          <p:nvPr/>
        </p:nvCxnSpPr>
        <p:spPr>
          <a:xfrm rot="16200000" flipV="1">
            <a:off x="7027125" y="658385"/>
            <a:ext cx="194004" cy="9558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172"/>
          <p:cNvCxnSpPr>
            <a:stCxn id="168" idx="0"/>
            <a:endCxn id="166" idx="2"/>
          </p:cNvCxnSpPr>
          <p:nvPr/>
        </p:nvCxnSpPr>
        <p:spPr>
          <a:xfrm rot="5400000" flipH="1" flipV="1">
            <a:off x="4755824" y="1723442"/>
            <a:ext cx="473571" cy="5042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ángulo 173"/>
          <p:cNvSpPr/>
          <p:nvPr/>
        </p:nvSpPr>
        <p:spPr>
          <a:xfrm>
            <a:off x="5458575" y="2203455"/>
            <a:ext cx="7120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pueden ser</a:t>
            </a:r>
          </a:p>
        </p:txBody>
      </p:sp>
      <p:cxnSp>
        <p:nvCxnSpPr>
          <p:cNvPr id="175" name="Conector angular 174"/>
          <p:cNvCxnSpPr>
            <a:stCxn id="174" idx="0"/>
            <a:endCxn id="166" idx="2"/>
          </p:cNvCxnSpPr>
          <p:nvPr/>
        </p:nvCxnSpPr>
        <p:spPr>
          <a:xfrm rot="16200000" flipV="1">
            <a:off x="5297352" y="1686204"/>
            <a:ext cx="464654" cy="5698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71"/>
          <p:cNvSpPr/>
          <p:nvPr/>
        </p:nvSpPr>
        <p:spPr>
          <a:xfrm>
            <a:off x="4342643" y="2697617"/>
            <a:ext cx="793840" cy="51064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mensajeros químicos</a:t>
            </a:r>
          </a:p>
        </p:txBody>
      </p:sp>
      <p:sp>
        <p:nvSpPr>
          <p:cNvPr id="177" name="Rectángulo 71"/>
          <p:cNvSpPr/>
          <p:nvPr/>
        </p:nvSpPr>
        <p:spPr>
          <a:xfrm>
            <a:off x="5252318" y="2706799"/>
            <a:ext cx="1124569" cy="50145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esteroideas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no esteroideas</a:t>
            </a:r>
          </a:p>
        </p:txBody>
      </p:sp>
      <p:sp>
        <p:nvSpPr>
          <p:cNvPr id="180" name="Rectángulo 71"/>
          <p:cNvSpPr/>
          <p:nvPr/>
        </p:nvSpPr>
        <p:spPr>
          <a:xfrm>
            <a:off x="6577220" y="2706799"/>
            <a:ext cx="793840" cy="50145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coenzimas</a:t>
            </a:r>
          </a:p>
        </p:txBody>
      </p:sp>
      <p:sp>
        <p:nvSpPr>
          <p:cNvPr id="181" name="Rectángulo 180"/>
          <p:cNvSpPr/>
          <p:nvPr/>
        </p:nvSpPr>
        <p:spPr>
          <a:xfrm>
            <a:off x="3978439" y="3543496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producidos por</a:t>
            </a:r>
          </a:p>
        </p:txBody>
      </p:sp>
      <p:cxnSp>
        <p:nvCxnSpPr>
          <p:cNvPr id="182" name="Conector recto 181"/>
          <p:cNvCxnSpPr>
            <a:stCxn id="168" idx="2"/>
            <a:endCxn id="176" idx="0"/>
          </p:cNvCxnSpPr>
          <p:nvPr/>
        </p:nvCxnSpPr>
        <p:spPr>
          <a:xfrm flipH="1">
            <a:off x="4739563" y="2443204"/>
            <a:ext cx="901" cy="254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/>
          <p:cNvSpPr/>
          <p:nvPr/>
        </p:nvSpPr>
        <p:spPr>
          <a:xfrm>
            <a:off x="4030253" y="3867138"/>
            <a:ext cx="794375" cy="5263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/>
              <a:t>glándulas</a:t>
            </a:r>
            <a:endParaRPr lang="es-CO" sz="900" dirty="0"/>
          </a:p>
        </p:txBody>
      </p:sp>
      <p:cxnSp>
        <p:nvCxnSpPr>
          <p:cNvPr id="186" name="Conector recto 185"/>
          <p:cNvCxnSpPr>
            <a:stCxn id="181" idx="2"/>
            <a:endCxn id="183" idx="0"/>
          </p:cNvCxnSpPr>
          <p:nvPr/>
        </p:nvCxnSpPr>
        <p:spPr>
          <a:xfrm>
            <a:off x="4427441" y="3774328"/>
            <a:ext cx="0" cy="928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 200"/>
          <p:cNvSpPr/>
          <p:nvPr/>
        </p:nvSpPr>
        <p:spPr>
          <a:xfrm>
            <a:off x="5124957" y="3543496"/>
            <a:ext cx="9827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</a:t>
            </a:r>
            <a:r>
              <a:rPr lang="es-CO" sz="900" dirty="0" smtClean="0"/>
              <a:t>on influencia </a:t>
            </a:r>
            <a:r>
              <a:rPr lang="es-CO" sz="900" dirty="0"/>
              <a:t>en </a:t>
            </a:r>
          </a:p>
        </p:txBody>
      </p:sp>
      <p:cxnSp>
        <p:nvCxnSpPr>
          <p:cNvPr id="202" name="Conector angular 201"/>
          <p:cNvCxnSpPr>
            <a:stCxn id="333" idx="0"/>
            <a:endCxn id="77" idx="2"/>
          </p:cNvCxnSpPr>
          <p:nvPr/>
        </p:nvCxnSpPr>
        <p:spPr>
          <a:xfrm rot="5400000" flipH="1" flipV="1">
            <a:off x="2900327" y="-543979"/>
            <a:ext cx="229595" cy="24784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angular 202"/>
          <p:cNvCxnSpPr>
            <a:stCxn id="165" idx="0"/>
            <a:endCxn id="77" idx="2"/>
          </p:cNvCxnSpPr>
          <p:nvPr/>
        </p:nvCxnSpPr>
        <p:spPr>
          <a:xfrm rot="16200000" flipV="1">
            <a:off x="5336278" y="-501443"/>
            <a:ext cx="228012" cy="23918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ángulo 203"/>
          <p:cNvSpPr/>
          <p:nvPr/>
        </p:nvSpPr>
        <p:spPr>
          <a:xfrm>
            <a:off x="4984388" y="3867139"/>
            <a:ext cx="1263854" cy="169060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CO" sz="900" dirty="0"/>
              <a:t>metabolismo</a:t>
            </a:r>
          </a:p>
          <a:p>
            <a:pPr marL="171450" indent="-171450">
              <a:buFont typeface="Arial"/>
              <a:buChar char="•"/>
            </a:pPr>
            <a:r>
              <a:rPr lang="es-CO" sz="900" dirty="0"/>
              <a:t>reproducción sexual</a:t>
            </a:r>
          </a:p>
          <a:p>
            <a:pPr marL="171450" indent="-171450">
              <a:buFont typeface="Arial"/>
              <a:buChar char="•"/>
            </a:pPr>
            <a:r>
              <a:rPr lang="es-CO" sz="900" dirty="0"/>
              <a:t>diferenciación sexual</a:t>
            </a:r>
          </a:p>
          <a:p>
            <a:pPr marL="171450" indent="-171450">
              <a:buFont typeface="Arial"/>
              <a:buChar char="•"/>
            </a:pPr>
            <a:r>
              <a:rPr lang="es-CO" sz="900" dirty="0"/>
              <a:t>m</a:t>
            </a:r>
            <a:r>
              <a:rPr lang="es-CO" sz="900" dirty="0" smtClean="0"/>
              <a:t>antenimiento de homeóstasis</a:t>
            </a:r>
            <a:endParaRPr lang="es-CO" sz="900" dirty="0"/>
          </a:p>
          <a:p>
            <a:pPr marL="171450" indent="-171450">
              <a:buFont typeface="Arial"/>
              <a:buChar char="•"/>
            </a:pPr>
            <a:r>
              <a:rPr lang="es-CO" sz="900" dirty="0"/>
              <a:t>crecimiento</a:t>
            </a:r>
          </a:p>
          <a:p>
            <a:pPr marL="171450" indent="-171450">
              <a:buFont typeface="Arial"/>
              <a:buChar char="•"/>
            </a:pPr>
            <a:r>
              <a:rPr lang="es-CO" sz="900" dirty="0"/>
              <a:t>desarrollo</a:t>
            </a:r>
          </a:p>
          <a:p>
            <a:pPr marL="171450" indent="-171450">
              <a:buFont typeface="Arial"/>
              <a:buChar char="•"/>
            </a:pPr>
            <a:r>
              <a:rPr lang="es-CO" sz="900" dirty="0"/>
              <a:t>equilibrio de actividad biológica</a:t>
            </a:r>
          </a:p>
        </p:txBody>
      </p:sp>
      <p:sp>
        <p:nvSpPr>
          <p:cNvPr id="205" name="Rectángulo 204"/>
          <p:cNvSpPr/>
          <p:nvPr/>
        </p:nvSpPr>
        <p:spPr>
          <a:xfrm>
            <a:off x="6628760" y="2196370"/>
            <a:ext cx="6853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son</a:t>
            </a:r>
          </a:p>
        </p:txBody>
      </p:sp>
      <p:cxnSp>
        <p:nvCxnSpPr>
          <p:cNvPr id="206" name="Conector angular 205"/>
          <p:cNvCxnSpPr>
            <a:stCxn id="205" idx="0"/>
            <a:endCxn id="167" idx="2"/>
          </p:cNvCxnSpPr>
          <p:nvPr/>
        </p:nvCxnSpPr>
        <p:spPr>
          <a:xfrm rot="5400000" flipH="1" flipV="1">
            <a:off x="7044782" y="1639098"/>
            <a:ext cx="483905" cy="6306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/>
          <p:cNvCxnSpPr>
            <a:stCxn id="205" idx="2"/>
            <a:endCxn id="180" idx="0"/>
          </p:cNvCxnSpPr>
          <p:nvPr/>
        </p:nvCxnSpPr>
        <p:spPr>
          <a:xfrm>
            <a:off x="6971414" y="2427202"/>
            <a:ext cx="2726" cy="279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ángulo 71"/>
          <p:cNvSpPr/>
          <p:nvPr/>
        </p:nvSpPr>
        <p:spPr>
          <a:xfrm>
            <a:off x="6481535" y="3867138"/>
            <a:ext cx="1165807" cy="101762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tejidos (dientes </a:t>
            </a:r>
            <a:r>
              <a:rPr lang="es-CO" sz="900" dirty="0" smtClean="0">
                <a:solidFill>
                  <a:schemeClr val="tx1"/>
                </a:solidFill>
              </a:rPr>
              <a:t/>
            </a:r>
            <a:br>
              <a:rPr lang="es-CO" sz="900" dirty="0" smtClean="0">
                <a:solidFill>
                  <a:schemeClr val="tx1"/>
                </a:solidFill>
              </a:rPr>
            </a:br>
            <a:r>
              <a:rPr lang="es-CO" sz="900" dirty="0" smtClean="0">
                <a:solidFill>
                  <a:schemeClr val="tx1"/>
                </a:solidFill>
              </a:rPr>
              <a:t>y </a:t>
            </a:r>
            <a:r>
              <a:rPr lang="es-CO" sz="900" dirty="0">
                <a:solidFill>
                  <a:schemeClr val="tx1"/>
                </a:solidFill>
              </a:rPr>
              <a:t>huesos)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</a:rPr>
              <a:t>vasos </a:t>
            </a:r>
            <a:r>
              <a:rPr lang="es-CO" sz="900" dirty="0">
                <a:solidFill>
                  <a:schemeClr val="tx1"/>
                </a:solidFill>
              </a:rPr>
              <a:t>sanguíneos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</a:rPr>
              <a:t>sistema </a:t>
            </a:r>
            <a:r>
              <a:rPr lang="es-CO" sz="900" dirty="0">
                <a:solidFill>
                  <a:schemeClr val="tx1"/>
                </a:solidFill>
              </a:rPr>
              <a:t>nervioso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sistema digestivo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p</a:t>
            </a:r>
            <a:r>
              <a:rPr lang="es-CO" sz="900" dirty="0" smtClean="0">
                <a:solidFill>
                  <a:schemeClr val="tx1"/>
                </a:solidFill>
              </a:rPr>
              <a:t>iel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214" name="Rectángulo 213"/>
          <p:cNvSpPr/>
          <p:nvPr/>
        </p:nvSpPr>
        <p:spPr>
          <a:xfrm>
            <a:off x="7916941" y="2190986"/>
            <a:ext cx="7120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pueden ser</a:t>
            </a:r>
          </a:p>
        </p:txBody>
      </p:sp>
      <p:cxnSp>
        <p:nvCxnSpPr>
          <p:cNvPr id="215" name="Conector angular 214"/>
          <p:cNvCxnSpPr>
            <a:stCxn id="214" idx="0"/>
            <a:endCxn id="167" idx="2"/>
          </p:cNvCxnSpPr>
          <p:nvPr/>
        </p:nvCxnSpPr>
        <p:spPr>
          <a:xfrm rot="16200000" flipV="1">
            <a:off x="7698252" y="1616269"/>
            <a:ext cx="478521" cy="6709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71"/>
          <p:cNvSpPr/>
          <p:nvPr/>
        </p:nvSpPr>
        <p:spPr>
          <a:xfrm>
            <a:off x="7533692" y="2697617"/>
            <a:ext cx="1478553" cy="51064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hidrosolubles (B y 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liposolubles (A, D, E y K)</a:t>
            </a:r>
          </a:p>
        </p:txBody>
      </p:sp>
      <p:cxnSp>
        <p:nvCxnSpPr>
          <p:cNvPr id="219" name="Conector angular 218"/>
          <p:cNvCxnSpPr>
            <a:stCxn id="216" idx="0"/>
            <a:endCxn id="214" idx="2"/>
          </p:cNvCxnSpPr>
          <p:nvPr/>
        </p:nvCxnSpPr>
        <p:spPr>
          <a:xfrm rot="16200000" flipV="1">
            <a:off x="8135070" y="2559717"/>
            <a:ext cx="27579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/>
          <p:cNvCxnSpPr>
            <a:stCxn id="174" idx="2"/>
            <a:endCxn id="177" idx="0"/>
          </p:cNvCxnSpPr>
          <p:nvPr/>
        </p:nvCxnSpPr>
        <p:spPr>
          <a:xfrm>
            <a:off x="5814602" y="2434287"/>
            <a:ext cx="1" cy="272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230"/>
          <p:cNvCxnSpPr>
            <a:stCxn id="136" idx="2"/>
            <a:endCxn id="91" idx="0"/>
          </p:cNvCxnSpPr>
          <p:nvPr/>
        </p:nvCxnSpPr>
        <p:spPr>
          <a:xfrm flipH="1">
            <a:off x="2097367" y="4399709"/>
            <a:ext cx="3395" cy="124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240"/>
          <p:cNvCxnSpPr>
            <a:stCxn id="152" idx="2"/>
            <a:endCxn id="156" idx="0"/>
          </p:cNvCxnSpPr>
          <p:nvPr/>
        </p:nvCxnSpPr>
        <p:spPr>
          <a:xfrm>
            <a:off x="3320629" y="4399709"/>
            <a:ext cx="3743" cy="100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>
            <a:stCxn id="146" idx="2"/>
            <a:endCxn id="152" idx="0"/>
          </p:cNvCxnSpPr>
          <p:nvPr/>
        </p:nvCxnSpPr>
        <p:spPr>
          <a:xfrm flipH="1">
            <a:off x="3320629" y="3657557"/>
            <a:ext cx="3742" cy="209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255"/>
          <p:cNvCxnSpPr>
            <a:stCxn id="119" idx="2"/>
            <a:endCxn id="146" idx="0"/>
          </p:cNvCxnSpPr>
          <p:nvPr/>
        </p:nvCxnSpPr>
        <p:spPr>
          <a:xfrm flipH="1">
            <a:off x="3324371" y="3193018"/>
            <a:ext cx="143" cy="233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ángulo 332"/>
          <p:cNvSpPr/>
          <p:nvPr/>
        </p:nvSpPr>
        <p:spPr>
          <a:xfrm>
            <a:off x="1617022" y="810062"/>
            <a:ext cx="3177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los</a:t>
            </a:r>
          </a:p>
        </p:txBody>
      </p:sp>
      <p:cxnSp>
        <p:nvCxnSpPr>
          <p:cNvPr id="342" name="Conector recto 341"/>
          <p:cNvCxnSpPr>
            <a:stCxn id="333" idx="2"/>
            <a:endCxn id="79" idx="0"/>
          </p:cNvCxnSpPr>
          <p:nvPr/>
        </p:nvCxnSpPr>
        <p:spPr>
          <a:xfrm>
            <a:off x="1775880" y="1040894"/>
            <a:ext cx="0" cy="205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71"/>
          <p:cNvSpPr/>
          <p:nvPr/>
        </p:nvSpPr>
        <p:spPr>
          <a:xfrm>
            <a:off x="7800321" y="3867138"/>
            <a:ext cx="978572" cy="125371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</a:rPr>
              <a:t>antioxidante</a:t>
            </a:r>
            <a:endParaRPr lang="es-CO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membranas celulares (protección)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c</a:t>
            </a:r>
            <a:r>
              <a:rPr lang="es-CO" sz="900" dirty="0" smtClean="0">
                <a:solidFill>
                  <a:schemeClr val="tx1"/>
                </a:solidFill>
              </a:rPr>
              <a:t>oagulación</a:t>
            </a:r>
            <a:endParaRPr lang="es-CO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m</a:t>
            </a:r>
            <a:r>
              <a:rPr lang="es-CO" sz="900" dirty="0" smtClean="0">
                <a:solidFill>
                  <a:schemeClr val="tx1"/>
                </a:solidFill>
              </a:rPr>
              <a:t>etabolismo</a:t>
            </a:r>
            <a:endParaRPr lang="es-CO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</a:rPr>
              <a:t>síntesis </a:t>
            </a:r>
            <a:r>
              <a:rPr lang="es-CO" sz="900" dirty="0">
                <a:solidFill>
                  <a:schemeClr val="tx1"/>
                </a:solidFill>
              </a:rPr>
              <a:t>de ácidos grasos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6468890" y="3543496"/>
            <a:ext cx="9991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que act</a:t>
            </a:r>
            <a:r>
              <a:rPr lang="es-CO" sz="900" dirty="0" smtClean="0"/>
              <a:t>úan sobre</a:t>
            </a:r>
            <a:endParaRPr lang="es-CO" sz="900" dirty="0"/>
          </a:p>
        </p:txBody>
      </p:sp>
      <p:sp>
        <p:nvSpPr>
          <p:cNvPr id="72" name="Rectángulo 71"/>
          <p:cNvSpPr/>
          <p:nvPr/>
        </p:nvSpPr>
        <p:spPr>
          <a:xfrm>
            <a:off x="7871145" y="3543496"/>
            <a:ext cx="8369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con funciones</a:t>
            </a:r>
            <a:endParaRPr lang="es-CO" sz="900" dirty="0"/>
          </a:p>
        </p:txBody>
      </p:sp>
      <p:cxnSp>
        <p:nvCxnSpPr>
          <p:cNvPr id="81" name="Conector angular 80"/>
          <p:cNvCxnSpPr>
            <a:stCxn id="72" idx="0"/>
            <a:endCxn id="180" idx="2"/>
          </p:cNvCxnSpPr>
          <p:nvPr/>
        </p:nvCxnSpPr>
        <p:spPr>
          <a:xfrm rot="16200000" flipV="1">
            <a:off x="7464255" y="2718143"/>
            <a:ext cx="335238" cy="13154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4737436" y="3374600"/>
            <a:ext cx="879743" cy="204525"/>
          </a:xfrm>
          <a:prstGeom prst="bentConnector3">
            <a:avLst>
              <a:gd name="adj1" fmla="val 1003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5618066" y="3774328"/>
            <a:ext cx="0" cy="928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8289949" y="3777503"/>
            <a:ext cx="0" cy="928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6969149" y="3774328"/>
            <a:ext cx="0" cy="928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6975175" y="3377453"/>
            <a:ext cx="0" cy="17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3359</TotalTime>
  <Words>125</Words>
  <Application>Microsoft Macintosh PowerPoint</Application>
  <PresentationFormat>Carta (216 x 279 mm)</PresentationFormat>
  <Paragraphs>56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Home Moreno</cp:lastModifiedBy>
  <cp:revision>212</cp:revision>
  <cp:lastPrinted>2016-05-15T16:33:50Z</cp:lastPrinted>
  <dcterms:created xsi:type="dcterms:W3CDTF">2015-05-14T14:12:36Z</dcterms:created>
  <dcterms:modified xsi:type="dcterms:W3CDTF">2016-07-29T17:26:06Z</dcterms:modified>
</cp:coreProperties>
</file>