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CBCAB-DE63-4399-854F-1601478314CF}" type="datetimeFigureOut">
              <a:rPr lang="es-ES" smtClean="0"/>
              <a:t>18/06/2016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69F97-D998-4CDB-8670-CE969F83C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83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252 Conector recto"/>
          <p:cNvCxnSpPr>
            <a:stCxn id="60" idx="2"/>
            <a:endCxn id="62" idx="0"/>
          </p:cNvCxnSpPr>
          <p:nvPr/>
        </p:nvCxnSpPr>
        <p:spPr>
          <a:xfrm flipH="1">
            <a:off x="1378613" y="3759559"/>
            <a:ext cx="2587" cy="34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angular"/>
          <p:cNvCxnSpPr>
            <a:stCxn id="52" idx="2"/>
            <a:endCxn id="210" idx="0"/>
          </p:cNvCxnSpPr>
          <p:nvPr/>
        </p:nvCxnSpPr>
        <p:spPr>
          <a:xfrm rot="16200000" flipH="1">
            <a:off x="1269187" y="2149562"/>
            <a:ext cx="779802" cy="5245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150000" y="114731"/>
            <a:ext cx="284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itchFamily="34" charset="0"/>
                <a:cs typeface="Arial" pitchFamily="34" charset="0"/>
              </a:rPr>
              <a:t>Impulso y momento lineal</a:t>
            </a:r>
          </a:p>
        </p:txBody>
      </p:sp>
      <p:sp>
        <p:nvSpPr>
          <p:cNvPr id="51" name="50 CuadroTexto"/>
          <p:cNvSpPr txBox="1">
            <a:spLocks/>
          </p:cNvSpPr>
          <p:nvPr/>
        </p:nvSpPr>
        <p:spPr>
          <a:xfrm>
            <a:off x="676800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300" dirty="0">
                <a:latin typeface="Arial" pitchFamily="34" charset="0"/>
                <a:cs typeface="Arial" pitchFamily="34" charset="0"/>
              </a:rPr>
              <a:t>Momento lineal</a:t>
            </a:r>
          </a:p>
        </p:txBody>
      </p:sp>
      <p:sp>
        <p:nvSpPr>
          <p:cNvPr id="198" name="197 CuadroTexto"/>
          <p:cNvSpPr txBox="1">
            <a:spLocks/>
          </p:cNvSpPr>
          <p:nvPr/>
        </p:nvSpPr>
        <p:spPr>
          <a:xfrm>
            <a:off x="2843808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Principio de conservación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748800" y="1775729"/>
            <a:ext cx="129600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cantidad vectorial</a:t>
            </a:r>
          </a:p>
        </p:txBody>
      </p:sp>
      <p:sp>
        <p:nvSpPr>
          <p:cNvPr id="203" name="202 CuadroTexto"/>
          <p:cNvSpPr txBox="1">
            <a:spLocks/>
          </p:cNvSpPr>
          <p:nvPr/>
        </p:nvSpPr>
        <p:spPr>
          <a:xfrm>
            <a:off x="4932040" y="877070"/>
            <a:ext cx="1440000" cy="49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Colisiones o choques</a:t>
            </a:r>
          </a:p>
        </p:txBody>
      </p:sp>
      <p:sp>
        <p:nvSpPr>
          <p:cNvPr id="204" name="203 CuadroTexto"/>
          <p:cNvSpPr txBox="1">
            <a:spLocks/>
          </p:cNvSpPr>
          <p:nvPr/>
        </p:nvSpPr>
        <p:spPr>
          <a:xfrm>
            <a:off x="7264744" y="853291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sx="102000" sy="102000" algn="tl" rotWithShape="0">
              <a:prstClr val="black"/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es-ES"/>
            </a:defPPr>
            <a:lvl1pPr algn="ctr">
              <a:defRPr sz="13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Impulso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839870" y="3511498"/>
            <a:ext cx="1082659" cy="248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sp>
        <p:nvSpPr>
          <p:cNvPr id="209" name="208 CuadroTexto"/>
          <p:cNvSpPr txBox="1"/>
          <p:nvPr/>
        </p:nvSpPr>
        <p:spPr>
          <a:xfrm>
            <a:off x="407862" y="2811417"/>
            <a:ext cx="8640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masa</a:t>
            </a:r>
          </a:p>
        </p:txBody>
      </p:sp>
      <p:sp>
        <p:nvSpPr>
          <p:cNvPr id="210" name="209 CuadroTexto"/>
          <p:cNvSpPr txBox="1"/>
          <p:nvPr/>
        </p:nvSpPr>
        <p:spPr>
          <a:xfrm>
            <a:off x="1489369" y="2801752"/>
            <a:ext cx="8640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velocidad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667609" y="4108475"/>
            <a:ext cx="142200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900" dirty="0">
                <a:latin typeface="Arial" pitchFamily="34" charset="0"/>
                <a:cs typeface="Arial" pitchFamily="34" charset="0"/>
              </a:rPr>
              <a:t>colisiones entre objetos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900" dirty="0">
                <a:latin typeface="Arial" pitchFamily="34" charset="0"/>
                <a:cs typeface="Arial" pitchFamily="34" charset="0"/>
              </a:rPr>
              <a:t>explosiones</a:t>
            </a:r>
          </a:p>
        </p:txBody>
      </p:sp>
      <p:sp>
        <p:nvSpPr>
          <p:cNvPr id="214" name="213 CuadroTexto"/>
          <p:cNvSpPr txBox="1"/>
          <p:nvPr/>
        </p:nvSpPr>
        <p:spPr>
          <a:xfrm>
            <a:off x="874274" y="4917578"/>
            <a:ext cx="1018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segunda ley de Newton</a:t>
            </a:r>
          </a:p>
        </p:txBody>
      </p:sp>
      <p:sp>
        <p:nvSpPr>
          <p:cNvPr id="215" name="214 CuadroTexto"/>
          <p:cNvSpPr txBox="1"/>
          <p:nvPr/>
        </p:nvSpPr>
        <p:spPr>
          <a:xfrm>
            <a:off x="948835" y="5583237"/>
            <a:ext cx="86912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sp>
        <p:nvSpPr>
          <p:cNvPr id="216" name="215 CuadroTexto"/>
          <p:cNvSpPr txBox="1"/>
          <p:nvPr/>
        </p:nvSpPr>
        <p:spPr>
          <a:xfrm>
            <a:off x="865896" y="6200067"/>
            <a:ext cx="101824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09" y="3577693"/>
            <a:ext cx="464820" cy="129540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9" y="5662427"/>
            <a:ext cx="419100" cy="182880"/>
          </a:xfrm>
          <a:prstGeom prst="rect">
            <a:avLst/>
          </a:prstGeom>
        </p:spPr>
      </p:pic>
      <p:pic>
        <p:nvPicPr>
          <p:cNvPr id="65" name="6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02" y="6260083"/>
            <a:ext cx="464820" cy="129540"/>
          </a:xfrm>
          <a:prstGeom prst="rect">
            <a:avLst/>
          </a:prstGeom>
        </p:spPr>
      </p:pic>
      <p:sp>
        <p:nvSpPr>
          <p:cNvPr id="219" name="218 CuadroTexto"/>
          <p:cNvSpPr txBox="1"/>
          <p:nvPr/>
        </p:nvSpPr>
        <p:spPr>
          <a:xfrm>
            <a:off x="2915808" y="1767833"/>
            <a:ext cx="1296000" cy="553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momento lineal de sistema aislado se conserva</a:t>
            </a:r>
          </a:p>
        </p:txBody>
      </p:sp>
      <p:sp>
        <p:nvSpPr>
          <p:cNvPr id="220" name="219 CuadroTexto"/>
          <p:cNvSpPr txBox="1"/>
          <p:nvPr/>
        </p:nvSpPr>
        <p:spPr>
          <a:xfrm>
            <a:off x="2915801" y="2662899"/>
            <a:ext cx="1296000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fuerzas externas sobre el sistema sea igual a cero</a:t>
            </a:r>
          </a:p>
        </p:txBody>
      </p:sp>
      <p:sp>
        <p:nvSpPr>
          <p:cNvPr id="229" name="228 CuadroTexto"/>
          <p:cNvSpPr txBox="1"/>
          <p:nvPr/>
        </p:nvSpPr>
        <p:spPr>
          <a:xfrm>
            <a:off x="3129246" y="3399559"/>
            <a:ext cx="86912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72" y="3503359"/>
            <a:ext cx="533400" cy="152400"/>
          </a:xfrm>
          <a:prstGeom prst="rect">
            <a:avLst/>
          </a:prstGeom>
        </p:spPr>
      </p:pic>
      <p:sp>
        <p:nvSpPr>
          <p:cNvPr id="68" name="67 CuadroTexto"/>
          <p:cNvSpPr txBox="1"/>
          <p:nvPr/>
        </p:nvSpPr>
        <p:spPr>
          <a:xfrm>
            <a:off x="2885636" y="4209219"/>
            <a:ext cx="1356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30" name="229 CuadroTexto"/>
          <p:cNvSpPr txBox="1"/>
          <p:nvPr/>
        </p:nvSpPr>
        <p:spPr>
          <a:xfrm>
            <a:off x="5004040" y="1737648"/>
            <a:ext cx="1296000" cy="553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principio de conservación del momento lineal</a:t>
            </a:r>
          </a:p>
        </p:txBody>
      </p:sp>
      <p:sp>
        <p:nvSpPr>
          <p:cNvPr id="231" name="230 CuadroTexto"/>
          <p:cNvSpPr txBox="1"/>
          <p:nvPr/>
        </p:nvSpPr>
        <p:spPr>
          <a:xfrm>
            <a:off x="4565232" y="2645410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colisiones elásticas</a:t>
            </a:r>
          </a:p>
        </p:txBody>
      </p:sp>
      <p:sp>
        <p:nvSpPr>
          <p:cNvPr id="232" name="231 CuadroTexto"/>
          <p:cNvSpPr txBox="1"/>
          <p:nvPr/>
        </p:nvSpPr>
        <p:spPr>
          <a:xfrm>
            <a:off x="5912856" y="2644831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colisiones inelásticas</a:t>
            </a:r>
          </a:p>
        </p:txBody>
      </p:sp>
      <p:sp>
        <p:nvSpPr>
          <p:cNvPr id="233" name="232 CuadroTexto"/>
          <p:cNvSpPr txBox="1"/>
          <p:nvPr/>
        </p:nvSpPr>
        <p:spPr>
          <a:xfrm>
            <a:off x="4380699" y="3715568"/>
            <a:ext cx="12149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latin typeface="Arial" pitchFamily="34" charset="0"/>
                <a:cs typeface="Arial" pitchFamily="34" charset="0"/>
              </a:rPr>
              <a:t>No hay pérdida de energía cinética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latin typeface="Arial" pitchFamily="34" charset="0"/>
                <a:cs typeface="Arial" pitchFamily="34" charset="0"/>
              </a:rPr>
              <a:t>No actúan fuerzas </a:t>
            </a:r>
            <a:r>
              <a:rPr lang="es-ES" sz="900" dirty="0" err="1">
                <a:latin typeface="Arial" pitchFamily="34" charset="0"/>
                <a:cs typeface="Arial" pitchFamily="34" charset="0"/>
              </a:rPr>
              <a:t>disipativas</a:t>
            </a:r>
            <a:r>
              <a:rPr lang="es-ES" sz="900" dirty="0">
                <a:latin typeface="Arial" pitchFamily="34" charset="0"/>
                <a:cs typeface="Arial" pitchFamily="34" charset="0"/>
              </a:rPr>
              <a:t> en el sistema</a:t>
            </a:r>
          </a:p>
          <a:p>
            <a:pPr algn="ctr"/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233 CuadroTexto"/>
          <p:cNvSpPr txBox="1"/>
          <p:nvPr/>
        </p:nvSpPr>
        <p:spPr>
          <a:xfrm>
            <a:off x="5914013" y="3568593"/>
            <a:ext cx="864016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energía cinética se transforma en otro tipo de energía </a:t>
            </a:r>
          </a:p>
        </p:txBody>
      </p:sp>
      <p:sp>
        <p:nvSpPr>
          <p:cNvPr id="236" name="235 CuadroTexto"/>
          <p:cNvSpPr txBox="1"/>
          <p:nvPr/>
        </p:nvSpPr>
        <p:spPr>
          <a:xfrm>
            <a:off x="7336744" y="1791836"/>
            <a:ext cx="129600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magnitud vectorial</a:t>
            </a:r>
          </a:p>
        </p:txBody>
      </p:sp>
      <p:sp>
        <p:nvSpPr>
          <p:cNvPr id="237" name="236 CuadroTexto"/>
          <p:cNvSpPr txBox="1"/>
          <p:nvPr/>
        </p:nvSpPr>
        <p:spPr>
          <a:xfrm>
            <a:off x="7624745" y="3907710"/>
            <a:ext cx="72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sp>
        <p:nvSpPr>
          <p:cNvPr id="238" name="237 CuadroTexto"/>
          <p:cNvSpPr txBox="1"/>
          <p:nvPr/>
        </p:nvSpPr>
        <p:spPr>
          <a:xfrm>
            <a:off x="6955831" y="2793705"/>
            <a:ext cx="8640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fuerza</a:t>
            </a:r>
          </a:p>
        </p:txBody>
      </p:sp>
      <p:sp>
        <p:nvSpPr>
          <p:cNvPr id="239" name="238 CuadroTexto"/>
          <p:cNvSpPr txBox="1"/>
          <p:nvPr/>
        </p:nvSpPr>
        <p:spPr>
          <a:xfrm>
            <a:off x="8096745" y="2716761"/>
            <a:ext cx="86401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Arial" pitchFamily="34" charset="0"/>
                <a:cs typeface="Arial" pitchFamily="34" charset="0"/>
              </a:rPr>
              <a:t>intervalo de tiempo</a:t>
            </a:r>
          </a:p>
        </p:txBody>
      </p:sp>
      <p:sp>
        <p:nvSpPr>
          <p:cNvPr id="241" name="240 CuadroTexto"/>
          <p:cNvSpPr txBox="1"/>
          <p:nvPr/>
        </p:nvSpPr>
        <p:spPr>
          <a:xfrm>
            <a:off x="7411324" y="4895525"/>
            <a:ext cx="11468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cambio del momento lineal</a:t>
            </a:r>
          </a:p>
        </p:txBody>
      </p:sp>
      <p:sp>
        <p:nvSpPr>
          <p:cNvPr id="242" name="241 CuadroTexto"/>
          <p:cNvSpPr txBox="1"/>
          <p:nvPr/>
        </p:nvSpPr>
        <p:spPr>
          <a:xfrm>
            <a:off x="7627357" y="5689930"/>
            <a:ext cx="720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s-ES" sz="1000" b="1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57" y="3947324"/>
            <a:ext cx="487680" cy="129540"/>
          </a:xfrm>
          <a:prstGeom prst="rect">
            <a:avLst/>
          </a:prstGeom>
        </p:spPr>
      </p:pic>
      <p:pic>
        <p:nvPicPr>
          <p:cNvPr id="71" name="7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06" y="5721982"/>
            <a:ext cx="419100" cy="152400"/>
          </a:xfrm>
          <a:prstGeom prst="rect">
            <a:avLst/>
          </a:prstGeom>
        </p:spPr>
      </p:pic>
      <p:cxnSp>
        <p:nvCxnSpPr>
          <p:cNvPr id="79" name="78 Conector angular"/>
          <p:cNvCxnSpPr>
            <a:stCxn id="45" idx="2"/>
            <a:endCxn id="51" idx="0"/>
          </p:cNvCxnSpPr>
          <p:nvPr/>
        </p:nvCxnSpPr>
        <p:spPr>
          <a:xfrm rot="5400000">
            <a:off x="2784397" y="-934312"/>
            <a:ext cx="400006" cy="3175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angular"/>
          <p:cNvCxnSpPr>
            <a:stCxn id="45" idx="2"/>
            <a:endCxn id="198" idx="0"/>
          </p:cNvCxnSpPr>
          <p:nvPr/>
        </p:nvCxnSpPr>
        <p:spPr>
          <a:xfrm rot="5400000">
            <a:off x="3867901" y="149192"/>
            <a:ext cx="400006" cy="1008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45" idx="2"/>
            <a:endCxn id="203" idx="0"/>
          </p:cNvCxnSpPr>
          <p:nvPr/>
        </p:nvCxnSpPr>
        <p:spPr>
          <a:xfrm rot="16200000" flipH="1">
            <a:off x="4900128" y="125157"/>
            <a:ext cx="423785" cy="1080040"/>
          </a:xfrm>
          <a:prstGeom prst="bentConnector3">
            <a:avLst>
              <a:gd name="adj1" fmla="val 468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45" idx="2"/>
            <a:endCxn id="204" idx="0"/>
          </p:cNvCxnSpPr>
          <p:nvPr/>
        </p:nvCxnSpPr>
        <p:spPr>
          <a:xfrm rot="16200000" flipH="1">
            <a:off x="6078369" y="-1053084"/>
            <a:ext cx="400006" cy="34127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"/>
          <p:cNvCxnSpPr>
            <a:stCxn id="51" idx="2"/>
            <a:endCxn id="52" idx="0"/>
          </p:cNvCxnSpPr>
          <p:nvPr/>
        </p:nvCxnSpPr>
        <p:spPr>
          <a:xfrm>
            <a:off x="1396800" y="1393291"/>
            <a:ext cx="0" cy="382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recto"/>
          <p:cNvCxnSpPr>
            <a:stCxn id="198" idx="2"/>
            <a:endCxn id="219" idx="0"/>
          </p:cNvCxnSpPr>
          <p:nvPr/>
        </p:nvCxnSpPr>
        <p:spPr>
          <a:xfrm>
            <a:off x="3563808" y="1393291"/>
            <a:ext cx="0" cy="37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>
            <a:stCxn id="203" idx="2"/>
            <a:endCxn id="230" idx="0"/>
          </p:cNvCxnSpPr>
          <p:nvPr/>
        </p:nvCxnSpPr>
        <p:spPr>
          <a:xfrm>
            <a:off x="5652040" y="1369513"/>
            <a:ext cx="0" cy="368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angular"/>
          <p:cNvCxnSpPr>
            <a:stCxn id="52" idx="2"/>
            <a:endCxn id="209" idx="0"/>
          </p:cNvCxnSpPr>
          <p:nvPr/>
        </p:nvCxnSpPr>
        <p:spPr>
          <a:xfrm rot="5400000">
            <a:off x="723602" y="2138218"/>
            <a:ext cx="789467" cy="556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"/>
          <p:cNvCxnSpPr>
            <a:stCxn id="204" idx="2"/>
            <a:endCxn id="236" idx="0"/>
          </p:cNvCxnSpPr>
          <p:nvPr/>
        </p:nvCxnSpPr>
        <p:spPr>
          <a:xfrm>
            <a:off x="7984744" y="1393291"/>
            <a:ext cx="0" cy="398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angular"/>
          <p:cNvCxnSpPr>
            <a:stCxn id="209" idx="2"/>
            <a:endCxn id="60" idx="0"/>
          </p:cNvCxnSpPr>
          <p:nvPr/>
        </p:nvCxnSpPr>
        <p:spPr>
          <a:xfrm rot="16200000" flipH="1">
            <a:off x="883605" y="3013903"/>
            <a:ext cx="453860" cy="5413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250 Conector angular"/>
          <p:cNvCxnSpPr>
            <a:stCxn id="210" idx="2"/>
            <a:endCxn id="60" idx="0"/>
          </p:cNvCxnSpPr>
          <p:nvPr/>
        </p:nvCxnSpPr>
        <p:spPr>
          <a:xfrm rot="5400000">
            <a:off x="1419527" y="3009647"/>
            <a:ext cx="463525" cy="5401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Conector recto"/>
          <p:cNvCxnSpPr>
            <a:stCxn id="62" idx="2"/>
            <a:endCxn id="214" idx="0"/>
          </p:cNvCxnSpPr>
          <p:nvPr/>
        </p:nvCxnSpPr>
        <p:spPr>
          <a:xfrm>
            <a:off x="1378613" y="4616306"/>
            <a:ext cx="4784" cy="301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Conector recto"/>
          <p:cNvCxnSpPr>
            <a:stCxn id="214" idx="2"/>
            <a:endCxn id="215" idx="0"/>
          </p:cNvCxnSpPr>
          <p:nvPr/>
        </p:nvCxnSpPr>
        <p:spPr>
          <a:xfrm>
            <a:off x="1383397" y="5286910"/>
            <a:ext cx="0" cy="29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276 Conector recto"/>
          <p:cNvCxnSpPr>
            <a:stCxn id="215" idx="2"/>
            <a:endCxn id="216" idx="0"/>
          </p:cNvCxnSpPr>
          <p:nvPr/>
        </p:nvCxnSpPr>
        <p:spPr>
          <a:xfrm flipH="1">
            <a:off x="1375019" y="5943237"/>
            <a:ext cx="8378" cy="25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recto"/>
          <p:cNvCxnSpPr>
            <a:stCxn id="219" idx="2"/>
            <a:endCxn id="220" idx="0"/>
          </p:cNvCxnSpPr>
          <p:nvPr/>
        </p:nvCxnSpPr>
        <p:spPr>
          <a:xfrm flipH="1">
            <a:off x="3563801" y="2321831"/>
            <a:ext cx="7" cy="341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459 Conector angular"/>
          <p:cNvCxnSpPr>
            <a:stCxn id="230" idx="2"/>
            <a:endCxn id="231" idx="0"/>
          </p:cNvCxnSpPr>
          <p:nvPr/>
        </p:nvCxnSpPr>
        <p:spPr>
          <a:xfrm rot="5400000">
            <a:off x="5147758" y="2141128"/>
            <a:ext cx="353764" cy="6548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461 Conector angular"/>
          <p:cNvCxnSpPr>
            <a:stCxn id="230" idx="2"/>
            <a:endCxn id="232" idx="0"/>
          </p:cNvCxnSpPr>
          <p:nvPr/>
        </p:nvCxnSpPr>
        <p:spPr>
          <a:xfrm rot="16200000" flipH="1">
            <a:off x="5821860" y="2121826"/>
            <a:ext cx="353185" cy="6928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465 Conector recto"/>
          <p:cNvCxnSpPr>
            <a:stCxn id="232" idx="2"/>
            <a:endCxn id="234" idx="0"/>
          </p:cNvCxnSpPr>
          <p:nvPr/>
        </p:nvCxnSpPr>
        <p:spPr>
          <a:xfrm>
            <a:off x="6344864" y="3044941"/>
            <a:ext cx="1157" cy="523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487 Conector recto"/>
          <p:cNvCxnSpPr>
            <a:stCxn id="241" idx="2"/>
            <a:endCxn id="242" idx="0"/>
          </p:cNvCxnSpPr>
          <p:nvPr/>
        </p:nvCxnSpPr>
        <p:spPr>
          <a:xfrm>
            <a:off x="7984745" y="5264857"/>
            <a:ext cx="2612" cy="42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463 Conector recto"/>
          <p:cNvCxnSpPr>
            <a:stCxn id="231" idx="2"/>
            <a:endCxn id="233" idx="0"/>
          </p:cNvCxnSpPr>
          <p:nvPr/>
        </p:nvCxnSpPr>
        <p:spPr>
          <a:xfrm flipH="1">
            <a:off x="4988168" y="3045520"/>
            <a:ext cx="9072" cy="67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489 CuadroTexto"/>
          <p:cNvSpPr txBox="1"/>
          <p:nvPr/>
        </p:nvSpPr>
        <p:spPr>
          <a:xfrm>
            <a:off x="1092334" y="2329707"/>
            <a:ext cx="6032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relaciona</a:t>
            </a:r>
          </a:p>
        </p:txBody>
      </p:sp>
      <p:sp>
        <p:nvSpPr>
          <p:cNvPr id="340" name="339 CuadroTexto"/>
          <p:cNvSpPr txBox="1"/>
          <p:nvPr/>
        </p:nvSpPr>
        <p:spPr>
          <a:xfrm>
            <a:off x="1154019" y="1477090"/>
            <a:ext cx="52916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es una</a:t>
            </a:r>
          </a:p>
        </p:txBody>
      </p:sp>
      <p:sp>
        <p:nvSpPr>
          <p:cNvPr id="341" name="340 CuadroTexto"/>
          <p:cNvSpPr txBox="1"/>
          <p:nvPr/>
        </p:nvSpPr>
        <p:spPr>
          <a:xfrm>
            <a:off x="1033051" y="3210678"/>
            <a:ext cx="7068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a través de</a:t>
            </a:r>
          </a:p>
        </p:txBody>
      </p:sp>
      <p:sp>
        <p:nvSpPr>
          <p:cNvPr id="342" name="341 CuadroTexto"/>
          <p:cNvSpPr txBox="1"/>
          <p:nvPr/>
        </p:nvSpPr>
        <p:spPr>
          <a:xfrm>
            <a:off x="929918" y="3815377"/>
            <a:ext cx="92819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permite estudiar</a:t>
            </a:r>
          </a:p>
        </p:txBody>
      </p:sp>
      <p:sp>
        <p:nvSpPr>
          <p:cNvPr id="343" name="342 CuadroTexto"/>
          <p:cNvSpPr txBox="1"/>
          <p:nvPr/>
        </p:nvSpPr>
        <p:spPr>
          <a:xfrm>
            <a:off x="1020148" y="4643289"/>
            <a:ext cx="7580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debido a la</a:t>
            </a:r>
          </a:p>
        </p:txBody>
      </p:sp>
      <p:sp>
        <p:nvSpPr>
          <p:cNvPr id="344" name="343 CuadroTexto"/>
          <p:cNvSpPr txBox="1"/>
          <p:nvPr/>
        </p:nvSpPr>
        <p:spPr>
          <a:xfrm>
            <a:off x="929918" y="5963930"/>
            <a:ext cx="8486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equivalente a</a:t>
            </a:r>
          </a:p>
        </p:txBody>
      </p:sp>
      <p:sp>
        <p:nvSpPr>
          <p:cNvPr id="345" name="344 CuadroTexto"/>
          <p:cNvSpPr txBox="1"/>
          <p:nvPr/>
        </p:nvSpPr>
        <p:spPr>
          <a:xfrm>
            <a:off x="908679" y="5311640"/>
            <a:ext cx="9494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expresada como</a:t>
            </a:r>
          </a:p>
        </p:txBody>
      </p:sp>
      <p:sp>
        <p:nvSpPr>
          <p:cNvPr id="347" name="346 CuadroTexto"/>
          <p:cNvSpPr txBox="1"/>
          <p:nvPr/>
        </p:nvSpPr>
        <p:spPr>
          <a:xfrm>
            <a:off x="3260870" y="1477090"/>
            <a:ext cx="57760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donde el</a:t>
            </a:r>
            <a:r>
              <a:rPr lang="es-ES" sz="7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64" name="363 CuadroTexto"/>
          <p:cNvSpPr txBox="1"/>
          <p:nvPr/>
        </p:nvSpPr>
        <p:spPr>
          <a:xfrm>
            <a:off x="2915302" y="2392507"/>
            <a:ext cx="137808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condicionado a que las</a:t>
            </a:r>
          </a:p>
        </p:txBody>
      </p:sp>
      <p:sp>
        <p:nvSpPr>
          <p:cNvPr id="386" name="385 CuadroTexto"/>
          <p:cNvSpPr txBox="1"/>
          <p:nvPr/>
        </p:nvSpPr>
        <p:spPr>
          <a:xfrm>
            <a:off x="5191532" y="1477270"/>
            <a:ext cx="9686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basados  en el</a:t>
            </a:r>
          </a:p>
        </p:txBody>
      </p:sp>
      <p:sp>
        <p:nvSpPr>
          <p:cNvPr id="387" name="386 CuadroTexto"/>
          <p:cNvSpPr txBox="1"/>
          <p:nvPr/>
        </p:nvSpPr>
        <p:spPr>
          <a:xfrm>
            <a:off x="7712280" y="1472840"/>
            <a:ext cx="52916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es una</a:t>
            </a:r>
          </a:p>
        </p:txBody>
      </p:sp>
      <p:sp>
        <p:nvSpPr>
          <p:cNvPr id="390" name="389 CuadroTexto"/>
          <p:cNvSpPr txBox="1"/>
          <p:nvPr/>
        </p:nvSpPr>
        <p:spPr>
          <a:xfrm>
            <a:off x="5147788" y="2347148"/>
            <a:ext cx="97260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clasifican en</a:t>
            </a:r>
          </a:p>
        </p:txBody>
      </p:sp>
      <p:cxnSp>
        <p:nvCxnSpPr>
          <p:cNvPr id="362" name="361 Conector angular"/>
          <p:cNvCxnSpPr>
            <a:stCxn id="236" idx="2"/>
            <a:endCxn id="238" idx="0"/>
          </p:cNvCxnSpPr>
          <p:nvPr/>
        </p:nvCxnSpPr>
        <p:spPr>
          <a:xfrm rot="5400000">
            <a:off x="7308468" y="2117429"/>
            <a:ext cx="755648" cy="596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364 Conector angular"/>
          <p:cNvCxnSpPr>
            <a:stCxn id="236" idx="2"/>
            <a:endCxn id="239" idx="0"/>
          </p:cNvCxnSpPr>
          <p:nvPr/>
        </p:nvCxnSpPr>
        <p:spPr>
          <a:xfrm rot="16200000" flipH="1">
            <a:off x="7917396" y="2105404"/>
            <a:ext cx="678704" cy="544009"/>
          </a:xfrm>
          <a:prstGeom prst="bentConnector3">
            <a:avLst>
              <a:gd name="adj1" fmla="val 598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403 CuadroTexto"/>
          <p:cNvSpPr txBox="1"/>
          <p:nvPr/>
        </p:nvSpPr>
        <p:spPr>
          <a:xfrm>
            <a:off x="7644807" y="2358004"/>
            <a:ext cx="6725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interviene</a:t>
            </a:r>
          </a:p>
        </p:txBody>
      </p:sp>
      <p:cxnSp>
        <p:nvCxnSpPr>
          <p:cNvPr id="370" name="369 Conector recto"/>
          <p:cNvCxnSpPr>
            <a:stCxn id="220" idx="2"/>
            <a:endCxn id="229" idx="0"/>
          </p:cNvCxnSpPr>
          <p:nvPr/>
        </p:nvCxnSpPr>
        <p:spPr>
          <a:xfrm>
            <a:off x="3563801" y="3170730"/>
            <a:ext cx="7" cy="22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375 Conector recto"/>
          <p:cNvCxnSpPr>
            <a:stCxn id="229" idx="2"/>
            <a:endCxn id="68" idx="0"/>
          </p:cNvCxnSpPr>
          <p:nvPr/>
        </p:nvCxnSpPr>
        <p:spPr>
          <a:xfrm flipH="1">
            <a:off x="3563801" y="3759559"/>
            <a:ext cx="7" cy="44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angular"/>
          <p:cNvCxnSpPr>
            <a:stCxn id="238" idx="2"/>
            <a:endCxn id="237" idx="0"/>
          </p:cNvCxnSpPr>
          <p:nvPr/>
        </p:nvCxnSpPr>
        <p:spPr>
          <a:xfrm rot="16200000" flipH="1">
            <a:off x="7252400" y="3175365"/>
            <a:ext cx="867784" cy="5969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404 Conector angular"/>
          <p:cNvCxnSpPr>
            <a:stCxn id="239" idx="2"/>
            <a:endCxn id="70" idx="0"/>
          </p:cNvCxnSpPr>
          <p:nvPr/>
        </p:nvCxnSpPr>
        <p:spPr>
          <a:xfrm rot="5400000">
            <a:off x="7839699" y="3258269"/>
            <a:ext cx="830453" cy="547656"/>
          </a:xfrm>
          <a:prstGeom prst="bentConnector3">
            <a:avLst>
              <a:gd name="adj1" fmla="val 436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445 CuadroTexto"/>
          <p:cNvSpPr txBox="1"/>
          <p:nvPr/>
        </p:nvSpPr>
        <p:spPr>
          <a:xfrm>
            <a:off x="4722786" y="3337908"/>
            <a:ext cx="56250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donde</a:t>
            </a:r>
          </a:p>
        </p:txBody>
      </p:sp>
      <p:sp>
        <p:nvSpPr>
          <p:cNvPr id="447" name="446 CuadroTexto"/>
          <p:cNvSpPr txBox="1"/>
          <p:nvPr/>
        </p:nvSpPr>
        <p:spPr>
          <a:xfrm>
            <a:off x="6090786" y="3184115"/>
            <a:ext cx="56250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donde</a:t>
            </a:r>
          </a:p>
        </p:txBody>
      </p:sp>
      <p:sp>
        <p:nvSpPr>
          <p:cNvPr id="512" name="511 CuadroTexto"/>
          <p:cNvSpPr txBox="1"/>
          <p:nvPr/>
        </p:nvSpPr>
        <p:spPr>
          <a:xfrm>
            <a:off x="3022049" y="3880666"/>
            <a:ext cx="10835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s-ES" sz="800" dirty="0">
                <a:latin typeface="Arial" pitchFamily="34" charset="0"/>
                <a:cs typeface="Arial" pitchFamily="34" charset="0"/>
              </a:rPr>
              <a:t>cálculo a través de</a:t>
            </a:r>
          </a:p>
        </p:txBody>
      </p:sp>
      <p:cxnSp>
        <p:nvCxnSpPr>
          <p:cNvPr id="421" name="420 Conector recto"/>
          <p:cNvCxnSpPr>
            <a:stCxn id="237" idx="2"/>
            <a:endCxn id="241" idx="0"/>
          </p:cNvCxnSpPr>
          <p:nvPr/>
        </p:nvCxnSpPr>
        <p:spPr>
          <a:xfrm>
            <a:off x="7984745" y="4153931"/>
            <a:ext cx="0" cy="7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512 CuadroTexto"/>
          <p:cNvSpPr txBox="1"/>
          <p:nvPr/>
        </p:nvSpPr>
        <p:spPr>
          <a:xfrm>
            <a:off x="7534890" y="4464638"/>
            <a:ext cx="88394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equivale 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56" y="4278950"/>
            <a:ext cx="710376" cy="23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z="7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121</Words>
  <Application>Microsoft Office PowerPoint</Application>
  <PresentationFormat>Carta (216 x 279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118</cp:revision>
  <dcterms:created xsi:type="dcterms:W3CDTF">2015-05-14T14:12:36Z</dcterms:created>
  <dcterms:modified xsi:type="dcterms:W3CDTF">2016-06-18T22:39:54Z</dcterms:modified>
</cp:coreProperties>
</file>