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819" autoAdjust="0"/>
    <p:restoredTop sz="94660"/>
  </p:normalViewPr>
  <p:slideViewPr>
    <p:cSldViewPr snapToGrid="0">
      <p:cViewPr>
        <p:scale>
          <a:sx n="86" d="100"/>
          <a:sy n="86" d="100"/>
        </p:scale>
        <p:origin x="1386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09/05/2016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86575" y="88872"/>
            <a:ext cx="3516312" cy="453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/>
              <a:t>El átomo y el sistema periódico </a:t>
            </a:r>
            <a:endParaRPr lang="es-CO" sz="1600" dirty="0"/>
          </a:p>
        </p:txBody>
      </p:sp>
      <p:sp>
        <p:nvSpPr>
          <p:cNvPr id="5" name="Rectángulo 4"/>
          <p:cNvSpPr/>
          <p:nvPr/>
        </p:nvSpPr>
        <p:spPr>
          <a:xfrm>
            <a:off x="1027323" y="931588"/>
            <a:ext cx="1124508" cy="623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Átomo</a:t>
            </a:r>
            <a:endParaRPr lang="es-CO" sz="1200" b="1" dirty="0"/>
          </a:p>
        </p:txBody>
      </p:sp>
      <p:sp>
        <p:nvSpPr>
          <p:cNvPr id="129" name="Rectángulo 71"/>
          <p:cNvSpPr/>
          <p:nvPr/>
        </p:nvSpPr>
        <p:spPr>
          <a:xfrm>
            <a:off x="1167347" y="1908402"/>
            <a:ext cx="842760" cy="487654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modelos </a:t>
            </a:r>
            <a:r>
              <a:rPr lang="es-CO" sz="900" dirty="0">
                <a:solidFill>
                  <a:schemeClr val="bg1"/>
                </a:solidFill>
              </a:rPr>
              <a:t>atómicos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4840911" y="5149659"/>
            <a:ext cx="9775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/>
              <a:t>se dispone en</a:t>
            </a:r>
            <a:endParaRPr lang="es-CO" sz="900" dirty="0"/>
          </a:p>
        </p:txBody>
      </p:sp>
      <p:sp>
        <p:nvSpPr>
          <p:cNvPr id="28" name="Rectángulo 27"/>
          <p:cNvSpPr/>
          <p:nvPr/>
        </p:nvSpPr>
        <p:spPr>
          <a:xfrm>
            <a:off x="8369463" y="2877296"/>
            <a:ext cx="4411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están</a:t>
            </a:r>
            <a:endParaRPr lang="es-CO" sz="900" dirty="0"/>
          </a:p>
        </p:txBody>
      </p:sp>
      <p:sp>
        <p:nvSpPr>
          <p:cNvPr id="31" name="Rectángulo 30"/>
          <p:cNvSpPr/>
          <p:nvPr/>
        </p:nvSpPr>
        <p:spPr>
          <a:xfrm>
            <a:off x="7355364" y="1628148"/>
            <a:ext cx="5822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organiza</a:t>
            </a:r>
            <a:endParaRPr lang="es-CO" sz="900" dirty="0"/>
          </a:p>
        </p:txBody>
      </p:sp>
      <p:sp>
        <p:nvSpPr>
          <p:cNvPr id="494" name="Rectángulo 493"/>
          <p:cNvSpPr/>
          <p:nvPr/>
        </p:nvSpPr>
        <p:spPr>
          <a:xfrm>
            <a:off x="4966150" y="2520943"/>
            <a:ext cx="3513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son</a:t>
            </a:r>
            <a:endParaRPr lang="es-CO" sz="900" dirty="0"/>
          </a:p>
        </p:txBody>
      </p:sp>
      <p:sp>
        <p:nvSpPr>
          <p:cNvPr id="507" name="Rectángulo 506"/>
          <p:cNvSpPr/>
          <p:nvPr/>
        </p:nvSpPr>
        <p:spPr>
          <a:xfrm>
            <a:off x="956231" y="1588107"/>
            <a:ext cx="126669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presenta a través de</a:t>
            </a:r>
          </a:p>
        </p:txBody>
      </p:sp>
      <p:cxnSp>
        <p:nvCxnSpPr>
          <p:cNvPr id="79" name="Conector angular 78"/>
          <p:cNvCxnSpPr>
            <a:stCxn id="274" idx="2"/>
            <a:endCxn id="28" idx="0"/>
          </p:cNvCxnSpPr>
          <p:nvPr/>
        </p:nvCxnSpPr>
        <p:spPr>
          <a:xfrm rot="16200000" flipH="1">
            <a:off x="7956619" y="2243879"/>
            <a:ext cx="323266" cy="9435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r 86"/>
          <p:cNvCxnSpPr>
            <a:stCxn id="655" idx="2"/>
            <a:endCxn id="122" idx="0"/>
          </p:cNvCxnSpPr>
          <p:nvPr/>
        </p:nvCxnSpPr>
        <p:spPr>
          <a:xfrm rot="16200000" flipH="1">
            <a:off x="1331075" y="2941232"/>
            <a:ext cx="124421" cy="960988"/>
          </a:xfrm>
          <a:prstGeom prst="bentConnector3">
            <a:avLst>
              <a:gd name="adj1" fmla="val 600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angular 232"/>
          <p:cNvCxnSpPr>
            <a:stCxn id="129" idx="2"/>
            <a:endCxn id="178" idx="0"/>
          </p:cNvCxnSpPr>
          <p:nvPr/>
        </p:nvCxnSpPr>
        <p:spPr>
          <a:xfrm rot="5400000">
            <a:off x="1333226" y="2265441"/>
            <a:ext cx="124887" cy="3861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7512287" y="797086"/>
            <a:ext cx="2696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el</a:t>
            </a:r>
            <a:endParaRPr lang="es-CO" sz="900" dirty="0"/>
          </a:p>
        </p:txBody>
      </p:sp>
      <p:sp>
        <p:nvSpPr>
          <p:cNvPr id="6" name="Rectángulo 5"/>
          <p:cNvSpPr/>
          <p:nvPr/>
        </p:nvSpPr>
        <p:spPr>
          <a:xfrm>
            <a:off x="1440468" y="685512"/>
            <a:ext cx="2952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el </a:t>
            </a:r>
            <a:endParaRPr lang="es-CO" sz="900" dirty="0"/>
          </a:p>
        </p:txBody>
      </p:sp>
      <p:cxnSp>
        <p:nvCxnSpPr>
          <p:cNvPr id="14" name="Conector angular 13"/>
          <p:cNvCxnSpPr>
            <a:stCxn id="4" idx="2"/>
            <a:endCxn id="3" idx="0"/>
          </p:cNvCxnSpPr>
          <p:nvPr/>
        </p:nvCxnSpPr>
        <p:spPr>
          <a:xfrm rot="16200000" flipH="1">
            <a:off x="6068379" y="-781635"/>
            <a:ext cx="255072" cy="2902369"/>
          </a:xfrm>
          <a:prstGeom prst="bentConnector3">
            <a:avLst>
              <a:gd name="adj1" fmla="val 2970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7211324" y="1063112"/>
            <a:ext cx="870293" cy="4196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S</a:t>
            </a:r>
            <a:r>
              <a:rPr lang="es-CO" sz="1200" b="1" dirty="0" smtClean="0"/>
              <a:t>istema periódico</a:t>
            </a:r>
            <a:endParaRPr lang="es-CO" sz="1200" b="1" dirty="0"/>
          </a:p>
        </p:txBody>
      </p:sp>
      <p:cxnSp>
        <p:nvCxnSpPr>
          <p:cNvPr id="497" name="Conector recto 496"/>
          <p:cNvCxnSpPr>
            <a:stCxn id="22" idx="2"/>
            <a:endCxn id="31" idx="0"/>
          </p:cNvCxnSpPr>
          <p:nvPr/>
        </p:nvCxnSpPr>
        <p:spPr>
          <a:xfrm flipH="1">
            <a:off x="7646470" y="1482754"/>
            <a:ext cx="1" cy="145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>
            <a:stCxn id="341" idx="2"/>
            <a:endCxn id="25" idx="0"/>
          </p:cNvCxnSpPr>
          <p:nvPr/>
        </p:nvCxnSpPr>
        <p:spPr>
          <a:xfrm rot="5400000">
            <a:off x="5189712" y="4024514"/>
            <a:ext cx="1265143" cy="985147"/>
          </a:xfrm>
          <a:prstGeom prst="bentConnector3">
            <a:avLst>
              <a:gd name="adj1" fmla="val 748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655" idx="2"/>
            <a:endCxn id="50" idx="0"/>
          </p:cNvCxnSpPr>
          <p:nvPr/>
        </p:nvCxnSpPr>
        <p:spPr>
          <a:xfrm rot="16200000" flipH="1">
            <a:off x="682064" y="3590243"/>
            <a:ext cx="735916" cy="274462"/>
          </a:xfrm>
          <a:prstGeom prst="bentConnector3">
            <a:avLst>
              <a:gd name="adj1" fmla="val 103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341" idx="2"/>
            <a:endCxn id="196" idx="0"/>
          </p:cNvCxnSpPr>
          <p:nvPr/>
        </p:nvCxnSpPr>
        <p:spPr>
          <a:xfrm rot="16200000" flipH="1">
            <a:off x="5829909" y="4369462"/>
            <a:ext cx="1154411" cy="184517"/>
          </a:xfrm>
          <a:prstGeom prst="bentConnector3">
            <a:avLst>
              <a:gd name="adj1" fmla="val 8209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angular 114"/>
          <p:cNvCxnSpPr>
            <a:stCxn id="323" idx="0"/>
            <a:endCxn id="274" idx="2"/>
          </p:cNvCxnSpPr>
          <p:nvPr/>
        </p:nvCxnSpPr>
        <p:spPr>
          <a:xfrm rot="5400000" flipH="1" flipV="1">
            <a:off x="7409837" y="2640665"/>
            <a:ext cx="323266" cy="1499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ángulo 170"/>
          <p:cNvSpPr/>
          <p:nvPr/>
        </p:nvSpPr>
        <p:spPr>
          <a:xfrm>
            <a:off x="2330852" y="4949159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que albergan</a:t>
            </a:r>
          </a:p>
        </p:txBody>
      </p:sp>
      <p:sp>
        <p:nvSpPr>
          <p:cNvPr id="178" name="Rectángulo 177"/>
          <p:cNvSpPr/>
          <p:nvPr/>
        </p:nvSpPr>
        <p:spPr>
          <a:xfrm>
            <a:off x="760020" y="2520943"/>
            <a:ext cx="8851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se clasifican en</a:t>
            </a:r>
          </a:p>
        </p:txBody>
      </p:sp>
      <p:cxnSp>
        <p:nvCxnSpPr>
          <p:cNvPr id="183" name="Conector angular 182"/>
          <p:cNvCxnSpPr>
            <a:stCxn id="178" idx="2"/>
            <a:endCxn id="108" idx="0"/>
          </p:cNvCxnSpPr>
          <p:nvPr/>
        </p:nvCxnSpPr>
        <p:spPr>
          <a:xfrm rot="16200000" flipH="1">
            <a:off x="2101353" y="1853032"/>
            <a:ext cx="152005" cy="1949490"/>
          </a:xfrm>
          <a:prstGeom prst="bentConnector3">
            <a:avLst>
              <a:gd name="adj1" fmla="val 3859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r 190"/>
          <p:cNvCxnSpPr>
            <a:stCxn id="655" idx="2"/>
            <a:endCxn id="49" idx="0"/>
          </p:cNvCxnSpPr>
          <p:nvPr/>
        </p:nvCxnSpPr>
        <p:spPr>
          <a:xfrm rot="5400000">
            <a:off x="595661" y="3214352"/>
            <a:ext cx="171967" cy="462295"/>
          </a:xfrm>
          <a:prstGeom prst="bentConnector3">
            <a:avLst>
              <a:gd name="adj1" fmla="val 4417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Conector angular 604"/>
          <p:cNvCxnSpPr>
            <a:stCxn id="178" idx="2"/>
            <a:endCxn id="655" idx="0"/>
          </p:cNvCxnSpPr>
          <p:nvPr/>
        </p:nvCxnSpPr>
        <p:spPr>
          <a:xfrm rot="5400000">
            <a:off x="999993" y="2664574"/>
            <a:ext cx="115416" cy="289819"/>
          </a:xfrm>
          <a:prstGeom prst="bentConnector3">
            <a:avLst>
              <a:gd name="adj1" fmla="val 5000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angular 212"/>
          <p:cNvCxnSpPr>
            <a:stCxn id="507" idx="2"/>
            <a:endCxn id="129" idx="0"/>
          </p:cNvCxnSpPr>
          <p:nvPr/>
        </p:nvCxnSpPr>
        <p:spPr>
          <a:xfrm rot="5400000">
            <a:off x="1544422" y="1863245"/>
            <a:ext cx="89463" cy="8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Rectángulo 654"/>
          <p:cNvSpPr/>
          <p:nvPr/>
        </p:nvSpPr>
        <p:spPr>
          <a:xfrm>
            <a:off x="398522" y="2867191"/>
            <a:ext cx="1028537" cy="49232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primarios</a:t>
            </a:r>
            <a:endParaRPr lang="es-CO" sz="1000" dirty="0"/>
          </a:p>
        </p:txBody>
      </p:sp>
      <p:cxnSp>
        <p:nvCxnSpPr>
          <p:cNvPr id="661" name="Conector angular 660"/>
          <p:cNvCxnSpPr>
            <a:stCxn id="125" idx="2"/>
            <a:endCxn id="107" idx="0"/>
          </p:cNvCxnSpPr>
          <p:nvPr/>
        </p:nvCxnSpPr>
        <p:spPr>
          <a:xfrm rot="16200000" flipH="1">
            <a:off x="125642" y="5155517"/>
            <a:ext cx="767418" cy="123625"/>
          </a:xfrm>
          <a:prstGeom prst="bentConnector3">
            <a:avLst>
              <a:gd name="adj1" fmla="val 841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Rectángulo 734"/>
          <p:cNvSpPr/>
          <p:nvPr/>
        </p:nvSpPr>
        <p:spPr>
          <a:xfrm>
            <a:off x="8177903" y="4681193"/>
            <a:ext cx="8242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pueden tener</a:t>
            </a:r>
          </a:p>
        </p:txBody>
      </p:sp>
      <p:cxnSp>
        <p:nvCxnSpPr>
          <p:cNvPr id="738" name="Conector recto 737"/>
          <p:cNvCxnSpPr>
            <a:stCxn id="265" idx="2"/>
            <a:endCxn id="239" idx="0"/>
          </p:cNvCxnSpPr>
          <p:nvPr/>
        </p:nvCxnSpPr>
        <p:spPr>
          <a:xfrm>
            <a:off x="4126510" y="4495884"/>
            <a:ext cx="204" cy="3007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onector recto 739"/>
          <p:cNvCxnSpPr>
            <a:stCxn id="323" idx="2"/>
            <a:endCxn id="343" idx="0"/>
          </p:cNvCxnSpPr>
          <p:nvPr/>
        </p:nvCxnSpPr>
        <p:spPr>
          <a:xfrm flipH="1">
            <a:off x="7496231" y="3108128"/>
            <a:ext cx="241" cy="181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Conector recto 764"/>
          <p:cNvCxnSpPr>
            <a:stCxn id="28" idx="2"/>
            <a:endCxn id="76" idx="0"/>
          </p:cNvCxnSpPr>
          <p:nvPr/>
        </p:nvCxnSpPr>
        <p:spPr>
          <a:xfrm>
            <a:off x="8590036" y="3108128"/>
            <a:ext cx="0" cy="5324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>
            <a:stCxn id="735" idx="2"/>
            <a:endCxn id="342" idx="0"/>
          </p:cNvCxnSpPr>
          <p:nvPr/>
        </p:nvCxnSpPr>
        <p:spPr>
          <a:xfrm flipH="1">
            <a:off x="8590034" y="4912025"/>
            <a:ext cx="2" cy="5660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4" idx="2"/>
            <a:endCxn id="6" idx="0"/>
          </p:cNvCxnSpPr>
          <p:nvPr/>
        </p:nvCxnSpPr>
        <p:spPr>
          <a:xfrm rot="5400000">
            <a:off x="3094669" y="-964550"/>
            <a:ext cx="143498" cy="31566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ector recto 455"/>
          <p:cNvCxnSpPr>
            <a:stCxn id="276" idx="2"/>
            <a:endCxn id="266" idx="0"/>
          </p:cNvCxnSpPr>
          <p:nvPr/>
        </p:nvCxnSpPr>
        <p:spPr>
          <a:xfrm>
            <a:off x="5141839" y="3359515"/>
            <a:ext cx="0" cy="3064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onector recto 495"/>
          <p:cNvCxnSpPr>
            <a:stCxn id="6" idx="2"/>
          </p:cNvCxnSpPr>
          <p:nvPr/>
        </p:nvCxnSpPr>
        <p:spPr>
          <a:xfrm>
            <a:off x="1588105" y="916344"/>
            <a:ext cx="1472" cy="15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ector angular 509"/>
          <p:cNvCxnSpPr>
            <a:stCxn id="274" idx="2"/>
            <a:endCxn id="322" idx="0"/>
          </p:cNvCxnSpPr>
          <p:nvPr/>
        </p:nvCxnSpPr>
        <p:spPr>
          <a:xfrm rot="5400000">
            <a:off x="6817401" y="2051486"/>
            <a:ext cx="326525" cy="13316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341" idx="2"/>
            <a:endCxn id="215" idx="0"/>
          </p:cNvCxnSpPr>
          <p:nvPr/>
        </p:nvCxnSpPr>
        <p:spPr>
          <a:xfrm rot="16200000" flipH="1">
            <a:off x="6259439" y="3939932"/>
            <a:ext cx="1171803" cy="1060969"/>
          </a:xfrm>
          <a:prstGeom prst="bentConnector3">
            <a:avLst>
              <a:gd name="adj1" fmla="val 8058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>
            <a:stCxn id="196" idx="2"/>
            <a:endCxn id="237" idx="0"/>
          </p:cNvCxnSpPr>
          <p:nvPr/>
        </p:nvCxnSpPr>
        <p:spPr>
          <a:xfrm>
            <a:off x="6499373" y="5269759"/>
            <a:ext cx="0" cy="1312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>
            <a:stCxn id="215" idx="2"/>
            <a:endCxn id="340" idx="0"/>
          </p:cNvCxnSpPr>
          <p:nvPr/>
        </p:nvCxnSpPr>
        <p:spPr>
          <a:xfrm flipH="1">
            <a:off x="7375823" y="5287151"/>
            <a:ext cx="2" cy="8202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/>
          <p:cNvSpPr/>
          <p:nvPr/>
        </p:nvSpPr>
        <p:spPr>
          <a:xfrm>
            <a:off x="8114924" y="3640598"/>
            <a:ext cx="950224" cy="4101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formados </a:t>
            </a:r>
            <a:r>
              <a:rPr lang="es-CO" sz="900" dirty="0"/>
              <a:t>por átomos</a:t>
            </a:r>
          </a:p>
        </p:txBody>
      </p:sp>
      <p:sp>
        <p:nvSpPr>
          <p:cNvPr id="196" name="Rectángulo 195"/>
          <p:cNvSpPr/>
          <p:nvPr/>
        </p:nvSpPr>
        <p:spPr>
          <a:xfrm>
            <a:off x="6242494" y="5038927"/>
            <a:ext cx="5137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según</a:t>
            </a:r>
          </a:p>
        </p:txBody>
      </p:sp>
      <p:cxnSp>
        <p:nvCxnSpPr>
          <p:cNvPr id="80" name="Conector recto 79"/>
          <p:cNvCxnSpPr>
            <a:stCxn id="322" idx="2"/>
            <a:endCxn id="341" idx="0"/>
          </p:cNvCxnSpPr>
          <p:nvPr/>
        </p:nvCxnSpPr>
        <p:spPr>
          <a:xfrm flipH="1">
            <a:off x="6314856" y="3111387"/>
            <a:ext cx="1" cy="3148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ángulo 214"/>
          <p:cNvSpPr/>
          <p:nvPr/>
        </p:nvSpPr>
        <p:spPr>
          <a:xfrm>
            <a:off x="6950067" y="5056319"/>
            <a:ext cx="8515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propuesta por</a:t>
            </a:r>
          </a:p>
        </p:txBody>
      </p:sp>
      <p:cxnSp>
        <p:nvCxnSpPr>
          <p:cNvPr id="106" name="Conector recto 105"/>
          <p:cNvCxnSpPr>
            <a:stCxn id="76" idx="2"/>
            <a:endCxn id="735" idx="0"/>
          </p:cNvCxnSpPr>
          <p:nvPr/>
        </p:nvCxnSpPr>
        <p:spPr>
          <a:xfrm>
            <a:off x="8590036" y="4050707"/>
            <a:ext cx="0" cy="6304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ángulo 106"/>
          <p:cNvSpPr/>
          <p:nvPr/>
        </p:nvSpPr>
        <p:spPr>
          <a:xfrm>
            <a:off x="109964" y="5601039"/>
            <a:ext cx="922399" cy="423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dirty="0" smtClean="0"/>
              <a:t>esfera </a:t>
            </a:r>
            <a:r>
              <a:rPr lang="es-CO" sz="900" dirty="0"/>
              <a:t>de masa indivisible</a:t>
            </a:r>
          </a:p>
        </p:txBody>
      </p:sp>
      <p:sp>
        <p:nvSpPr>
          <p:cNvPr id="253" name="Rectángulo 252"/>
          <p:cNvSpPr/>
          <p:nvPr/>
        </p:nvSpPr>
        <p:spPr>
          <a:xfrm>
            <a:off x="1525297" y="4606112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representa</a:t>
            </a:r>
          </a:p>
        </p:txBody>
      </p:sp>
      <p:sp>
        <p:nvSpPr>
          <p:cNvPr id="265" name="Rectángulo 264"/>
          <p:cNvSpPr/>
          <p:nvPr/>
        </p:nvSpPr>
        <p:spPr>
          <a:xfrm>
            <a:off x="3866508" y="4265052"/>
            <a:ext cx="52000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incluye</a:t>
            </a:r>
          </a:p>
        </p:txBody>
      </p:sp>
      <p:sp>
        <p:nvSpPr>
          <p:cNvPr id="266" name="Rectángulo 265"/>
          <p:cNvSpPr/>
          <p:nvPr/>
        </p:nvSpPr>
        <p:spPr>
          <a:xfrm>
            <a:off x="4771385" y="3665992"/>
            <a:ext cx="74090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 smtClean="0"/>
              <a:t>usadas para</a:t>
            </a:r>
            <a:endParaRPr lang="es-CO" sz="900" dirty="0"/>
          </a:p>
        </p:txBody>
      </p:sp>
      <p:cxnSp>
        <p:nvCxnSpPr>
          <p:cNvPr id="157" name="Conector recto 156"/>
          <p:cNvCxnSpPr>
            <a:stCxn id="5" idx="2"/>
            <a:endCxn id="507" idx="0"/>
          </p:cNvCxnSpPr>
          <p:nvPr/>
        </p:nvCxnSpPr>
        <p:spPr>
          <a:xfrm>
            <a:off x="1589577" y="1555489"/>
            <a:ext cx="1" cy="326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>
            <a:stCxn id="31" idx="2"/>
            <a:endCxn id="274" idx="0"/>
          </p:cNvCxnSpPr>
          <p:nvPr/>
        </p:nvCxnSpPr>
        <p:spPr>
          <a:xfrm flipH="1">
            <a:off x="7646469" y="1858980"/>
            <a:ext cx="1" cy="115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ángulo 273"/>
          <p:cNvSpPr/>
          <p:nvPr/>
        </p:nvSpPr>
        <p:spPr>
          <a:xfrm>
            <a:off x="7194463" y="1974754"/>
            <a:ext cx="904011" cy="579276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>
                <a:solidFill>
                  <a:schemeClr val="bg1"/>
                </a:solidFill>
              </a:rPr>
              <a:t>elementos </a:t>
            </a:r>
            <a:r>
              <a:rPr lang="es-CO" sz="900" dirty="0">
                <a:solidFill>
                  <a:schemeClr val="bg1"/>
                </a:solidFill>
              </a:rPr>
              <a:t>químicos </a:t>
            </a:r>
          </a:p>
        </p:txBody>
      </p:sp>
      <p:sp>
        <p:nvSpPr>
          <p:cNvPr id="275" name="Rectángulo 274"/>
          <p:cNvSpPr/>
          <p:nvPr/>
        </p:nvSpPr>
        <p:spPr>
          <a:xfrm>
            <a:off x="2293460" y="4419798"/>
            <a:ext cx="878902" cy="365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n</a:t>
            </a:r>
            <a:r>
              <a:rPr lang="es-CO" sz="900" dirty="0" smtClean="0"/>
              <a:t>iveles  </a:t>
            </a:r>
            <a:r>
              <a:rPr lang="es-CO" sz="900" dirty="0"/>
              <a:t>de energía</a:t>
            </a:r>
          </a:p>
        </p:txBody>
      </p:sp>
      <p:sp>
        <p:nvSpPr>
          <p:cNvPr id="276" name="Rectángulo 275"/>
          <p:cNvSpPr/>
          <p:nvPr/>
        </p:nvSpPr>
        <p:spPr>
          <a:xfrm>
            <a:off x="4604494" y="2923992"/>
            <a:ext cx="1074690" cy="43552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representaciones </a:t>
            </a:r>
            <a:r>
              <a:rPr lang="es-CO" sz="900" dirty="0"/>
              <a:t>gráficas</a:t>
            </a:r>
          </a:p>
        </p:txBody>
      </p:sp>
      <p:cxnSp>
        <p:nvCxnSpPr>
          <p:cNvPr id="16" name="Conector recto 15"/>
          <p:cNvCxnSpPr>
            <a:stCxn id="171" idx="2"/>
            <a:endCxn id="240" idx="0"/>
          </p:cNvCxnSpPr>
          <p:nvPr/>
        </p:nvCxnSpPr>
        <p:spPr>
          <a:xfrm>
            <a:off x="2730962" y="5179991"/>
            <a:ext cx="222" cy="1512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494" idx="2"/>
            <a:endCxn id="276" idx="0"/>
          </p:cNvCxnSpPr>
          <p:nvPr/>
        </p:nvCxnSpPr>
        <p:spPr>
          <a:xfrm>
            <a:off x="5141839" y="2751775"/>
            <a:ext cx="0" cy="1722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ector recto 453"/>
          <p:cNvCxnSpPr>
            <a:stCxn id="3" idx="2"/>
            <a:endCxn id="22" idx="0"/>
          </p:cNvCxnSpPr>
          <p:nvPr/>
        </p:nvCxnSpPr>
        <p:spPr>
          <a:xfrm flipH="1">
            <a:off x="7646471" y="1027918"/>
            <a:ext cx="629" cy="35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ángulo 107"/>
          <p:cNvSpPr/>
          <p:nvPr/>
        </p:nvSpPr>
        <p:spPr>
          <a:xfrm>
            <a:off x="2637831" y="2903780"/>
            <a:ext cx="1028537" cy="49232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 smtClean="0"/>
              <a:t>modernos</a:t>
            </a:r>
            <a:endParaRPr lang="es-CO" sz="1000" dirty="0"/>
          </a:p>
        </p:txBody>
      </p:sp>
      <p:sp>
        <p:nvSpPr>
          <p:cNvPr id="49" name="Rectángulo 48"/>
          <p:cNvSpPr/>
          <p:nvPr/>
        </p:nvSpPr>
        <p:spPr>
          <a:xfrm>
            <a:off x="117105" y="3531483"/>
            <a:ext cx="666782" cy="370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/>
              <a:t>Dalton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849209" y="4095432"/>
            <a:ext cx="676088" cy="358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/>
              <a:t>Thomson</a:t>
            </a:r>
          </a:p>
        </p:txBody>
      </p:sp>
      <p:sp>
        <p:nvSpPr>
          <p:cNvPr id="122" name="Rectángulo 121"/>
          <p:cNvSpPr/>
          <p:nvPr/>
        </p:nvSpPr>
        <p:spPr>
          <a:xfrm>
            <a:off x="1518833" y="3483937"/>
            <a:ext cx="709891" cy="414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Rutherford</a:t>
            </a:r>
          </a:p>
        </p:txBody>
      </p:sp>
      <p:sp>
        <p:nvSpPr>
          <p:cNvPr id="123" name="Rectángulo 122"/>
          <p:cNvSpPr/>
          <p:nvPr/>
        </p:nvSpPr>
        <p:spPr>
          <a:xfrm>
            <a:off x="4891924" y="5665412"/>
            <a:ext cx="875570" cy="550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/>
              <a:t>g</a:t>
            </a:r>
            <a:r>
              <a:rPr lang="es-CO" sz="900" dirty="0" smtClean="0"/>
              <a:t>rupos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períodos</a:t>
            </a:r>
            <a:endParaRPr lang="es-CO" sz="900" dirty="0"/>
          </a:p>
        </p:txBody>
      </p:sp>
      <p:sp>
        <p:nvSpPr>
          <p:cNvPr id="124" name="Rectángulo 123"/>
          <p:cNvSpPr/>
          <p:nvPr/>
        </p:nvSpPr>
        <p:spPr>
          <a:xfrm>
            <a:off x="838439" y="4862850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representa</a:t>
            </a:r>
          </a:p>
        </p:txBody>
      </p:sp>
      <p:sp>
        <p:nvSpPr>
          <p:cNvPr id="125" name="Rectángulo 124"/>
          <p:cNvSpPr/>
          <p:nvPr/>
        </p:nvSpPr>
        <p:spPr>
          <a:xfrm>
            <a:off x="98725" y="4602789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representa</a:t>
            </a:r>
          </a:p>
        </p:txBody>
      </p:sp>
      <p:cxnSp>
        <p:nvCxnSpPr>
          <p:cNvPr id="126" name="Conector recto 125"/>
          <p:cNvCxnSpPr>
            <a:stCxn id="49" idx="2"/>
            <a:endCxn id="125" idx="0"/>
          </p:cNvCxnSpPr>
          <p:nvPr/>
        </p:nvCxnSpPr>
        <p:spPr>
          <a:xfrm flipH="1">
            <a:off x="447539" y="3901808"/>
            <a:ext cx="2957" cy="7009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129"/>
          <p:cNvCxnSpPr>
            <a:stCxn id="50" idx="2"/>
            <a:endCxn id="124" idx="0"/>
          </p:cNvCxnSpPr>
          <p:nvPr/>
        </p:nvCxnSpPr>
        <p:spPr>
          <a:xfrm>
            <a:off x="1187253" y="4454408"/>
            <a:ext cx="0" cy="408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>
            <a:stCxn id="122" idx="2"/>
            <a:endCxn id="253" idx="0"/>
          </p:cNvCxnSpPr>
          <p:nvPr/>
        </p:nvCxnSpPr>
        <p:spPr>
          <a:xfrm>
            <a:off x="1873779" y="3898527"/>
            <a:ext cx="332" cy="707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/>
          <p:cNvCxnSpPr>
            <a:stCxn id="161" idx="2"/>
            <a:endCxn id="275" idx="0"/>
          </p:cNvCxnSpPr>
          <p:nvPr/>
        </p:nvCxnSpPr>
        <p:spPr>
          <a:xfrm flipH="1">
            <a:off x="2732911" y="4283065"/>
            <a:ext cx="2119" cy="136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>
            <a:stCxn id="144" idx="2"/>
            <a:endCxn id="265" idx="0"/>
          </p:cNvCxnSpPr>
          <p:nvPr/>
        </p:nvCxnSpPr>
        <p:spPr>
          <a:xfrm flipH="1">
            <a:off x="4126510" y="4040560"/>
            <a:ext cx="204" cy="2244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>
            <a:stCxn id="275" idx="2"/>
            <a:endCxn id="171" idx="0"/>
          </p:cNvCxnSpPr>
          <p:nvPr/>
        </p:nvCxnSpPr>
        <p:spPr>
          <a:xfrm flipH="1">
            <a:off x="2730962" y="4785780"/>
            <a:ext cx="1949" cy="1633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/>
          <p:cNvCxnSpPr>
            <a:stCxn id="145" idx="2"/>
            <a:endCxn id="161" idx="0"/>
          </p:cNvCxnSpPr>
          <p:nvPr/>
        </p:nvCxnSpPr>
        <p:spPr>
          <a:xfrm>
            <a:off x="2735030" y="3879135"/>
            <a:ext cx="0" cy="173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/>
          <p:cNvSpPr/>
          <p:nvPr/>
        </p:nvSpPr>
        <p:spPr>
          <a:xfrm>
            <a:off x="3688929" y="3490058"/>
            <a:ext cx="875570" cy="550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Schrödinger-</a:t>
            </a:r>
            <a:r>
              <a:rPr lang="es-CO" sz="900" dirty="0" err="1"/>
              <a:t>Heisenberg</a:t>
            </a:r>
            <a:endParaRPr lang="es-CO" sz="900" dirty="0"/>
          </a:p>
        </p:txBody>
      </p:sp>
      <p:sp>
        <p:nvSpPr>
          <p:cNvPr id="145" name="Rectángulo 144"/>
          <p:cNvSpPr/>
          <p:nvPr/>
        </p:nvSpPr>
        <p:spPr>
          <a:xfrm>
            <a:off x="2374127" y="3491625"/>
            <a:ext cx="721806" cy="3875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Bohr</a:t>
            </a:r>
          </a:p>
        </p:txBody>
      </p:sp>
      <p:sp>
        <p:nvSpPr>
          <p:cNvPr id="147" name="Rectángulo 146"/>
          <p:cNvSpPr/>
          <p:nvPr/>
        </p:nvSpPr>
        <p:spPr>
          <a:xfrm>
            <a:off x="2548035" y="6107374"/>
            <a:ext cx="1071984" cy="686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centro positivo y electrones girando en órbitas</a:t>
            </a:r>
          </a:p>
        </p:txBody>
      </p:sp>
      <p:sp>
        <p:nvSpPr>
          <p:cNvPr id="148" name="Rectángulo 147"/>
          <p:cNvSpPr/>
          <p:nvPr/>
        </p:nvSpPr>
        <p:spPr>
          <a:xfrm>
            <a:off x="1202940" y="5911102"/>
            <a:ext cx="1209673" cy="781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esfera </a:t>
            </a:r>
            <a:r>
              <a:rPr lang="es-CO" sz="900" dirty="0"/>
              <a:t>de masa positiva con incrustaciones de carga </a:t>
            </a:r>
            <a:r>
              <a:rPr lang="es-CO" sz="900" dirty="0" smtClean="0"/>
              <a:t>negativa</a:t>
            </a:r>
            <a:endParaRPr lang="es-CO" sz="900" dirty="0"/>
          </a:p>
        </p:txBody>
      </p:sp>
      <p:sp>
        <p:nvSpPr>
          <p:cNvPr id="161" name="Rectángulo 160"/>
          <p:cNvSpPr/>
          <p:nvPr/>
        </p:nvSpPr>
        <p:spPr>
          <a:xfrm>
            <a:off x="2463399" y="4052233"/>
            <a:ext cx="54326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incluye</a:t>
            </a:r>
          </a:p>
        </p:txBody>
      </p:sp>
      <p:cxnSp>
        <p:nvCxnSpPr>
          <p:cNvPr id="162" name="Conector angular 161"/>
          <p:cNvCxnSpPr>
            <a:stCxn id="129" idx="2"/>
            <a:endCxn id="494" idx="0"/>
          </p:cNvCxnSpPr>
          <p:nvPr/>
        </p:nvCxnSpPr>
        <p:spPr>
          <a:xfrm rot="16200000" flipH="1">
            <a:off x="3302840" y="681943"/>
            <a:ext cx="124887" cy="35531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angular 162"/>
          <p:cNvCxnSpPr>
            <a:stCxn id="124" idx="2"/>
            <a:endCxn id="148" idx="0"/>
          </p:cNvCxnSpPr>
          <p:nvPr/>
        </p:nvCxnSpPr>
        <p:spPr>
          <a:xfrm rot="16200000" flipH="1">
            <a:off x="1088805" y="5192130"/>
            <a:ext cx="817420" cy="620524"/>
          </a:xfrm>
          <a:prstGeom prst="bentConnector3">
            <a:avLst>
              <a:gd name="adj1" fmla="val 8112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>
            <a:stCxn id="253" idx="2"/>
            <a:endCxn id="147" idx="0"/>
          </p:cNvCxnSpPr>
          <p:nvPr/>
        </p:nvCxnSpPr>
        <p:spPr>
          <a:xfrm rot="16200000" flipH="1">
            <a:off x="1843854" y="4867201"/>
            <a:ext cx="1270430" cy="1209916"/>
          </a:xfrm>
          <a:prstGeom prst="bentConnector3">
            <a:avLst>
              <a:gd name="adj1" fmla="val 6877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angular 164"/>
          <p:cNvCxnSpPr>
            <a:stCxn id="108" idx="2"/>
            <a:endCxn id="144" idx="0"/>
          </p:cNvCxnSpPr>
          <p:nvPr/>
        </p:nvCxnSpPr>
        <p:spPr>
          <a:xfrm rot="16200000" flipH="1">
            <a:off x="3592431" y="2955774"/>
            <a:ext cx="93953" cy="9746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angular 165"/>
          <p:cNvCxnSpPr>
            <a:stCxn id="108" idx="2"/>
            <a:endCxn id="145" idx="0"/>
          </p:cNvCxnSpPr>
          <p:nvPr/>
        </p:nvCxnSpPr>
        <p:spPr>
          <a:xfrm rot="5400000">
            <a:off x="2895805" y="3235330"/>
            <a:ext cx="95520" cy="4170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ángulo 236"/>
          <p:cNvSpPr/>
          <p:nvPr/>
        </p:nvSpPr>
        <p:spPr>
          <a:xfrm flipH="1">
            <a:off x="5953672" y="5401003"/>
            <a:ext cx="1091403" cy="45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propiedades </a:t>
            </a:r>
            <a:r>
              <a:rPr lang="es-CO" sz="900" dirty="0"/>
              <a:t>periódicas</a:t>
            </a:r>
          </a:p>
        </p:txBody>
      </p:sp>
      <p:sp>
        <p:nvSpPr>
          <p:cNvPr id="238" name="Rectángulo 237"/>
          <p:cNvSpPr/>
          <p:nvPr/>
        </p:nvSpPr>
        <p:spPr>
          <a:xfrm>
            <a:off x="4703817" y="4144547"/>
            <a:ext cx="875570" cy="550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comprender </a:t>
            </a:r>
            <a:r>
              <a:rPr lang="es-CO" sz="900" dirty="0"/>
              <a:t>conceptos atómicos</a:t>
            </a:r>
          </a:p>
        </p:txBody>
      </p:sp>
      <p:sp>
        <p:nvSpPr>
          <p:cNvPr id="239" name="Rectángulo 238"/>
          <p:cNvSpPr/>
          <p:nvPr/>
        </p:nvSpPr>
        <p:spPr>
          <a:xfrm>
            <a:off x="3688929" y="4796609"/>
            <a:ext cx="875570" cy="550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el </a:t>
            </a:r>
            <a:r>
              <a:rPr lang="es-CO" sz="900" dirty="0"/>
              <a:t>concepto</a:t>
            </a:r>
            <a:r>
              <a:rPr lang="es-CO" sz="900"/>
              <a:t>: </a:t>
            </a:r>
            <a:r>
              <a:rPr lang="es-CO" sz="900" smtClean="0"/>
              <a:t>orbital</a:t>
            </a:r>
            <a:endParaRPr lang="es-CO" sz="900" dirty="0"/>
          </a:p>
        </p:txBody>
      </p:sp>
      <p:sp>
        <p:nvSpPr>
          <p:cNvPr id="240" name="Rectángulo 239"/>
          <p:cNvSpPr/>
          <p:nvPr/>
        </p:nvSpPr>
        <p:spPr>
          <a:xfrm>
            <a:off x="2346296" y="5331233"/>
            <a:ext cx="769775" cy="311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electrones</a:t>
            </a:r>
            <a:endParaRPr lang="es-CO" sz="900" dirty="0"/>
          </a:p>
        </p:txBody>
      </p:sp>
      <p:sp>
        <p:nvSpPr>
          <p:cNvPr id="322" name="Rectángulo 321"/>
          <p:cNvSpPr/>
          <p:nvPr/>
        </p:nvSpPr>
        <p:spPr>
          <a:xfrm>
            <a:off x="6150389" y="2880555"/>
            <a:ext cx="32893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en </a:t>
            </a:r>
          </a:p>
        </p:txBody>
      </p:sp>
      <p:sp>
        <p:nvSpPr>
          <p:cNvPr id="323" name="Rectángulo 322"/>
          <p:cNvSpPr/>
          <p:nvPr/>
        </p:nvSpPr>
        <p:spPr>
          <a:xfrm>
            <a:off x="7140445" y="2877296"/>
            <a:ext cx="7120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pueden ser</a:t>
            </a:r>
          </a:p>
        </p:txBody>
      </p:sp>
      <p:sp>
        <p:nvSpPr>
          <p:cNvPr id="340" name="Rectángulo 339"/>
          <p:cNvSpPr/>
          <p:nvPr/>
        </p:nvSpPr>
        <p:spPr>
          <a:xfrm flipH="1">
            <a:off x="6761115" y="6107374"/>
            <a:ext cx="1229417" cy="617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err="1"/>
              <a:t>Mendeléiev</a:t>
            </a:r>
            <a:r>
              <a:rPr lang="es-CO" sz="900" dirty="0"/>
              <a:t> (1869</a:t>
            </a:r>
            <a:r>
              <a:rPr lang="es-CO" sz="9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err="1"/>
              <a:t>Moseley</a:t>
            </a:r>
            <a:r>
              <a:rPr lang="es-CO" sz="900" dirty="0"/>
              <a:t> (1913) y otros</a:t>
            </a:r>
          </a:p>
        </p:txBody>
      </p:sp>
      <p:sp>
        <p:nvSpPr>
          <p:cNvPr id="341" name="Rectángulo 340"/>
          <p:cNvSpPr/>
          <p:nvPr/>
        </p:nvSpPr>
        <p:spPr>
          <a:xfrm flipH="1">
            <a:off x="5769155" y="3426196"/>
            <a:ext cx="1091403" cy="458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 smtClean="0"/>
              <a:t>tabla </a:t>
            </a:r>
            <a:r>
              <a:rPr lang="es-CO" sz="900" dirty="0"/>
              <a:t>periódica </a:t>
            </a:r>
          </a:p>
        </p:txBody>
      </p:sp>
      <p:sp>
        <p:nvSpPr>
          <p:cNvPr id="342" name="Rectángulo 341"/>
          <p:cNvSpPr/>
          <p:nvPr/>
        </p:nvSpPr>
        <p:spPr>
          <a:xfrm flipH="1">
            <a:off x="8150143" y="5478075"/>
            <a:ext cx="879783" cy="45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Isótopos</a:t>
            </a:r>
            <a:endParaRPr lang="es-CO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err="1"/>
              <a:t>Isóbaros</a:t>
            </a:r>
            <a:endParaRPr lang="es-CO" sz="900" dirty="0"/>
          </a:p>
        </p:txBody>
      </p:sp>
      <p:sp>
        <p:nvSpPr>
          <p:cNvPr id="343" name="Rectángulo 342"/>
          <p:cNvSpPr/>
          <p:nvPr/>
        </p:nvSpPr>
        <p:spPr>
          <a:xfrm flipH="1">
            <a:off x="6976874" y="3289343"/>
            <a:ext cx="1038715" cy="5267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metales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no metales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900" dirty="0" smtClean="0"/>
              <a:t>metaloides</a:t>
            </a:r>
            <a:endParaRPr lang="es-CO" sz="900" dirty="0"/>
          </a:p>
        </p:txBody>
      </p:sp>
      <p:cxnSp>
        <p:nvCxnSpPr>
          <p:cNvPr id="394" name="Conector recto 393"/>
          <p:cNvCxnSpPr>
            <a:stCxn id="25" idx="2"/>
            <a:endCxn id="123" idx="0"/>
          </p:cNvCxnSpPr>
          <p:nvPr/>
        </p:nvCxnSpPr>
        <p:spPr>
          <a:xfrm>
            <a:off x="5329709" y="5380491"/>
            <a:ext cx="0" cy="284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ector recto 397"/>
          <p:cNvCxnSpPr>
            <a:stCxn id="266" idx="2"/>
            <a:endCxn id="238" idx="0"/>
          </p:cNvCxnSpPr>
          <p:nvPr/>
        </p:nvCxnSpPr>
        <p:spPr>
          <a:xfrm flipH="1">
            <a:off x="5141602" y="3896824"/>
            <a:ext cx="237" cy="2477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1377</TotalTime>
  <Words>111</Words>
  <Application>Microsoft Office PowerPoint</Application>
  <PresentationFormat>Carta (216 x 279 mm)</PresentationFormat>
  <Paragraphs>52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Mpgarcia</cp:lastModifiedBy>
  <cp:revision>127</cp:revision>
  <dcterms:created xsi:type="dcterms:W3CDTF">2015-05-14T14:12:36Z</dcterms:created>
  <dcterms:modified xsi:type="dcterms:W3CDTF">2016-05-09T19:45:20Z</dcterms:modified>
</cp:coreProperties>
</file>