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10" d="100"/>
          <a:sy n="110" d="100"/>
        </p:scale>
        <p:origin x="666" y="-13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24/02/2016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/>
              <a:t>La circulación en los seres vivos</a:t>
            </a:r>
            <a:endParaRPr lang="es-CO" sz="1600" dirty="0"/>
          </a:p>
        </p:txBody>
      </p:sp>
      <p:cxnSp>
        <p:nvCxnSpPr>
          <p:cNvPr id="139" name="Conector recto 138"/>
          <p:cNvCxnSpPr>
            <a:stCxn id="411" idx="2"/>
            <a:endCxn id="62" idx="0"/>
          </p:cNvCxnSpPr>
          <p:nvPr/>
        </p:nvCxnSpPr>
        <p:spPr>
          <a:xfrm>
            <a:off x="2639634" y="886699"/>
            <a:ext cx="1" cy="78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2108550" y="965130"/>
            <a:ext cx="1062169" cy="4986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Variaciones en los organismos</a:t>
            </a:r>
            <a:endParaRPr lang="es-CO" sz="1050" b="1" dirty="0"/>
          </a:p>
        </p:txBody>
      </p:sp>
      <p:sp>
        <p:nvSpPr>
          <p:cNvPr id="103" name="Rectángulo 71"/>
          <p:cNvSpPr/>
          <p:nvPr/>
        </p:nvSpPr>
        <p:spPr>
          <a:xfrm>
            <a:off x="769902" y="2038750"/>
            <a:ext cx="873224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los animales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864114" y="2779595"/>
            <a:ext cx="6848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 </a:t>
            </a:r>
            <a:r>
              <a:rPr lang="es-CO" sz="900" dirty="0"/>
              <a:t>la realizan</a:t>
            </a:r>
          </a:p>
        </p:txBody>
      </p:sp>
      <p:sp>
        <p:nvSpPr>
          <p:cNvPr id="144" name="Rectángulo 143"/>
          <p:cNvSpPr/>
          <p:nvPr/>
        </p:nvSpPr>
        <p:spPr>
          <a:xfrm>
            <a:off x="2218663" y="3140018"/>
            <a:ext cx="712631" cy="4624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/>
              <a:t>vasculares</a:t>
            </a:r>
          </a:p>
        </p:txBody>
      </p:sp>
      <p:cxnSp>
        <p:nvCxnSpPr>
          <p:cNvPr id="148" name="Conector angular 147"/>
          <p:cNvCxnSpPr>
            <a:stCxn id="106" idx="0"/>
            <a:endCxn id="103" idx="2"/>
          </p:cNvCxnSpPr>
          <p:nvPr/>
        </p:nvCxnSpPr>
        <p:spPr>
          <a:xfrm rot="16200000" flipV="1">
            <a:off x="1086822" y="2659901"/>
            <a:ext cx="23938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>
            <a:stCxn id="418" idx="0"/>
            <a:endCxn id="4" idx="2"/>
          </p:cNvCxnSpPr>
          <p:nvPr/>
        </p:nvCxnSpPr>
        <p:spPr>
          <a:xfrm rot="16200000" flipV="1">
            <a:off x="6512944" y="-1226199"/>
            <a:ext cx="102482" cy="36389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ector recto 553"/>
          <p:cNvCxnSpPr>
            <a:stCxn id="246" idx="2"/>
            <a:endCxn id="245" idx="0"/>
          </p:cNvCxnSpPr>
          <p:nvPr/>
        </p:nvCxnSpPr>
        <p:spPr>
          <a:xfrm>
            <a:off x="594160" y="5812784"/>
            <a:ext cx="0" cy="270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Conector recto 557"/>
          <p:cNvCxnSpPr>
            <a:stCxn id="888" idx="2"/>
            <a:endCxn id="792" idx="0"/>
          </p:cNvCxnSpPr>
          <p:nvPr/>
        </p:nvCxnSpPr>
        <p:spPr>
          <a:xfrm flipH="1">
            <a:off x="729507" y="4260560"/>
            <a:ext cx="1" cy="251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Conector recto 560"/>
          <p:cNvCxnSpPr>
            <a:stCxn id="106" idx="2"/>
            <a:endCxn id="768" idx="0"/>
          </p:cNvCxnSpPr>
          <p:nvPr/>
        </p:nvCxnSpPr>
        <p:spPr>
          <a:xfrm flipH="1">
            <a:off x="1206515" y="3010427"/>
            <a:ext cx="1" cy="180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Rectángulo 767"/>
          <p:cNvSpPr/>
          <p:nvPr/>
        </p:nvSpPr>
        <p:spPr>
          <a:xfrm>
            <a:off x="718668" y="3190570"/>
            <a:ext cx="975693" cy="41604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con sistema circulatorio </a:t>
            </a:r>
            <a:endParaRPr lang="es-CO" sz="900" dirty="0"/>
          </a:p>
        </p:txBody>
      </p:sp>
      <p:cxnSp>
        <p:nvCxnSpPr>
          <p:cNvPr id="770" name="Conector recto 769"/>
          <p:cNvCxnSpPr>
            <a:stCxn id="856" idx="0"/>
            <a:endCxn id="1012" idx="2"/>
          </p:cNvCxnSpPr>
          <p:nvPr/>
        </p:nvCxnSpPr>
        <p:spPr>
          <a:xfrm flipV="1">
            <a:off x="8452258" y="4972241"/>
            <a:ext cx="0" cy="183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Rectángulo 773"/>
          <p:cNvSpPr/>
          <p:nvPr/>
        </p:nvSpPr>
        <p:spPr>
          <a:xfrm>
            <a:off x="5106274" y="3921967"/>
            <a:ext cx="759710" cy="32691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/>
              <a:t>osmotrofía</a:t>
            </a:r>
            <a:endParaRPr lang="es-CO" sz="900" dirty="0" smtClean="0"/>
          </a:p>
        </p:txBody>
      </p:sp>
      <p:cxnSp>
        <p:nvCxnSpPr>
          <p:cNvPr id="777" name="Conector angular 776"/>
          <p:cNvCxnSpPr>
            <a:stCxn id="1445" idx="0"/>
            <a:endCxn id="144" idx="2"/>
          </p:cNvCxnSpPr>
          <p:nvPr/>
        </p:nvCxnSpPr>
        <p:spPr>
          <a:xfrm rot="16200000" flipV="1">
            <a:off x="1938080" y="4239413"/>
            <a:ext cx="1789114" cy="515316"/>
          </a:xfrm>
          <a:prstGeom prst="bentConnector3">
            <a:avLst>
              <a:gd name="adj1" fmla="val 68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Rectángulo 781"/>
          <p:cNvSpPr/>
          <p:nvPr/>
        </p:nvSpPr>
        <p:spPr>
          <a:xfrm>
            <a:off x="5830962" y="2756954"/>
            <a:ext cx="13484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lo </a:t>
            </a:r>
            <a:r>
              <a:rPr lang="es-CO" sz="900" dirty="0"/>
              <a:t>realizan por medio de</a:t>
            </a:r>
          </a:p>
        </p:txBody>
      </p:sp>
      <p:cxnSp>
        <p:nvCxnSpPr>
          <p:cNvPr id="785" name="Conector recto 784"/>
          <p:cNvCxnSpPr>
            <a:stCxn id="796" idx="0"/>
            <a:endCxn id="1036" idx="2"/>
          </p:cNvCxnSpPr>
          <p:nvPr/>
        </p:nvCxnSpPr>
        <p:spPr>
          <a:xfrm flipH="1" flipV="1">
            <a:off x="2711388" y="5754045"/>
            <a:ext cx="2963" cy="331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ángulo 791"/>
          <p:cNvSpPr/>
          <p:nvPr/>
        </p:nvSpPr>
        <p:spPr>
          <a:xfrm>
            <a:off x="94532" y="4511962"/>
            <a:ext cx="1269949" cy="721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corazón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vasos </a:t>
            </a:r>
            <a:r>
              <a:rPr lang="es-CO" sz="900" dirty="0"/>
              <a:t>circulatorios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líquidos </a:t>
            </a:r>
            <a:r>
              <a:rPr lang="es-CO" sz="900" dirty="0"/>
              <a:t>circulantes </a:t>
            </a:r>
          </a:p>
        </p:txBody>
      </p:sp>
      <p:sp>
        <p:nvSpPr>
          <p:cNvPr id="793" name="Rectángulo 792"/>
          <p:cNvSpPr/>
          <p:nvPr/>
        </p:nvSpPr>
        <p:spPr>
          <a:xfrm>
            <a:off x="1164887" y="6028409"/>
            <a:ext cx="1003631" cy="644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circulación </a:t>
            </a:r>
            <a:r>
              <a:rPr lang="es-CO" sz="900" dirty="0"/>
              <a:t>simple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circulación </a:t>
            </a:r>
            <a:r>
              <a:rPr lang="es-CO" sz="900" dirty="0"/>
              <a:t>doble </a:t>
            </a:r>
          </a:p>
        </p:txBody>
      </p:sp>
      <p:sp>
        <p:nvSpPr>
          <p:cNvPr id="796" name="Rectángulo 795"/>
          <p:cNvSpPr/>
          <p:nvPr/>
        </p:nvSpPr>
        <p:spPr>
          <a:xfrm>
            <a:off x="2271913" y="6085663"/>
            <a:ext cx="884876" cy="590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900" dirty="0" smtClean="0"/>
              <a:t>artrópodos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900" dirty="0" smtClean="0"/>
              <a:t>muchos moluscos</a:t>
            </a:r>
            <a:endParaRPr lang="es-CO" sz="900" dirty="0"/>
          </a:p>
        </p:txBody>
      </p:sp>
      <p:sp>
        <p:nvSpPr>
          <p:cNvPr id="411" name="Rectángulo 410"/>
          <p:cNvSpPr/>
          <p:nvPr/>
        </p:nvSpPr>
        <p:spPr>
          <a:xfrm>
            <a:off x="2337547" y="655867"/>
            <a:ext cx="6041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presenta</a:t>
            </a:r>
          </a:p>
        </p:txBody>
      </p:sp>
      <p:cxnSp>
        <p:nvCxnSpPr>
          <p:cNvPr id="798" name="Conector angular 797"/>
          <p:cNvCxnSpPr>
            <a:stCxn id="411" idx="0"/>
            <a:endCxn id="4" idx="2"/>
          </p:cNvCxnSpPr>
          <p:nvPr/>
        </p:nvCxnSpPr>
        <p:spPr>
          <a:xfrm rot="5400000" flipH="1" flipV="1">
            <a:off x="3635256" y="-453607"/>
            <a:ext cx="113853" cy="21050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ángulo 417"/>
          <p:cNvSpPr/>
          <p:nvPr/>
        </p:nvSpPr>
        <p:spPr>
          <a:xfrm>
            <a:off x="8026008" y="644496"/>
            <a:ext cx="715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les permite</a:t>
            </a:r>
          </a:p>
        </p:txBody>
      </p:sp>
      <p:sp>
        <p:nvSpPr>
          <p:cNvPr id="801" name="Rectángulo 800"/>
          <p:cNvSpPr/>
          <p:nvPr/>
        </p:nvSpPr>
        <p:spPr>
          <a:xfrm>
            <a:off x="5830962" y="954882"/>
            <a:ext cx="826658" cy="5027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A nivel celular</a:t>
            </a:r>
            <a:endParaRPr lang="es-CO" sz="1050" b="1" dirty="0"/>
          </a:p>
        </p:txBody>
      </p:sp>
      <p:sp>
        <p:nvSpPr>
          <p:cNvPr id="802" name="Rectángulo 801"/>
          <p:cNvSpPr/>
          <p:nvPr/>
        </p:nvSpPr>
        <p:spPr>
          <a:xfrm>
            <a:off x="7865077" y="978524"/>
            <a:ext cx="1037121" cy="479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/>
              <a:t>Transportar y distribuir sustancias</a:t>
            </a:r>
            <a:endParaRPr lang="es-CO" sz="1050" b="1" dirty="0"/>
          </a:p>
        </p:txBody>
      </p:sp>
      <p:cxnSp>
        <p:nvCxnSpPr>
          <p:cNvPr id="809" name="Conector angular 808"/>
          <p:cNvCxnSpPr>
            <a:stCxn id="866" idx="0"/>
            <a:endCxn id="113" idx="2"/>
          </p:cNvCxnSpPr>
          <p:nvPr/>
        </p:nvCxnSpPr>
        <p:spPr>
          <a:xfrm rot="5400000" flipH="1" flipV="1">
            <a:off x="3219579" y="2242943"/>
            <a:ext cx="125476" cy="6588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ector angular 820"/>
          <p:cNvCxnSpPr>
            <a:stCxn id="1032" idx="0"/>
            <a:endCxn id="768" idx="2"/>
          </p:cNvCxnSpPr>
          <p:nvPr/>
        </p:nvCxnSpPr>
        <p:spPr>
          <a:xfrm rot="16200000" flipV="1">
            <a:off x="1404460" y="3408667"/>
            <a:ext cx="423116" cy="8190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Rectángulo 845"/>
          <p:cNvSpPr/>
          <p:nvPr/>
        </p:nvSpPr>
        <p:spPr>
          <a:xfrm>
            <a:off x="2325632" y="1556111"/>
            <a:ext cx="606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como los</a:t>
            </a:r>
            <a:endParaRPr lang="es-CO" sz="900" dirty="0"/>
          </a:p>
        </p:txBody>
      </p:sp>
      <p:cxnSp>
        <p:nvCxnSpPr>
          <p:cNvPr id="847" name="Conector recto 846"/>
          <p:cNvCxnSpPr>
            <a:stCxn id="62" idx="2"/>
            <a:endCxn id="846" idx="0"/>
          </p:cNvCxnSpPr>
          <p:nvPr/>
        </p:nvCxnSpPr>
        <p:spPr>
          <a:xfrm flipH="1">
            <a:off x="2628760" y="1463790"/>
            <a:ext cx="10875" cy="92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6" name="Rectángulo 71"/>
          <p:cNvSpPr/>
          <p:nvPr/>
        </p:nvSpPr>
        <p:spPr>
          <a:xfrm>
            <a:off x="7812594" y="5155472"/>
            <a:ext cx="1279328" cy="9663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agua </a:t>
            </a:r>
            <a:endParaRPr lang="es-CO" sz="9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nutrientes </a:t>
            </a:r>
            <a:endParaRPr lang="es-CO" sz="9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gases </a:t>
            </a:r>
            <a:r>
              <a:rPr lang="es-CO" sz="900" dirty="0">
                <a:solidFill>
                  <a:schemeClr val="bg1"/>
                </a:solidFill>
              </a:rPr>
              <a:t>(O2 y CO2)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sustancias </a:t>
            </a:r>
            <a:r>
              <a:rPr lang="es-CO" sz="900" dirty="0">
                <a:solidFill>
                  <a:schemeClr val="bg1"/>
                </a:solidFill>
              </a:rPr>
              <a:t>de desecho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bg1"/>
                </a:solidFill>
              </a:rPr>
              <a:t>hormonas 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866" name="Rectángulo 865"/>
          <p:cNvSpPr/>
          <p:nvPr/>
        </p:nvSpPr>
        <p:spPr>
          <a:xfrm>
            <a:off x="2494276" y="2635102"/>
            <a:ext cx="9172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que pueden ser</a:t>
            </a:r>
          </a:p>
        </p:txBody>
      </p:sp>
      <p:sp>
        <p:nvSpPr>
          <p:cNvPr id="888" name="Rectángulo 887"/>
          <p:cNvSpPr/>
          <p:nvPr/>
        </p:nvSpPr>
        <p:spPr>
          <a:xfrm>
            <a:off x="169899" y="4029728"/>
            <a:ext cx="1119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está compuesto por</a:t>
            </a:r>
            <a:endParaRPr lang="es-CO" sz="900" dirty="0"/>
          </a:p>
        </p:txBody>
      </p:sp>
      <p:sp>
        <p:nvSpPr>
          <p:cNvPr id="891" name="Rectángulo 890"/>
          <p:cNvSpPr/>
          <p:nvPr/>
        </p:nvSpPr>
        <p:spPr>
          <a:xfrm>
            <a:off x="4592232" y="4801416"/>
            <a:ext cx="884823" cy="49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musgos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hepáticas </a:t>
            </a:r>
            <a:endParaRPr lang="es-CO" sz="900" dirty="0"/>
          </a:p>
        </p:txBody>
      </p:sp>
      <p:sp>
        <p:nvSpPr>
          <p:cNvPr id="892" name="Rectángulo 891"/>
          <p:cNvSpPr/>
          <p:nvPr/>
        </p:nvSpPr>
        <p:spPr>
          <a:xfrm>
            <a:off x="3198989" y="4653254"/>
            <a:ext cx="1140210" cy="677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helechos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gimnospermas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angiospermas </a:t>
            </a:r>
            <a:endParaRPr lang="es-CO" sz="900" dirty="0"/>
          </a:p>
        </p:txBody>
      </p:sp>
      <p:sp>
        <p:nvSpPr>
          <p:cNvPr id="893" name="Rectángulo 892"/>
          <p:cNvSpPr/>
          <p:nvPr/>
        </p:nvSpPr>
        <p:spPr>
          <a:xfrm>
            <a:off x="3208732" y="5766570"/>
            <a:ext cx="1250956" cy="93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el xilema (transporte de savia bruta</a:t>
            </a:r>
            <a:r>
              <a:rPr lang="es-CO" sz="9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el floema (transporte de savia elaborada)</a:t>
            </a:r>
          </a:p>
        </p:txBody>
      </p:sp>
      <p:sp>
        <p:nvSpPr>
          <p:cNvPr id="901" name="Rectángulo 900"/>
          <p:cNvSpPr/>
          <p:nvPr/>
        </p:nvSpPr>
        <p:spPr>
          <a:xfrm>
            <a:off x="4128017" y="5476088"/>
            <a:ext cx="18036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y según su forma de absorción son</a:t>
            </a:r>
            <a:endParaRPr lang="es-CO" sz="900" dirty="0"/>
          </a:p>
        </p:txBody>
      </p:sp>
      <p:sp>
        <p:nvSpPr>
          <p:cNvPr id="905" name="Rectángulo 904"/>
          <p:cNvSpPr/>
          <p:nvPr/>
        </p:nvSpPr>
        <p:spPr>
          <a:xfrm>
            <a:off x="5065181" y="2834149"/>
            <a:ext cx="8418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por medio de </a:t>
            </a:r>
          </a:p>
        </p:txBody>
      </p:sp>
      <p:cxnSp>
        <p:nvCxnSpPr>
          <p:cNvPr id="908" name="Conector recto 907"/>
          <p:cNvCxnSpPr>
            <a:stCxn id="1716" idx="2"/>
            <a:endCxn id="892" idx="0"/>
          </p:cNvCxnSpPr>
          <p:nvPr/>
        </p:nvCxnSpPr>
        <p:spPr>
          <a:xfrm>
            <a:off x="3769094" y="4448083"/>
            <a:ext cx="0" cy="205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Conector recto 914"/>
          <p:cNvCxnSpPr>
            <a:stCxn id="901" idx="2"/>
            <a:endCxn id="1590" idx="0"/>
          </p:cNvCxnSpPr>
          <p:nvPr/>
        </p:nvCxnSpPr>
        <p:spPr>
          <a:xfrm flipH="1">
            <a:off x="5029866" y="5706920"/>
            <a:ext cx="1" cy="175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Conector recto 915"/>
          <p:cNvCxnSpPr>
            <a:stCxn id="891" idx="0"/>
            <a:endCxn id="334" idx="2"/>
          </p:cNvCxnSpPr>
          <p:nvPr/>
        </p:nvCxnSpPr>
        <p:spPr>
          <a:xfrm flipH="1" flipV="1">
            <a:off x="5029866" y="4657985"/>
            <a:ext cx="4778" cy="143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ector angular 943"/>
          <p:cNvCxnSpPr>
            <a:stCxn id="1548" idx="0"/>
            <a:endCxn id="1789" idx="2"/>
          </p:cNvCxnSpPr>
          <p:nvPr/>
        </p:nvCxnSpPr>
        <p:spPr>
          <a:xfrm rot="5400000" flipH="1" flipV="1">
            <a:off x="1480057" y="5343704"/>
            <a:ext cx="413759" cy="450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Conector angular 944"/>
          <p:cNvCxnSpPr>
            <a:stCxn id="144" idx="0"/>
            <a:endCxn id="866" idx="2"/>
          </p:cNvCxnSpPr>
          <p:nvPr/>
        </p:nvCxnSpPr>
        <p:spPr>
          <a:xfrm rot="5400000" flipH="1" flipV="1">
            <a:off x="2626895" y="2814018"/>
            <a:ext cx="274084" cy="3779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Rectángulo 1010"/>
          <p:cNvSpPr/>
          <p:nvPr/>
        </p:nvSpPr>
        <p:spPr>
          <a:xfrm>
            <a:off x="7662330" y="1731336"/>
            <a:ext cx="350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por </a:t>
            </a:r>
          </a:p>
        </p:txBody>
      </p:sp>
      <p:sp>
        <p:nvSpPr>
          <p:cNvPr id="1012" name="Rectángulo 1011"/>
          <p:cNvSpPr/>
          <p:nvPr/>
        </p:nvSpPr>
        <p:spPr>
          <a:xfrm>
            <a:off x="8229233" y="4741409"/>
            <a:ext cx="4460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como</a:t>
            </a:r>
            <a:endParaRPr lang="es-CO" sz="900" dirty="0"/>
          </a:p>
        </p:txBody>
      </p:sp>
      <p:cxnSp>
        <p:nvCxnSpPr>
          <p:cNvPr id="1022" name="Conector recto 1021"/>
          <p:cNvCxnSpPr>
            <a:stCxn id="1548" idx="2"/>
            <a:endCxn id="793" idx="0"/>
          </p:cNvCxnSpPr>
          <p:nvPr/>
        </p:nvCxnSpPr>
        <p:spPr>
          <a:xfrm>
            <a:off x="1664388" y="5803963"/>
            <a:ext cx="2315" cy="224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ángulo 1024"/>
          <p:cNvSpPr/>
          <p:nvPr/>
        </p:nvSpPr>
        <p:spPr>
          <a:xfrm>
            <a:off x="7422573" y="2096096"/>
            <a:ext cx="816694" cy="42855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diversos mecanismos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032" name="Rectángulo 1031"/>
          <p:cNvSpPr/>
          <p:nvPr/>
        </p:nvSpPr>
        <p:spPr>
          <a:xfrm>
            <a:off x="1699951" y="4029728"/>
            <a:ext cx="6511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puede </a:t>
            </a:r>
            <a:r>
              <a:rPr lang="es-CO" sz="900" dirty="0"/>
              <a:t>ser</a:t>
            </a:r>
          </a:p>
        </p:txBody>
      </p:sp>
      <p:sp>
        <p:nvSpPr>
          <p:cNvPr id="1036" name="Rectángulo 1035"/>
          <p:cNvSpPr/>
          <p:nvPr/>
        </p:nvSpPr>
        <p:spPr>
          <a:xfrm>
            <a:off x="2398008" y="5523213"/>
            <a:ext cx="6267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como en</a:t>
            </a:r>
          </a:p>
        </p:txBody>
      </p:sp>
      <p:cxnSp>
        <p:nvCxnSpPr>
          <p:cNvPr id="1043" name="Conector recto 1042"/>
          <p:cNvCxnSpPr>
            <a:stCxn id="1011" idx="2"/>
            <a:endCxn id="1025" idx="0"/>
          </p:cNvCxnSpPr>
          <p:nvPr/>
        </p:nvCxnSpPr>
        <p:spPr>
          <a:xfrm flipH="1">
            <a:off x="7830920" y="1962168"/>
            <a:ext cx="6590" cy="133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ector recto 1046"/>
          <p:cNvCxnSpPr>
            <a:stCxn id="115" idx="2"/>
            <a:endCxn id="782" idx="0"/>
          </p:cNvCxnSpPr>
          <p:nvPr/>
        </p:nvCxnSpPr>
        <p:spPr>
          <a:xfrm>
            <a:off x="6505185" y="2501422"/>
            <a:ext cx="0" cy="255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0" name="Rectángulo 1169"/>
          <p:cNvSpPr/>
          <p:nvPr/>
        </p:nvSpPr>
        <p:spPr>
          <a:xfrm>
            <a:off x="5901450" y="3398591"/>
            <a:ext cx="1216639" cy="78910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ciclosis</a:t>
            </a:r>
            <a:r>
              <a:rPr lang="es-CO" sz="900" dirty="0" smtClean="0"/>
              <a:t>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motores </a:t>
            </a:r>
            <a:r>
              <a:rPr lang="es-CO" sz="900" dirty="0"/>
              <a:t>moleculares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microtúbulos</a:t>
            </a:r>
            <a:r>
              <a:rPr lang="es-CO" sz="900" dirty="0" smtClean="0"/>
              <a:t>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vesículas </a:t>
            </a:r>
            <a:endParaRPr lang="es-CO" sz="900" dirty="0"/>
          </a:p>
        </p:txBody>
      </p:sp>
      <p:cxnSp>
        <p:nvCxnSpPr>
          <p:cNvPr id="1171" name="Conector recto 1170"/>
          <p:cNvCxnSpPr>
            <a:stCxn id="418" idx="2"/>
            <a:endCxn id="802" idx="0"/>
          </p:cNvCxnSpPr>
          <p:nvPr/>
        </p:nvCxnSpPr>
        <p:spPr>
          <a:xfrm>
            <a:off x="8383638" y="875328"/>
            <a:ext cx="0" cy="1031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Conector recto 1171"/>
          <p:cNvCxnSpPr>
            <a:stCxn id="905" idx="2"/>
            <a:endCxn id="774" idx="0"/>
          </p:cNvCxnSpPr>
          <p:nvPr/>
        </p:nvCxnSpPr>
        <p:spPr>
          <a:xfrm flipH="1">
            <a:off x="5486129" y="3064981"/>
            <a:ext cx="1" cy="856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ector recto 1181"/>
          <p:cNvCxnSpPr>
            <a:stCxn id="37" idx="2"/>
            <a:endCxn id="152" idx="0"/>
          </p:cNvCxnSpPr>
          <p:nvPr/>
        </p:nvCxnSpPr>
        <p:spPr>
          <a:xfrm>
            <a:off x="4496610" y="2865765"/>
            <a:ext cx="3595" cy="230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Conector recto 1284"/>
          <p:cNvCxnSpPr>
            <a:stCxn id="114" idx="2"/>
            <a:endCxn id="905" idx="0"/>
          </p:cNvCxnSpPr>
          <p:nvPr/>
        </p:nvCxnSpPr>
        <p:spPr>
          <a:xfrm>
            <a:off x="5485875" y="2511670"/>
            <a:ext cx="255" cy="322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5" name="Rectángulo 1444"/>
          <p:cNvSpPr/>
          <p:nvPr/>
        </p:nvSpPr>
        <p:spPr>
          <a:xfrm>
            <a:off x="2813616" y="5391628"/>
            <a:ext cx="5533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a través</a:t>
            </a:r>
            <a:endParaRPr lang="es-CO" sz="900" dirty="0"/>
          </a:p>
        </p:txBody>
      </p:sp>
      <p:sp>
        <p:nvSpPr>
          <p:cNvPr id="1548" name="Rectángulo 1547"/>
          <p:cNvSpPr/>
          <p:nvPr/>
        </p:nvSpPr>
        <p:spPr>
          <a:xfrm>
            <a:off x="1405342" y="5573131"/>
            <a:ext cx="5180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/>
              <a:t>y tener</a:t>
            </a:r>
            <a:endParaRPr lang="es-CO" sz="900" dirty="0"/>
          </a:p>
        </p:txBody>
      </p:sp>
      <p:sp>
        <p:nvSpPr>
          <p:cNvPr id="1590" name="Rectángulo 1589"/>
          <p:cNvSpPr/>
          <p:nvPr/>
        </p:nvSpPr>
        <p:spPr>
          <a:xfrm>
            <a:off x="4540098" y="5882230"/>
            <a:ext cx="979536" cy="627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ectohídricas</a:t>
            </a:r>
            <a:r>
              <a:rPr lang="es-CO" sz="900" dirty="0" smtClean="0"/>
              <a:t>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endohídricas</a:t>
            </a:r>
            <a:r>
              <a:rPr lang="es-CO" sz="900" dirty="0" smtClean="0"/>
              <a:t>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 smtClean="0"/>
              <a:t>mixohídricas</a:t>
            </a:r>
            <a:r>
              <a:rPr lang="es-CO" sz="900" dirty="0" smtClean="0"/>
              <a:t> </a:t>
            </a:r>
            <a:endParaRPr lang="es-CO" sz="900" dirty="0"/>
          </a:p>
        </p:txBody>
      </p:sp>
      <p:sp>
        <p:nvSpPr>
          <p:cNvPr id="1593" name="Rectángulo 1592"/>
          <p:cNvSpPr/>
          <p:nvPr/>
        </p:nvSpPr>
        <p:spPr>
          <a:xfrm>
            <a:off x="7164534" y="3271510"/>
            <a:ext cx="1095575" cy="13381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transporte pasivo </a:t>
            </a:r>
            <a:endParaRPr lang="es-CO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transporte activo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/>
              <a:t>transporte </a:t>
            </a:r>
            <a:r>
              <a:rPr lang="pt-BR" sz="900" dirty="0" err="1"/>
              <a:t>masivo</a:t>
            </a:r>
            <a:r>
              <a:rPr lang="pt-BR" sz="900" dirty="0"/>
              <a:t> o de moléculas grandes </a:t>
            </a:r>
          </a:p>
        </p:txBody>
      </p:sp>
      <p:cxnSp>
        <p:nvCxnSpPr>
          <p:cNvPr id="1679" name="Conector recto 1678"/>
          <p:cNvCxnSpPr>
            <a:stCxn id="782" idx="2"/>
            <a:endCxn id="1170" idx="0"/>
          </p:cNvCxnSpPr>
          <p:nvPr/>
        </p:nvCxnSpPr>
        <p:spPr>
          <a:xfrm>
            <a:off x="6505185" y="2987786"/>
            <a:ext cx="4585" cy="410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6" name="Rectángulo 1715"/>
          <p:cNvSpPr/>
          <p:nvPr/>
        </p:nvSpPr>
        <p:spPr>
          <a:xfrm>
            <a:off x="3593405" y="4217251"/>
            <a:ext cx="3513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son</a:t>
            </a:r>
            <a:endParaRPr lang="es-CO" sz="900" dirty="0"/>
          </a:p>
        </p:txBody>
      </p:sp>
      <p:cxnSp>
        <p:nvCxnSpPr>
          <p:cNvPr id="1785" name="Conector recto 1784"/>
          <p:cNvCxnSpPr>
            <a:stCxn id="1790" idx="2"/>
            <a:endCxn id="1036" idx="0"/>
          </p:cNvCxnSpPr>
          <p:nvPr/>
        </p:nvCxnSpPr>
        <p:spPr>
          <a:xfrm>
            <a:off x="2707685" y="5177548"/>
            <a:ext cx="3703" cy="345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9" name="Rectángulo 1788"/>
          <p:cNvSpPr/>
          <p:nvPr/>
        </p:nvSpPr>
        <p:spPr>
          <a:xfrm>
            <a:off x="1441374" y="4745351"/>
            <a:ext cx="536220" cy="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/>
              <a:t>abierto</a:t>
            </a:r>
            <a:endParaRPr lang="es-CO" sz="900" dirty="0"/>
          </a:p>
        </p:txBody>
      </p:sp>
      <p:sp>
        <p:nvSpPr>
          <p:cNvPr id="1790" name="Rectángulo 1789"/>
          <p:cNvSpPr/>
          <p:nvPr/>
        </p:nvSpPr>
        <p:spPr>
          <a:xfrm>
            <a:off x="2390602" y="4763527"/>
            <a:ext cx="634166" cy="414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cerrado</a:t>
            </a:r>
            <a:endParaRPr lang="es-CO" sz="900" dirty="0"/>
          </a:p>
        </p:txBody>
      </p:sp>
      <p:cxnSp>
        <p:nvCxnSpPr>
          <p:cNvPr id="1791" name="Conector angular 1790"/>
          <p:cNvCxnSpPr>
            <a:stCxn id="1789" idx="0"/>
            <a:endCxn id="1032" idx="2"/>
          </p:cNvCxnSpPr>
          <p:nvPr/>
        </p:nvCxnSpPr>
        <p:spPr>
          <a:xfrm rot="5400000" flipH="1" flipV="1">
            <a:off x="1625107" y="4344938"/>
            <a:ext cx="484791" cy="3160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4" name="Conector angular 1793"/>
          <p:cNvCxnSpPr>
            <a:stCxn id="1790" idx="0"/>
            <a:endCxn id="1032" idx="2"/>
          </p:cNvCxnSpPr>
          <p:nvPr/>
        </p:nvCxnSpPr>
        <p:spPr>
          <a:xfrm rot="16200000" flipV="1">
            <a:off x="2115120" y="4170962"/>
            <a:ext cx="502967" cy="6821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4450893" y="647976"/>
            <a:ext cx="6447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realiza </a:t>
            </a:r>
          </a:p>
        </p:txBody>
      </p:sp>
      <p:sp>
        <p:nvSpPr>
          <p:cNvPr id="113" name="Rectángulo 71"/>
          <p:cNvSpPr/>
          <p:nvPr/>
        </p:nvSpPr>
        <p:spPr>
          <a:xfrm>
            <a:off x="3175127" y="2008167"/>
            <a:ext cx="873224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las plantas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14" name="Rectángulo 71"/>
          <p:cNvSpPr/>
          <p:nvPr/>
        </p:nvSpPr>
        <p:spPr>
          <a:xfrm>
            <a:off x="5049263" y="2010211"/>
            <a:ext cx="873224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los hongos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5984251" y="2000009"/>
            <a:ext cx="1041868" cy="5014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>
                <a:solidFill>
                  <a:schemeClr val="bg1"/>
                </a:solidFill>
              </a:rPr>
              <a:t>los microorganismos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116" name="Conector angular 115"/>
          <p:cNvCxnSpPr>
            <a:stCxn id="846" idx="2"/>
            <a:endCxn id="115" idx="0"/>
          </p:cNvCxnSpPr>
          <p:nvPr/>
        </p:nvCxnSpPr>
        <p:spPr>
          <a:xfrm rot="16200000" flipH="1">
            <a:off x="4460439" y="-44737"/>
            <a:ext cx="213066" cy="3876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116"/>
          <p:cNvCxnSpPr>
            <a:stCxn id="103" idx="0"/>
            <a:endCxn id="846" idx="2"/>
          </p:cNvCxnSpPr>
          <p:nvPr/>
        </p:nvCxnSpPr>
        <p:spPr>
          <a:xfrm rot="5400000" flipH="1" flipV="1">
            <a:off x="1791734" y="1201724"/>
            <a:ext cx="251807" cy="1422246"/>
          </a:xfrm>
          <a:prstGeom prst="bentConnector3">
            <a:avLst>
              <a:gd name="adj1" fmla="val 531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stCxn id="846" idx="2"/>
            <a:endCxn id="114" idx="0"/>
          </p:cNvCxnSpPr>
          <p:nvPr/>
        </p:nvCxnSpPr>
        <p:spPr>
          <a:xfrm rot="16200000" flipH="1">
            <a:off x="3945683" y="470019"/>
            <a:ext cx="223268" cy="2857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846" idx="2"/>
            <a:endCxn id="113" idx="0"/>
          </p:cNvCxnSpPr>
          <p:nvPr/>
        </p:nvCxnSpPr>
        <p:spPr>
          <a:xfrm rot="16200000" flipH="1">
            <a:off x="3009637" y="1406065"/>
            <a:ext cx="221224" cy="9829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37" idx="0"/>
            <a:endCxn id="113" idx="2"/>
          </p:cNvCxnSpPr>
          <p:nvPr/>
        </p:nvCxnSpPr>
        <p:spPr>
          <a:xfrm rot="16200000" flipV="1">
            <a:off x="3991522" y="2129844"/>
            <a:ext cx="125307" cy="8848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4064440" y="2634933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la realizan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3938717" y="3095831"/>
            <a:ext cx="1122976" cy="63186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/>
              <a:t>en tres </a:t>
            </a:r>
            <a:r>
              <a:rPr lang="es-CO" sz="900" dirty="0" smtClean="0"/>
              <a:t>etapas: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absorción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transporte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distribución </a:t>
            </a:r>
            <a:endParaRPr lang="es-CO" sz="900" dirty="0"/>
          </a:p>
        </p:txBody>
      </p:sp>
      <p:sp>
        <p:nvSpPr>
          <p:cNvPr id="155" name="Rectángulo 154"/>
          <p:cNvSpPr/>
          <p:nvPr/>
        </p:nvSpPr>
        <p:spPr>
          <a:xfrm>
            <a:off x="2989759" y="3140018"/>
            <a:ext cx="895057" cy="46249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no vasculares</a:t>
            </a:r>
            <a:endParaRPr lang="es-CO" sz="900" dirty="0"/>
          </a:p>
        </p:txBody>
      </p:sp>
      <p:cxnSp>
        <p:nvCxnSpPr>
          <p:cNvPr id="156" name="Conector angular 155"/>
          <p:cNvCxnSpPr>
            <a:stCxn id="155" idx="0"/>
            <a:endCxn id="866" idx="2"/>
          </p:cNvCxnSpPr>
          <p:nvPr/>
        </p:nvCxnSpPr>
        <p:spPr>
          <a:xfrm rot="16200000" flipV="1">
            <a:off x="3058050" y="2760780"/>
            <a:ext cx="274084" cy="4843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246" idx="0"/>
            <a:endCxn id="1789" idx="2"/>
          </p:cNvCxnSpPr>
          <p:nvPr/>
        </p:nvCxnSpPr>
        <p:spPr>
          <a:xfrm rot="5400000" flipH="1" flipV="1">
            <a:off x="940532" y="4813000"/>
            <a:ext cx="422580" cy="1115324"/>
          </a:xfrm>
          <a:prstGeom prst="bentConnector3">
            <a:avLst>
              <a:gd name="adj1" fmla="val 518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ángulo 244"/>
          <p:cNvSpPr/>
          <p:nvPr/>
        </p:nvSpPr>
        <p:spPr>
          <a:xfrm>
            <a:off x="66731" y="6082830"/>
            <a:ext cx="1054858" cy="590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a</a:t>
            </a:r>
            <a:r>
              <a:rPr lang="es-CO" sz="900" dirty="0" smtClean="0"/>
              <a:t>nélidos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c</a:t>
            </a:r>
            <a:r>
              <a:rPr lang="es-CO" sz="900" dirty="0" smtClean="0"/>
              <a:t>efalópodos 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v</a:t>
            </a:r>
            <a:r>
              <a:rPr lang="es-CO" sz="900" dirty="0" smtClean="0"/>
              <a:t>ertebrados</a:t>
            </a:r>
            <a:r>
              <a:rPr lang="es-CO" sz="900" dirty="0"/>
              <a:t>  </a:t>
            </a:r>
          </a:p>
        </p:txBody>
      </p:sp>
      <p:sp>
        <p:nvSpPr>
          <p:cNvPr id="246" name="Rectángulo 245"/>
          <p:cNvSpPr/>
          <p:nvPr/>
        </p:nvSpPr>
        <p:spPr>
          <a:xfrm>
            <a:off x="280780" y="5581952"/>
            <a:ext cx="6267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como en</a:t>
            </a:r>
          </a:p>
        </p:txBody>
      </p:sp>
      <p:cxnSp>
        <p:nvCxnSpPr>
          <p:cNvPr id="324" name="Conector angular 323"/>
          <p:cNvCxnSpPr>
            <a:stCxn id="1716" idx="0"/>
            <a:endCxn id="144" idx="2"/>
          </p:cNvCxnSpPr>
          <p:nvPr/>
        </p:nvCxnSpPr>
        <p:spPr>
          <a:xfrm rot="16200000" flipV="1">
            <a:off x="2864669" y="3312825"/>
            <a:ext cx="614737" cy="1194115"/>
          </a:xfrm>
          <a:prstGeom prst="bentConnector3">
            <a:avLst>
              <a:gd name="adj1" fmla="val 101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ángulo 333"/>
          <p:cNvSpPr/>
          <p:nvPr/>
        </p:nvSpPr>
        <p:spPr>
          <a:xfrm>
            <a:off x="4854177" y="4427153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son</a:t>
            </a:r>
            <a:endParaRPr lang="es-CO" sz="900" dirty="0"/>
          </a:p>
        </p:txBody>
      </p:sp>
      <p:cxnSp>
        <p:nvCxnSpPr>
          <p:cNvPr id="335" name="Conector angular 334"/>
          <p:cNvCxnSpPr>
            <a:stCxn id="334" idx="0"/>
            <a:endCxn id="155" idx="2"/>
          </p:cNvCxnSpPr>
          <p:nvPr/>
        </p:nvCxnSpPr>
        <p:spPr>
          <a:xfrm rot="16200000" flipV="1">
            <a:off x="3821258" y="3218545"/>
            <a:ext cx="824639" cy="15925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angular 344"/>
          <p:cNvCxnSpPr>
            <a:stCxn id="893" idx="0"/>
            <a:endCxn id="1445" idx="2"/>
          </p:cNvCxnSpPr>
          <p:nvPr/>
        </p:nvCxnSpPr>
        <p:spPr>
          <a:xfrm rot="16200000" flipV="1">
            <a:off x="3390198" y="5322557"/>
            <a:ext cx="144110" cy="7439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angular 399"/>
          <p:cNvCxnSpPr>
            <a:stCxn id="105" idx="2"/>
            <a:endCxn id="801" idx="0"/>
          </p:cNvCxnSpPr>
          <p:nvPr/>
        </p:nvCxnSpPr>
        <p:spPr>
          <a:xfrm rot="16200000" flipH="1">
            <a:off x="5470737" y="181328"/>
            <a:ext cx="76074" cy="14710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>
            <a:stCxn id="133" idx="2"/>
            <a:endCxn id="1593" idx="0"/>
          </p:cNvCxnSpPr>
          <p:nvPr/>
        </p:nvCxnSpPr>
        <p:spPr>
          <a:xfrm rot="5400000">
            <a:off x="7609903" y="3037313"/>
            <a:ext cx="336616" cy="131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132"/>
          <p:cNvSpPr/>
          <p:nvPr/>
        </p:nvSpPr>
        <p:spPr>
          <a:xfrm>
            <a:off x="7619888" y="2704062"/>
            <a:ext cx="448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como</a:t>
            </a:r>
            <a:r>
              <a:rPr lang="es-CO" sz="900" dirty="0" smtClean="0"/>
              <a:t> </a:t>
            </a:r>
            <a:endParaRPr lang="es-CO" sz="900" dirty="0"/>
          </a:p>
        </p:txBody>
      </p:sp>
      <p:cxnSp>
        <p:nvCxnSpPr>
          <p:cNvPr id="141" name="Conector recto 140"/>
          <p:cNvCxnSpPr>
            <a:stCxn id="133" idx="0"/>
            <a:endCxn id="1025" idx="2"/>
          </p:cNvCxnSpPr>
          <p:nvPr/>
        </p:nvCxnSpPr>
        <p:spPr>
          <a:xfrm flipH="1" flipV="1">
            <a:off x="7830920" y="2524647"/>
            <a:ext cx="13180" cy="179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>
            <a:stCxn id="891" idx="2"/>
            <a:endCxn id="901" idx="0"/>
          </p:cNvCxnSpPr>
          <p:nvPr/>
        </p:nvCxnSpPr>
        <p:spPr>
          <a:xfrm flipH="1">
            <a:off x="5029867" y="5297815"/>
            <a:ext cx="4777" cy="178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224"/>
          <p:cNvCxnSpPr>
            <a:stCxn id="888" idx="0"/>
            <a:endCxn id="768" idx="2"/>
          </p:cNvCxnSpPr>
          <p:nvPr/>
        </p:nvCxnSpPr>
        <p:spPr>
          <a:xfrm rot="5400000" flipH="1" flipV="1">
            <a:off x="756453" y="3579667"/>
            <a:ext cx="423116" cy="477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angular 257"/>
          <p:cNvCxnSpPr>
            <a:stCxn id="801" idx="2"/>
            <a:endCxn id="1011" idx="0"/>
          </p:cNvCxnSpPr>
          <p:nvPr/>
        </p:nvCxnSpPr>
        <p:spPr>
          <a:xfrm rot="16200000" flipH="1">
            <a:off x="6904070" y="797895"/>
            <a:ext cx="273661" cy="15932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>
            <a:stCxn id="802" idx="2"/>
            <a:endCxn id="1012" idx="0"/>
          </p:cNvCxnSpPr>
          <p:nvPr/>
        </p:nvCxnSpPr>
        <p:spPr>
          <a:xfrm rot="16200000" flipH="1">
            <a:off x="6776081" y="3065231"/>
            <a:ext cx="3283735" cy="686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2410</TotalTime>
  <Words>151</Words>
  <Application>Microsoft Office PowerPoint</Application>
  <PresentationFormat>Carta (216 x 279 mm)</PresentationFormat>
  <Paragraphs>72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204</cp:revision>
  <dcterms:created xsi:type="dcterms:W3CDTF">2015-05-14T14:12:36Z</dcterms:created>
  <dcterms:modified xsi:type="dcterms:W3CDTF">2016-02-24T19:59:21Z</dcterms:modified>
</cp:coreProperties>
</file>