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 varScale="1">
        <p:scale>
          <a:sx n="94" d="100"/>
          <a:sy n="94" d="100"/>
        </p:scale>
        <p:origin x="5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04/03/2016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/>
              <a:t>La circulación en los seres vivos</a:t>
            </a:r>
            <a:endParaRPr lang="es-CO" sz="1600" dirty="0"/>
          </a:p>
        </p:txBody>
      </p:sp>
      <p:cxnSp>
        <p:nvCxnSpPr>
          <p:cNvPr id="139" name="Conector recto 138"/>
          <p:cNvCxnSpPr>
            <a:stCxn id="411" idx="2"/>
            <a:endCxn id="62" idx="0"/>
          </p:cNvCxnSpPr>
          <p:nvPr/>
        </p:nvCxnSpPr>
        <p:spPr>
          <a:xfrm>
            <a:off x="2639634" y="886699"/>
            <a:ext cx="1" cy="78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2108550" y="965130"/>
            <a:ext cx="1062169" cy="4986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Variaciones en los organismos</a:t>
            </a:r>
            <a:endParaRPr lang="es-CO" sz="1050" b="1" dirty="0"/>
          </a:p>
        </p:txBody>
      </p:sp>
      <p:sp>
        <p:nvSpPr>
          <p:cNvPr id="103" name="Rectángulo 71"/>
          <p:cNvSpPr/>
          <p:nvPr/>
        </p:nvSpPr>
        <p:spPr>
          <a:xfrm>
            <a:off x="769902" y="2038750"/>
            <a:ext cx="873224" cy="50145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los animales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864114" y="2779595"/>
            <a:ext cx="6848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 </a:t>
            </a:r>
            <a:r>
              <a:rPr lang="es-CO" sz="900" dirty="0"/>
              <a:t>la realizan</a:t>
            </a:r>
          </a:p>
        </p:txBody>
      </p:sp>
      <p:sp>
        <p:nvSpPr>
          <p:cNvPr id="144" name="Rectángulo 143"/>
          <p:cNvSpPr/>
          <p:nvPr/>
        </p:nvSpPr>
        <p:spPr>
          <a:xfrm>
            <a:off x="2033067" y="3129619"/>
            <a:ext cx="712631" cy="4624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/>
              <a:t>vasculares</a:t>
            </a:r>
          </a:p>
        </p:txBody>
      </p:sp>
      <p:cxnSp>
        <p:nvCxnSpPr>
          <p:cNvPr id="148" name="Conector angular 147"/>
          <p:cNvCxnSpPr>
            <a:stCxn id="106" idx="0"/>
            <a:endCxn id="103" idx="2"/>
          </p:cNvCxnSpPr>
          <p:nvPr/>
        </p:nvCxnSpPr>
        <p:spPr>
          <a:xfrm rot="16200000" flipV="1">
            <a:off x="1086822" y="2659901"/>
            <a:ext cx="239386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angular 148"/>
          <p:cNvCxnSpPr>
            <a:stCxn id="418" idx="0"/>
            <a:endCxn id="4" idx="2"/>
          </p:cNvCxnSpPr>
          <p:nvPr/>
        </p:nvCxnSpPr>
        <p:spPr>
          <a:xfrm rot="16200000" flipV="1">
            <a:off x="6512944" y="-1226199"/>
            <a:ext cx="102482" cy="36389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Conector recto 557"/>
          <p:cNvCxnSpPr>
            <a:stCxn id="888" idx="2"/>
            <a:endCxn id="792" idx="0"/>
          </p:cNvCxnSpPr>
          <p:nvPr/>
        </p:nvCxnSpPr>
        <p:spPr>
          <a:xfrm flipH="1">
            <a:off x="729507" y="4260560"/>
            <a:ext cx="1" cy="251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Conector recto 560"/>
          <p:cNvCxnSpPr>
            <a:stCxn id="106" idx="2"/>
            <a:endCxn id="768" idx="0"/>
          </p:cNvCxnSpPr>
          <p:nvPr/>
        </p:nvCxnSpPr>
        <p:spPr>
          <a:xfrm flipH="1">
            <a:off x="1206515" y="3010427"/>
            <a:ext cx="1" cy="180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Rectángulo 767"/>
          <p:cNvSpPr/>
          <p:nvPr/>
        </p:nvSpPr>
        <p:spPr>
          <a:xfrm>
            <a:off x="718668" y="3190570"/>
            <a:ext cx="975693" cy="41604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/>
              <a:t>con sistema circulatorio </a:t>
            </a:r>
            <a:endParaRPr lang="es-CO" sz="900" dirty="0"/>
          </a:p>
        </p:txBody>
      </p:sp>
      <p:cxnSp>
        <p:nvCxnSpPr>
          <p:cNvPr id="770" name="Conector recto 769"/>
          <p:cNvCxnSpPr>
            <a:stCxn id="856" idx="0"/>
            <a:endCxn id="1012" idx="2"/>
          </p:cNvCxnSpPr>
          <p:nvPr/>
        </p:nvCxnSpPr>
        <p:spPr>
          <a:xfrm flipV="1">
            <a:off x="8452258" y="4972241"/>
            <a:ext cx="0" cy="183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4" name="Rectángulo 773"/>
          <p:cNvSpPr/>
          <p:nvPr/>
        </p:nvSpPr>
        <p:spPr>
          <a:xfrm>
            <a:off x="5106274" y="3921967"/>
            <a:ext cx="759710" cy="32691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/>
              <a:t>osmotrofía</a:t>
            </a:r>
            <a:endParaRPr lang="es-CO" sz="900" dirty="0" smtClean="0"/>
          </a:p>
        </p:txBody>
      </p:sp>
      <p:cxnSp>
        <p:nvCxnSpPr>
          <p:cNvPr id="777" name="Conector angular 776"/>
          <p:cNvCxnSpPr>
            <a:stCxn id="1445" idx="0"/>
            <a:endCxn id="144" idx="2"/>
          </p:cNvCxnSpPr>
          <p:nvPr/>
        </p:nvCxnSpPr>
        <p:spPr>
          <a:xfrm rot="16200000" flipV="1">
            <a:off x="2194458" y="3787040"/>
            <a:ext cx="663274" cy="2734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Rectángulo 781"/>
          <p:cNvSpPr/>
          <p:nvPr/>
        </p:nvSpPr>
        <p:spPr>
          <a:xfrm>
            <a:off x="5830962" y="2756954"/>
            <a:ext cx="13484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lo </a:t>
            </a:r>
            <a:r>
              <a:rPr lang="es-CO" sz="900" dirty="0"/>
              <a:t>realizan por medio de</a:t>
            </a:r>
          </a:p>
        </p:txBody>
      </p:sp>
      <p:sp>
        <p:nvSpPr>
          <p:cNvPr id="792" name="Rectángulo 791"/>
          <p:cNvSpPr/>
          <p:nvPr/>
        </p:nvSpPr>
        <p:spPr>
          <a:xfrm>
            <a:off x="94532" y="4511962"/>
            <a:ext cx="1269949" cy="721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corazón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vasos </a:t>
            </a:r>
            <a:r>
              <a:rPr lang="es-CO" sz="900" dirty="0"/>
              <a:t>circulatorios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líquidos </a:t>
            </a:r>
            <a:r>
              <a:rPr lang="es-CO" sz="900" dirty="0"/>
              <a:t>circulantes </a:t>
            </a:r>
          </a:p>
        </p:txBody>
      </p:sp>
      <p:sp>
        <p:nvSpPr>
          <p:cNvPr id="411" name="Rectángulo 410"/>
          <p:cNvSpPr/>
          <p:nvPr/>
        </p:nvSpPr>
        <p:spPr>
          <a:xfrm>
            <a:off x="2337547" y="655867"/>
            <a:ext cx="60417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presenta</a:t>
            </a:r>
          </a:p>
        </p:txBody>
      </p:sp>
      <p:cxnSp>
        <p:nvCxnSpPr>
          <p:cNvPr id="798" name="Conector angular 797"/>
          <p:cNvCxnSpPr>
            <a:stCxn id="411" idx="0"/>
            <a:endCxn id="4" idx="2"/>
          </p:cNvCxnSpPr>
          <p:nvPr/>
        </p:nvCxnSpPr>
        <p:spPr>
          <a:xfrm rot="5400000" flipH="1" flipV="1">
            <a:off x="3635256" y="-453607"/>
            <a:ext cx="113853" cy="21050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ángulo 417"/>
          <p:cNvSpPr/>
          <p:nvPr/>
        </p:nvSpPr>
        <p:spPr>
          <a:xfrm>
            <a:off x="8026008" y="644496"/>
            <a:ext cx="715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les permite</a:t>
            </a:r>
          </a:p>
        </p:txBody>
      </p:sp>
      <p:sp>
        <p:nvSpPr>
          <p:cNvPr id="801" name="Rectángulo 800"/>
          <p:cNvSpPr/>
          <p:nvPr/>
        </p:nvSpPr>
        <p:spPr>
          <a:xfrm>
            <a:off x="5830962" y="954882"/>
            <a:ext cx="826658" cy="5027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A nivel celular</a:t>
            </a:r>
            <a:endParaRPr lang="es-CO" sz="1050" b="1" dirty="0"/>
          </a:p>
        </p:txBody>
      </p:sp>
      <p:sp>
        <p:nvSpPr>
          <p:cNvPr id="802" name="Rectángulo 801"/>
          <p:cNvSpPr/>
          <p:nvPr/>
        </p:nvSpPr>
        <p:spPr>
          <a:xfrm>
            <a:off x="7865077" y="978524"/>
            <a:ext cx="1037121" cy="4791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Transportar y distribuir sustancias</a:t>
            </a:r>
            <a:endParaRPr lang="es-CO" sz="1050" b="1" dirty="0"/>
          </a:p>
        </p:txBody>
      </p:sp>
      <p:cxnSp>
        <p:nvCxnSpPr>
          <p:cNvPr id="809" name="Conector angular 808"/>
          <p:cNvCxnSpPr>
            <a:stCxn id="866" idx="0"/>
            <a:endCxn id="113" idx="2"/>
          </p:cNvCxnSpPr>
          <p:nvPr/>
        </p:nvCxnSpPr>
        <p:spPr>
          <a:xfrm rot="5400000" flipH="1" flipV="1">
            <a:off x="3219579" y="2242943"/>
            <a:ext cx="125476" cy="6588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ector angular 820"/>
          <p:cNvCxnSpPr>
            <a:stCxn id="1032" idx="0"/>
            <a:endCxn id="768" idx="2"/>
          </p:cNvCxnSpPr>
          <p:nvPr/>
        </p:nvCxnSpPr>
        <p:spPr>
          <a:xfrm rot="16200000" flipV="1">
            <a:off x="1340383" y="3472744"/>
            <a:ext cx="360994" cy="628729"/>
          </a:xfrm>
          <a:prstGeom prst="bentConnector3">
            <a:avLst>
              <a:gd name="adj1" fmla="val 392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Rectángulo 845"/>
          <p:cNvSpPr/>
          <p:nvPr/>
        </p:nvSpPr>
        <p:spPr>
          <a:xfrm>
            <a:off x="2325632" y="1556111"/>
            <a:ext cx="6062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como los</a:t>
            </a:r>
            <a:endParaRPr lang="es-CO" sz="900" dirty="0"/>
          </a:p>
        </p:txBody>
      </p:sp>
      <p:cxnSp>
        <p:nvCxnSpPr>
          <p:cNvPr id="847" name="Conector recto 846"/>
          <p:cNvCxnSpPr>
            <a:stCxn id="62" idx="2"/>
            <a:endCxn id="846" idx="0"/>
          </p:cNvCxnSpPr>
          <p:nvPr/>
        </p:nvCxnSpPr>
        <p:spPr>
          <a:xfrm flipH="1">
            <a:off x="2628760" y="1463790"/>
            <a:ext cx="10875" cy="92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6" name="Rectángulo 71"/>
          <p:cNvSpPr/>
          <p:nvPr/>
        </p:nvSpPr>
        <p:spPr>
          <a:xfrm>
            <a:off x="7812594" y="5155472"/>
            <a:ext cx="1279328" cy="96631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agua </a:t>
            </a:r>
            <a:endParaRPr lang="es-CO" sz="9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nutrientes </a:t>
            </a:r>
            <a:endParaRPr lang="es-CO" sz="9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gases </a:t>
            </a:r>
            <a:r>
              <a:rPr lang="es-CO" sz="900" dirty="0">
                <a:solidFill>
                  <a:schemeClr val="bg1"/>
                </a:solidFill>
              </a:rPr>
              <a:t>(O</a:t>
            </a:r>
            <a:r>
              <a:rPr lang="es-CO" sz="800" dirty="0">
                <a:solidFill>
                  <a:schemeClr val="bg1"/>
                </a:solidFill>
              </a:rPr>
              <a:t>2</a:t>
            </a:r>
            <a:r>
              <a:rPr lang="es-CO" sz="900" dirty="0">
                <a:solidFill>
                  <a:schemeClr val="bg1"/>
                </a:solidFill>
              </a:rPr>
              <a:t> y CO</a:t>
            </a:r>
            <a:r>
              <a:rPr lang="es-CO" sz="800" dirty="0">
                <a:solidFill>
                  <a:schemeClr val="bg1"/>
                </a:solidFill>
              </a:rPr>
              <a:t>2</a:t>
            </a:r>
            <a:r>
              <a:rPr lang="es-CO" sz="900" dirty="0">
                <a:solidFill>
                  <a:schemeClr val="bg1"/>
                </a:solidFill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sustancias </a:t>
            </a:r>
            <a:r>
              <a:rPr lang="es-CO" sz="900" dirty="0">
                <a:solidFill>
                  <a:schemeClr val="bg1"/>
                </a:solidFill>
              </a:rPr>
              <a:t>de desecho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hormonas 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866" name="Rectángulo 865"/>
          <p:cNvSpPr/>
          <p:nvPr/>
        </p:nvSpPr>
        <p:spPr>
          <a:xfrm>
            <a:off x="2494276" y="2635102"/>
            <a:ext cx="9172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que pueden ser</a:t>
            </a:r>
          </a:p>
        </p:txBody>
      </p:sp>
      <p:sp>
        <p:nvSpPr>
          <p:cNvPr id="888" name="Rectángulo 887"/>
          <p:cNvSpPr/>
          <p:nvPr/>
        </p:nvSpPr>
        <p:spPr>
          <a:xfrm>
            <a:off x="169899" y="4029728"/>
            <a:ext cx="1119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está compuesto por</a:t>
            </a:r>
            <a:endParaRPr lang="es-CO" sz="900" dirty="0"/>
          </a:p>
        </p:txBody>
      </p:sp>
      <p:sp>
        <p:nvSpPr>
          <p:cNvPr id="893" name="Rectángulo 892"/>
          <p:cNvSpPr/>
          <p:nvPr/>
        </p:nvSpPr>
        <p:spPr>
          <a:xfrm>
            <a:off x="1643126" y="5476088"/>
            <a:ext cx="1250956" cy="93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el xilema (transporte de savia bruta</a:t>
            </a:r>
            <a:r>
              <a:rPr lang="es-CO" sz="9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el floema (transporte de savia elaborada)</a:t>
            </a:r>
          </a:p>
        </p:txBody>
      </p:sp>
      <p:sp>
        <p:nvSpPr>
          <p:cNvPr id="901" name="Rectángulo 900"/>
          <p:cNvSpPr/>
          <p:nvPr/>
        </p:nvSpPr>
        <p:spPr>
          <a:xfrm>
            <a:off x="3360703" y="4511962"/>
            <a:ext cx="18036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y según su forma de absorción son</a:t>
            </a:r>
            <a:endParaRPr lang="es-CO" sz="900" dirty="0"/>
          </a:p>
        </p:txBody>
      </p:sp>
      <p:sp>
        <p:nvSpPr>
          <p:cNvPr id="905" name="Rectángulo 904"/>
          <p:cNvSpPr/>
          <p:nvPr/>
        </p:nvSpPr>
        <p:spPr>
          <a:xfrm>
            <a:off x="5065181" y="2834149"/>
            <a:ext cx="8418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por medio de </a:t>
            </a:r>
          </a:p>
        </p:txBody>
      </p:sp>
      <p:cxnSp>
        <p:nvCxnSpPr>
          <p:cNvPr id="915" name="Conector recto 914"/>
          <p:cNvCxnSpPr>
            <a:stCxn id="901" idx="2"/>
            <a:endCxn id="1590" idx="0"/>
          </p:cNvCxnSpPr>
          <p:nvPr/>
        </p:nvCxnSpPr>
        <p:spPr>
          <a:xfrm flipH="1">
            <a:off x="4243966" y="4742794"/>
            <a:ext cx="18587" cy="678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Conector angular 944"/>
          <p:cNvCxnSpPr>
            <a:stCxn id="144" idx="0"/>
            <a:endCxn id="866" idx="2"/>
          </p:cNvCxnSpPr>
          <p:nvPr/>
        </p:nvCxnSpPr>
        <p:spPr>
          <a:xfrm rot="5400000" flipH="1" flipV="1">
            <a:off x="2539297" y="2716021"/>
            <a:ext cx="263685" cy="5635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1" name="Rectángulo 1010"/>
          <p:cNvSpPr/>
          <p:nvPr/>
        </p:nvSpPr>
        <p:spPr>
          <a:xfrm>
            <a:off x="7662330" y="1731336"/>
            <a:ext cx="35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por </a:t>
            </a:r>
          </a:p>
        </p:txBody>
      </p:sp>
      <p:sp>
        <p:nvSpPr>
          <p:cNvPr id="1012" name="Rectángulo 1011"/>
          <p:cNvSpPr/>
          <p:nvPr/>
        </p:nvSpPr>
        <p:spPr>
          <a:xfrm>
            <a:off x="8229233" y="4741409"/>
            <a:ext cx="4460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 smtClean="0"/>
              <a:t>como</a:t>
            </a:r>
            <a:endParaRPr lang="es-CO" sz="900" dirty="0"/>
          </a:p>
        </p:txBody>
      </p:sp>
      <p:sp>
        <p:nvSpPr>
          <p:cNvPr id="1025" name="Rectángulo 1024"/>
          <p:cNvSpPr/>
          <p:nvPr/>
        </p:nvSpPr>
        <p:spPr>
          <a:xfrm>
            <a:off x="7422573" y="2096096"/>
            <a:ext cx="816694" cy="42855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bg1"/>
                </a:solidFill>
              </a:rPr>
              <a:t>diversos mecanismos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032" name="Rectángulo 1031"/>
          <p:cNvSpPr/>
          <p:nvPr/>
        </p:nvSpPr>
        <p:spPr>
          <a:xfrm>
            <a:off x="1509674" y="3967606"/>
            <a:ext cx="6511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puede </a:t>
            </a:r>
            <a:r>
              <a:rPr lang="es-CO" sz="900" dirty="0"/>
              <a:t>ser</a:t>
            </a:r>
          </a:p>
        </p:txBody>
      </p:sp>
      <p:cxnSp>
        <p:nvCxnSpPr>
          <p:cNvPr id="1043" name="Conector recto 1042"/>
          <p:cNvCxnSpPr>
            <a:stCxn id="1011" idx="2"/>
            <a:endCxn id="1025" idx="0"/>
          </p:cNvCxnSpPr>
          <p:nvPr/>
        </p:nvCxnSpPr>
        <p:spPr>
          <a:xfrm flipH="1">
            <a:off x="7830920" y="1962168"/>
            <a:ext cx="6590" cy="133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ector recto 1046"/>
          <p:cNvCxnSpPr>
            <a:stCxn id="115" idx="2"/>
            <a:endCxn id="782" idx="0"/>
          </p:cNvCxnSpPr>
          <p:nvPr/>
        </p:nvCxnSpPr>
        <p:spPr>
          <a:xfrm>
            <a:off x="6505185" y="2501422"/>
            <a:ext cx="0" cy="255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0" name="Rectángulo 1169"/>
          <p:cNvSpPr/>
          <p:nvPr/>
        </p:nvSpPr>
        <p:spPr>
          <a:xfrm>
            <a:off x="5901450" y="3398591"/>
            <a:ext cx="1216639" cy="78910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 smtClean="0"/>
              <a:t>ciclosis</a:t>
            </a:r>
            <a:r>
              <a:rPr lang="es-CO" sz="900" dirty="0" smtClean="0"/>
              <a:t>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motores </a:t>
            </a:r>
            <a:r>
              <a:rPr lang="es-CO" sz="900" dirty="0"/>
              <a:t>moleculares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 smtClean="0"/>
              <a:t>microtúbulos</a:t>
            </a:r>
            <a:r>
              <a:rPr lang="es-CO" sz="900" dirty="0" smtClean="0"/>
              <a:t>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vesículas </a:t>
            </a:r>
            <a:endParaRPr lang="es-CO" sz="900" dirty="0"/>
          </a:p>
        </p:txBody>
      </p:sp>
      <p:cxnSp>
        <p:nvCxnSpPr>
          <p:cNvPr id="1171" name="Conector recto 1170"/>
          <p:cNvCxnSpPr>
            <a:stCxn id="418" idx="2"/>
            <a:endCxn id="802" idx="0"/>
          </p:cNvCxnSpPr>
          <p:nvPr/>
        </p:nvCxnSpPr>
        <p:spPr>
          <a:xfrm>
            <a:off x="8383638" y="875328"/>
            <a:ext cx="0" cy="1031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Conector recto 1171"/>
          <p:cNvCxnSpPr>
            <a:stCxn id="905" idx="2"/>
            <a:endCxn id="774" idx="0"/>
          </p:cNvCxnSpPr>
          <p:nvPr/>
        </p:nvCxnSpPr>
        <p:spPr>
          <a:xfrm flipH="1">
            <a:off x="5486129" y="3064981"/>
            <a:ext cx="1" cy="85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Conector recto 1181"/>
          <p:cNvCxnSpPr>
            <a:stCxn id="37" idx="2"/>
            <a:endCxn id="152" idx="0"/>
          </p:cNvCxnSpPr>
          <p:nvPr/>
        </p:nvCxnSpPr>
        <p:spPr>
          <a:xfrm>
            <a:off x="4496610" y="2865765"/>
            <a:ext cx="3595" cy="230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Conector recto 1284"/>
          <p:cNvCxnSpPr>
            <a:stCxn id="114" idx="2"/>
            <a:endCxn id="905" idx="0"/>
          </p:cNvCxnSpPr>
          <p:nvPr/>
        </p:nvCxnSpPr>
        <p:spPr>
          <a:xfrm>
            <a:off x="5485875" y="2511670"/>
            <a:ext cx="255" cy="322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5" name="Rectángulo 1444"/>
          <p:cNvSpPr/>
          <p:nvPr/>
        </p:nvSpPr>
        <p:spPr>
          <a:xfrm>
            <a:off x="1881689" y="4255389"/>
            <a:ext cx="15622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 smtClean="0"/>
              <a:t>la realizan a través de</a:t>
            </a:r>
            <a:endParaRPr lang="es-CO" sz="900" dirty="0"/>
          </a:p>
        </p:txBody>
      </p:sp>
      <p:sp>
        <p:nvSpPr>
          <p:cNvPr id="1590" name="Rectángulo 1589"/>
          <p:cNvSpPr/>
          <p:nvPr/>
        </p:nvSpPr>
        <p:spPr>
          <a:xfrm>
            <a:off x="3754198" y="5421410"/>
            <a:ext cx="979536" cy="627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 smtClean="0"/>
              <a:t>ectohídricas</a:t>
            </a:r>
            <a:r>
              <a:rPr lang="es-CO" sz="900" dirty="0" smtClean="0"/>
              <a:t>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 smtClean="0"/>
              <a:t>endohídricas</a:t>
            </a:r>
            <a:r>
              <a:rPr lang="es-CO" sz="900" dirty="0" smtClean="0"/>
              <a:t>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 smtClean="0"/>
              <a:t>mixohídricas</a:t>
            </a:r>
            <a:r>
              <a:rPr lang="es-CO" sz="900" dirty="0" smtClean="0"/>
              <a:t> </a:t>
            </a:r>
            <a:endParaRPr lang="es-CO" sz="900" dirty="0"/>
          </a:p>
        </p:txBody>
      </p:sp>
      <p:sp>
        <p:nvSpPr>
          <p:cNvPr id="1593" name="Rectángulo 1592"/>
          <p:cNvSpPr/>
          <p:nvPr/>
        </p:nvSpPr>
        <p:spPr>
          <a:xfrm>
            <a:off x="7164534" y="3271510"/>
            <a:ext cx="1095575" cy="13381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transporte pasivo </a:t>
            </a:r>
            <a:endParaRPr lang="es-CO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transporte activo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transporte </a:t>
            </a:r>
            <a:r>
              <a:rPr lang="pt-BR" sz="900" dirty="0" err="1"/>
              <a:t>masivo</a:t>
            </a:r>
            <a:r>
              <a:rPr lang="pt-BR" sz="900" dirty="0"/>
              <a:t> o de moléculas grandes </a:t>
            </a:r>
          </a:p>
        </p:txBody>
      </p:sp>
      <p:cxnSp>
        <p:nvCxnSpPr>
          <p:cNvPr id="1679" name="Conector recto 1678"/>
          <p:cNvCxnSpPr>
            <a:stCxn id="782" idx="2"/>
            <a:endCxn id="1170" idx="0"/>
          </p:cNvCxnSpPr>
          <p:nvPr/>
        </p:nvCxnSpPr>
        <p:spPr>
          <a:xfrm>
            <a:off x="6505185" y="2987786"/>
            <a:ext cx="4585" cy="4108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9" name="Rectángulo 1788"/>
          <p:cNvSpPr/>
          <p:nvPr/>
        </p:nvSpPr>
        <p:spPr>
          <a:xfrm>
            <a:off x="1441374" y="4643264"/>
            <a:ext cx="777289" cy="488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abierto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cerrado</a:t>
            </a:r>
            <a:endParaRPr lang="es-CO" sz="900" dirty="0"/>
          </a:p>
        </p:txBody>
      </p:sp>
      <p:sp>
        <p:nvSpPr>
          <p:cNvPr id="105" name="Rectángulo 104"/>
          <p:cNvSpPr/>
          <p:nvPr/>
        </p:nvSpPr>
        <p:spPr>
          <a:xfrm>
            <a:off x="4450893" y="647976"/>
            <a:ext cx="6447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realiza </a:t>
            </a:r>
          </a:p>
        </p:txBody>
      </p:sp>
      <p:sp>
        <p:nvSpPr>
          <p:cNvPr id="113" name="Rectángulo 71"/>
          <p:cNvSpPr/>
          <p:nvPr/>
        </p:nvSpPr>
        <p:spPr>
          <a:xfrm>
            <a:off x="3175127" y="2008167"/>
            <a:ext cx="873224" cy="50145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bg1"/>
                </a:solidFill>
              </a:rPr>
              <a:t>las plantas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14" name="Rectángulo 71"/>
          <p:cNvSpPr/>
          <p:nvPr/>
        </p:nvSpPr>
        <p:spPr>
          <a:xfrm>
            <a:off x="5049263" y="2010211"/>
            <a:ext cx="873224" cy="50145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bg1"/>
                </a:solidFill>
              </a:rPr>
              <a:t>los hongos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15" name="Rectángulo 114"/>
          <p:cNvSpPr/>
          <p:nvPr/>
        </p:nvSpPr>
        <p:spPr>
          <a:xfrm>
            <a:off x="5984251" y="2000009"/>
            <a:ext cx="1041868" cy="50141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bg1"/>
                </a:solidFill>
              </a:rPr>
              <a:t>los microorganismos</a:t>
            </a:r>
            <a:endParaRPr lang="es-CO" sz="900" dirty="0">
              <a:solidFill>
                <a:schemeClr val="bg1"/>
              </a:solidFill>
            </a:endParaRPr>
          </a:p>
        </p:txBody>
      </p:sp>
      <p:cxnSp>
        <p:nvCxnSpPr>
          <p:cNvPr id="116" name="Conector angular 115"/>
          <p:cNvCxnSpPr>
            <a:stCxn id="846" idx="2"/>
            <a:endCxn id="115" idx="0"/>
          </p:cNvCxnSpPr>
          <p:nvPr/>
        </p:nvCxnSpPr>
        <p:spPr>
          <a:xfrm rot="16200000" flipH="1">
            <a:off x="4460439" y="-44737"/>
            <a:ext cx="213066" cy="3876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116"/>
          <p:cNvCxnSpPr>
            <a:stCxn id="103" idx="0"/>
            <a:endCxn id="846" idx="2"/>
          </p:cNvCxnSpPr>
          <p:nvPr/>
        </p:nvCxnSpPr>
        <p:spPr>
          <a:xfrm rot="5400000" flipH="1" flipV="1">
            <a:off x="1791734" y="1201724"/>
            <a:ext cx="251807" cy="1422246"/>
          </a:xfrm>
          <a:prstGeom prst="bentConnector3">
            <a:avLst>
              <a:gd name="adj1" fmla="val 531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>
            <a:stCxn id="846" idx="2"/>
            <a:endCxn id="114" idx="0"/>
          </p:cNvCxnSpPr>
          <p:nvPr/>
        </p:nvCxnSpPr>
        <p:spPr>
          <a:xfrm rot="16200000" flipH="1">
            <a:off x="3945683" y="470019"/>
            <a:ext cx="223268" cy="2857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846" idx="2"/>
            <a:endCxn id="113" idx="0"/>
          </p:cNvCxnSpPr>
          <p:nvPr/>
        </p:nvCxnSpPr>
        <p:spPr>
          <a:xfrm rot="16200000" flipH="1">
            <a:off x="3009637" y="1406065"/>
            <a:ext cx="221224" cy="9829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37" idx="0"/>
            <a:endCxn id="113" idx="2"/>
          </p:cNvCxnSpPr>
          <p:nvPr/>
        </p:nvCxnSpPr>
        <p:spPr>
          <a:xfrm rot="16200000" flipV="1">
            <a:off x="3991522" y="2129844"/>
            <a:ext cx="125307" cy="8848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4064440" y="2634933"/>
            <a:ext cx="8643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que la realizan</a:t>
            </a:r>
          </a:p>
        </p:txBody>
      </p:sp>
      <p:sp>
        <p:nvSpPr>
          <p:cNvPr id="152" name="Rectángulo 151"/>
          <p:cNvSpPr/>
          <p:nvPr/>
        </p:nvSpPr>
        <p:spPr>
          <a:xfrm>
            <a:off x="3938717" y="3095831"/>
            <a:ext cx="1122976" cy="63186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/>
              <a:t>en tres </a:t>
            </a:r>
            <a:r>
              <a:rPr lang="es-CO" sz="900" dirty="0" smtClean="0"/>
              <a:t>etapas: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absorción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transporte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distribución </a:t>
            </a:r>
            <a:endParaRPr lang="es-CO" sz="900" dirty="0"/>
          </a:p>
        </p:txBody>
      </p:sp>
      <p:sp>
        <p:nvSpPr>
          <p:cNvPr id="155" name="Rectángulo 154"/>
          <p:cNvSpPr/>
          <p:nvPr/>
        </p:nvSpPr>
        <p:spPr>
          <a:xfrm>
            <a:off x="2989759" y="3140018"/>
            <a:ext cx="895057" cy="4624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no vasculares</a:t>
            </a:r>
            <a:endParaRPr lang="es-CO" sz="900" dirty="0"/>
          </a:p>
        </p:txBody>
      </p:sp>
      <p:cxnSp>
        <p:nvCxnSpPr>
          <p:cNvPr id="156" name="Conector angular 155"/>
          <p:cNvCxnSpPr>
            <a:stCxn id="155" idx="0"/>
            <a:endCxn id="866" idx="2"/>
          </p:cNvCxnSpPr>
          <p:nvPr/>
        </p:nvCxnSpPr>
        <p:spPr>
          <a:xfrm rot="16200000" flipV="1">
            <a:off x="3058050" y="2760780"/>
            <a:ext cx="274084" cy="4843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angular 334"/>
          <p:cNvCxnSpPr>
            <a:stCxn id="901" idx="0"/>
            <a:endCxn id="155" idx="2"/>
          </p:cNvCxnSpPr>
          <p:nvPr/>
        </p:nvCxnSpPr>
        <p:spPr>
          <a:xfrm rot="16200000" flipV="1">
            <a:off x="3395197" y="3644605"/>
            <a:ext cx="909448" cy="8252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angular 344"/>
          <p:cNvCxnSpPr>
            <a:stCxn id="893" idx="0"/>
            <a:endCxn id="1445" idx="2"/>
          </p:cNvCxnSpPr>
          <p:nvPr/>
        </p:nvCxnSpPr>
        <p:spPr>
          <a:xfrm rot="5400000" flipH="1" flipV="1">
            <a:off x="1970772" y="4784054"/>
            <a:ext cx="989867" cy="394202"/>
          </a:xfrm>
          <a:prstGeom prst="bentConnector3">
            <a:avLst>
              <a:gd name="adj1" fmla="val 1747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ector angular 399"/>
          <p:cNvCxnSpPr>
            <a:stCxn id="105" idx="2"/>
            <a:endCxn id="801" idx="0"/>
          </p:cNvCxnSpPr>
          <p:nvPr/>
        </p:nvCxnSpPr>
        <p:spPr>
          <a:xfrm rot="16200000" flipH="1">
            <a:off x="5470737" y="181328"/>
            <a:ext cx="76074" cy="14710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angular 402"/>
          <p:cNvCxnSpPr>
            <a:stCxn id="133" idx="2"/>
            <a:endCxn id="1593" idx="0"/>
          </p:cNvCxnSpPr>
          <p:nvPr/>
        </p:nvCxnSpPr>
        <p:spPr>
          <a:xfrm rot="5400000">
            <a:off x="7609903" y="3037313"/>
            <a:ext cx="336616" cy="131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ángulo 132"/>
          <p:cNvSpPr/>
          <p:nvPr/>
        </p:nvSpPr>
        <p:spPr>
          <a:xfrm>
            <a:off x="7619888" y="2704062"/>
            <a:ext cx="4484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 smtClean="0"/>
              <a:t>como </a:t>
            </a:r>
            <a:endParaRPr lang="es-CO" sz="900" dirty="0"/>
          </a:p>
        </p:txBody>
      </p:sp>
      <p:cxnSp>
        <p:nvCxnSpPr>
          <p:cNvPr id="141" name="Conector recto 140"/>
          <p:cNvCxnSpPr>
            <a:stCxn id="133" idx="0"/>
            <a:endCxn id="1025" idx="2"/>
          </p:cNvCxnSpPr>
          <p:nvPr/>
        </p:nvCxnSpPr>
        <p:spPr>
          <a:xfrm flipH="1" flipV="1">
            <a:off x="7830920" y="2524647"/>
            <a:ext cx="13180" cy="1794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angular 224"/>
          <p:cNvCxnSpPr>
            <a:stCxn id="888" idx="0"/>
            <a:endCxn id="768" idx="2"/>
          </p:cNvCxnSpPr>
          <p:nvPr/>
        </p:nvCxnSpPr>
        <p:spPr>
          <a:xfrm rot="5400000" flipH="1" flipV="1">
            <a:off x="756453" y="3579667"/>
            <a:ext cx="423116" cy="4770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angular 257"/>
          <p:cNvCxnSpPr>
            <a:stCxn id="801" idx="2"/>
            <a:endCxn id="1011" idx="0"/>
          </p:cNvCxnSpPr>
          <p:nvPr/>
        </p:nvCxnSpPr>
        <p:spPr>
          <a:xfrm rot="16200000" flipH="1">
            <a:off x="6904070" y="797895"/>
            <a:ext cx="273661" cy="15932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angular 270"/>
          <p:cNvCxnSpPr>
            <a:stCxn id="802" idx="2"/>
            <a:endCxn id="1012" idx="0"/>
          </p:cNvCxnSpPr>
          <p:nvPr/>
        </p:nvCxnSpPr>
        <p:spPr>
          <a:xfrm rot="16200000" flipH="1">
            <a:off x="6776081" y="3065231"/>
            <a:ext cx="3283735" cy="686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>
            <a:stCxn id="1032" idx="2"/>
            <a:endCxn id="1789" idx="0"/>
          </p:cNvCxnSpPr>
          <p:nvPr/>
        </p:nvCxnSpPr>
        <p:spPr>
          <a:xfrm flipH="1">
            <a:off x="1830019" y="4198438"/>
            <a:ext cx="5225" cy="444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2415</TotalTime>
  <Words>131</Words>
  <Application>Microsoft Office PowerPoint</Application>
  <PresentationFormat>Carta (216 x 279 mm)</PresentationFormat>
  <Paragraphs>55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206</cp:revision>
  <dcterms:created xsi:type="dcterms:W3CDTF">2015-05-14T14:12:36Z</dcterms:created>
  <dcterms:modified xsi:type="dcterms:W3CDTF">2016-03-04T22:02:32Z</dcterms:modified>
</cp:coreProperties>
</file>