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0" d="100"/>
          <a:sy n="120" d="100"/>
        </p:scale>
        <p:origin x="84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129946"/>
            <a:ext cx="5679731" cy="39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Los ácidos y las bases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754564" y="833419"/>
            <a:ext cx="1419528" cy="33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Los ácidos</a:t>
            </a:r>
            <a:endParaRPr lang="es-ES" sz="1600" b="1" dirty="0"/>
          </a:p>
        </p:txBody>
      </p:sp>
      <p:sp>
        <p:nvSpPr>
          <p:cNvPr id="7" name="Rectángulo 6"/>
          <p:cNvSpPr/>
          <p:nvPr/>
        </p:nvSpPr>
        <p:spPr>
          <a:xfrm>
            <a:off x="2539382" y="866839"/>
            <a:ext cx="1356917" cy="323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Las bases</a:t>
            </a:r>
            <a:endParaRPr lang="es-ES" sz="1600" b="1" dirty="0"/>
          </a:p>
        </p:txBody>
      </p:sp>
      <p:sp>
        <p:nvSpPr>
          <p:cNvPr id="8" name="Rectángulo 7"/>
          <p:cNvSpPr/>
          <p:nvPr/>
        </p:nvSpPr>
        <p:spPr>
          <a:xfrm>
            <a:off x="4351616" y="871546"/>
            <a:ext cx="1093382" cy="318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El pH</a:t>
            </a:r>
            <a:endParaRPr lang="es-ES" sz="16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8422" y="142214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son</a:t>
            </a:r>
            <a:endParaRPr lang="es-ES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379188" y="142214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son</a:t>
            </a:r>
            <a:endParaRPr lang="es-ES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206708" y="13043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indica</a:t>
            </a:r>
            <a:endParaRPr lang="es-ES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534296" y="1318220"/>
            <a:ext cx="161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Fueron formulados por</a:t>
            </a:r>
            <a:endParaRPr lang="es-ES" sz="12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294658" y="1252470"/>
            <a:ext cx="250556" cy="88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7" idx="2"/>
            <a:endCxn id="27" idx="0"/>
          </p:cNvCxnSpPr>
          <p:nvPr/>
        </p:nvCxnSpPr>
        <p:spPr>
          <a:xfrm rot="5400000">
            <a:off x="3031109" y="1235407"/>
            <a:ext cx="231935" cy="1415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641348" y="1749360"/>
            <a:ext cx="1532744" cy="758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Sustancias que liberan o ceden iones H+ al disolverse en agua (Arrhenius, </a:t>
            </a:r>
            <a:r>
              <a:rPr lang="es-ES" sz="1000" dirty="0" err="1" smtClean="0">
                <a:solidFill>
                  <a:schemeClr val="bg1"/>
                </a:solidFill>
              </a:rPr>
              <a:t>Bronsted</a:t>
            </a:r>
            <a:r>
              <a:rPr lang="es-ES" sz="1000" dirty="0" smtClean="0">
                <a:solidFill>
                  <a:schemeClr val="bg1"/>
                </a:solidFill>
              </a:rPr>
              <a:t> y </a:t>
            </a:r>
            <a:r>
              <a:rPr lang="es-ES" sz="1000" dirty="0" err="1" smtClean="0">
                <a:solidFill>
                  <a:schemeClr val="bg1"/>
                </a:solidFill>
              </a:rPr>
              <a:t>Lowry</a:t>
            </a:r>
            <a:r>
              <a:rPr lang="es-ES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>
          <a:xfrm rot="16200000" flipH="1">
            <a:off x="1271645" y="1858194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2379188" y="1724010"/>
            <a:ext cx="1518668" cy="918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>
                <a:solidFill>
                  <a:schemeClr val="bg1"/>
                </a:solidFill>
              </a:rPr>
              <a:t>Sustancias que liberan </a:t>
            </a:r>
            <a:r>
              <a:rPr lang="es-ES" sz="1000" dirty="0" smtClean="0">
                <a:solidFill>
                  <a:schemeClr val="bg1"/>
                </a:solidFill>
              </a:rPr>
              <a:t>iones OH- </a:t>
            </a:r>
            <a:r>
              <a:rPr lang="es-ES" sz="1000" dirty="0">
                <a:solidFill>
                  <a:schemeClr val="bg1"/>
                </a:solidFill>
              </a:rPr>
              <a:t>al disolverse en agua (</a:t>
            </a:r>
            <a:r>
              <a:rPr lang="es-ES" sz="1000" dirty="0" smtClean="0">
                <a:solidFill>
                  <a:schemeClr val="bg1"/>
                </a:solidFill>
              </a:rPr>
              <a:t>Arrhenius) o reciben iones H+ (</a:t>
            </a:r>
            <a:r>
              <a:rPr lang="es-ES" sz="1000" dirty="0" err="1">
                <a:solidFill>
                  <a:schemeClr val="bg1"/>
                </a:solidFill>
              </a:rPr>
              <a:t>Bronsted</a:t>
            </a:r>
            <a:r>
              <a:rPr lang="es-ES" sz="1000" dirty="0">
                <a:solidFill>
                  <a:schemeClr val="bg1"/>
                </a:solidFill>
              </a:rPr>
              <a:t> y </a:t>
            </a:r>
            <a:r>
              <a:rPr lang="es-ES" sz="1000" dirty="0" err="1">
                <a:solidFill>
                  <a:schemeClr val="bg1"/>
                </a:solidFill>
              </a:rPr>
              <a:t>Lowry</a:t>
            </a:r>
            <a:r>
              <a:rPr lang="es-ES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148544" y="1693046"/>
            <a:ext cx="1867695" cy="5886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000" dirty="0" smtClean="0">
                <a:solidFill>
                  <a:schemeClr val="bg1"/>
                </a:solidFill>
              </a:rPr>
              <a:t>La</a:t>
            </a:r>
            <a:r>
              <a:rPr lang="es-CO" sz="1000" dirty="0">
                <a:solidFill>
                  <a:schemeClr val="bg1"/>
                </a:solidFill>
              </a:rPr>
              <a:t> concentración de iones hidronio (H</a:t>
            </a:r>
            <a:r>
              <a:rPr lang="es-CO" sz="1000" baseline="-25000" dirty="0">
                <a:solidFill>
                  <a:schemeClr val="bg1"/>
                </a:solidFill>
              </a:rPr>
              <a:t>3</a:t>
            </a:r>
            <a:r>
              <a:rPr lang="es-CO" sz="1000" dirty="0">
                <a:solidFill>
                  <a:schemeClr val="bg1"/>
                </a:solidFill>
              </a:rPr>
              <a:t>O</a:t>
            </a:r>
            <a:r>
              <a:rPr lang="es-CO" sz="1000" baseline="30000" dirty="0">
                <a:solidFill>
                  <a:schemeClr val="bg1"/>
                </a:solidFill>
              </a:rPr>
              <a:t>+</a:t>
            </a:r>
            <a:r>
              <a:rPr lang="es-CO" sz="1000" dirty="0">
                <a:solidFill>
                  <a:schemeClr val="bg1"/>
                </a:solidFill>
              </a:rPr>
              <a:t>)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1" name="Conector angular 50"/>
          <p:cNvCxnSpPr>
            <a:stCxn id="27" idx="2"/>
            <a:endCxn id="48" idx="0"/>
          </p:cNvCxnSpPr>
          <p:nvPr/>
        </p:nvCxnSpPr>
        <p:spPr>
          <a:xfrm rot="16200000" flipH="1">
            <a:off x="3094981" y="1680468"/>
            <a:ext cx="24871" cy="622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28" idx="2"/>
            <a:endCxn id="49" idx="0"/>
          </p:cNvCxnSpPr>
          <p:nvPr/>
        </p:nvCxnSpPr>
        <p:spPr>
          <a:xfrm rot="16200000" flipH="1">
            <a:off x="4937280" y="1547934"/>
            <a:ext cx="111662" cy="1785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6478188" y="1828964"/>
            <a:ext cx="1830925" cy="675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err="1" smtClean="0">
                <a:solidFill>
                  <a:schemeClr val="bg1"/>
                </a:solidFill>
              </a:rPr>
              <a:t>Svante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August</a:t>
            </a:r>
            <a:r>
              <a:rPr lang="es-ES" sz="1000" dirty="0" smtClean="0">
                <a:solidFill>
                  <a:schemeClr val="bg1"/>
                </a:solidFill>
              </a:rPr>
              <a:t> Arrhenius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err="1" smtClean="0">
                <a:solidFill>
                  <a:schemeClr val="bg1"/>
                </a:solidFill>
              </a:rPr>
              <a:t>Jonannes</a:t>
            </a:r>
            <a:r>
              <a:rPr lang="es-ES" sz="1000" dirty="0" smtClean="0">
                <a:solidFill>
                  <a:schemeClr val="bg1"/>
                </a:solidFill>
              </a:rPr>
              <a:t> N. </a:t>
            </a:r>
            <a:r>
              <a:rPr lang="es-ES" sz="1000" dirty="0" err="1" smtClean="0">
                <a:solidFill>
                  <a:schemeClr val="bg1"/>
                </a:solidFill>
              </a:rPr>
              <a:t>Bronsted</a:t>
            </a:r>
            <a:r>
              <a:rPr lang="es-ES" sz="1000" dirty="0" smtClean="0">
                <a:solidFill>
                  <a:schemeClr val="bg1"/>
                </a:solidFill>
              </a:rPr>
              <a:t> y Thomas </a:t>
            </a:r>
            <a:r>
              <a:rPr lang="es-ES" sz="1000" dirty="0" err="1" smtClean="0">
                <a:solidFill>
                  <a:schemeClr val="bg1"/>
                </a:solidFill>
              </a:rPr>
              <a:t>Lowry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Gilbert N. Lewis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4" name="Conector angular 63"/>
          <p:cNvCxnSpPr>
            <a:stCxn id="29" idx="2"/>
            <a:endCxn id="60" idx="0"/>
          </p:cNvCxnSpPr>
          <p:nvPr/>
        </p:nvCxnSpPr>
        <p:spPr>
          <a:xfrm rot="16200000" flipH="1">
            <a:off x="7251076" y="1686388"/>
            <a:ext cx="233745" cy="5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564022" y="2711550"/>
            <a:ext cx="156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Sus propiedades son</a:t>
            </a:r>
            <a:endParaRPr lang="es-ES" sz="12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274192" y="2578021"/>
            <a:ext cx="203485" cy="6357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583620" y="3096335"/>
            <a:ext cx="1551790" cy="9761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Sabor agrio (limón)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Conducen electricidad en solución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Se neutralizan con bases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pH menor a 7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345374" y="4800545"/>
            <a:ext cx="1283068" cy="60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Ácido cítrico, ácido acetilsalicílico, ácido clorhídrico</a:t>
            </a:r>
          </a:p>
          <a:p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13945" y="4336704"/>
            <a:ext cx="161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Algunos ejemplos son</a:t>
            </a:r>
            <a:endParaRPr lang="es-ES" sz="1200" dirty="0"/>
          </a:p>
        </p:txBody>
      </p: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109003" y="4086192"/>
            <a:ext cx="264234" cy="236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961395" y="4639216"/>
            <a:ext cx="186842" cy="1358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2377171" y="2775561"/>
            <a:ext cx="157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Sus propiedades son</a:t>
            </a:r>
            <a:endParaRPr lang="es-ES" sz="1200" dirty="0"/>
          </a:p>
        </p:txBody>
      </p:sp>
      <p:cxnSp>
        <p:nvCxnSpPr>
          <p:cNvPr id="86" name="Conector angular 85"/>
          <p:cNvCxnSpPr>
            <a:stCxn id="48" idx="2"/>
            <a:endCxn id="85" idx="0"/>
          </p:cNvCxnSpPr>
          <p:nvPr/>
        </p:nvCxnSpPr>
        <p:spPr>
          <a:xfrm rot="16200000" flipH="1">
            <a:off x="3086098" y="2695209"/>
            <a:ext cx="132775" cy="279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2341913" y="3085980"/>
            <a:ext cx="1732591" cy="13100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Sabor amargo (agua de mar)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Conducen electricidad en solución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Reaccionan con grasas para formar jabones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Se neutralizan con ácidos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pH mayor a 7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388516" y="4928052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 smtClean="0">
                <a:solidFill>
                  <a:schemeClr val="tx1"/>
                </a:solidFill>
              </a:rPr>
              <a:t>Bicarbonato de sodio, hidróxido de sodio, hidróxido de magnesio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341913" y="4586940"/>
            <a:ext cx="155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Algunos ejemplos son</a:t>
            </a:r>
            <a:endParaRPr lang="es-ES" sz="1200" dirty="0"/>
          </a:p>
        </p:txBody>
      </p:sp>
      <p:cxnSp>
        <p:nvCxnSpPr>
          <p:cNvPr id="91" name="Conector angular 90"/>
          <p:cNvCxnSpPr>
            <a:stCxn id="87" idx="2"/>
            <a:endCxn id="89" idx="0"/>
          </p:cNvCxnSpPr>
          <p:nvPr/>
        </p:nvCxnSpPr>
        <p:spPr>
          <a:xfrm rot="5400000">
            <a:off x="3068198" y="4446928"/>
            <a:ext cx="190921" cy="89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6758912" y="3094247"/>
            <a:ext cx="139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Sus conceptos permitieron</a:t>
            </a:r>
            <a:endParaRPr lang="es-ES" sz="1200" dirty="0"/>
          </a:p>
        </p:txBody>
      </p:sp>
      <p:cxnSp>
        <p:nvCxnSpPr>
          <p:cNvPr id="142" name="Conector angular 141"/>
          <p:cNvCxnSpPr>
            <a:stCxn id="60" idx="2"/>
          </p:cNvCxnSpPr>
          <p:nvPr/>
        </p:nvCxnSpPr>
        <p:spPr>
          <a:xfrm rot="16200000" flipH="1">
            <a:off x="7142266" y="2755500"/>
            <a:ext cx="565154" cy="6238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6666814" y="3710209"/>
            <a:ext cx="1767067" cy="8023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Explica el comportamiento ácido-base de las sustancias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6870543" y="5379199"/>
            <a:ext cx="1802911" cy="681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Define ácidos o bases según la capacidad de compartir o ceder un par de electrones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6853225" y="4807625"/>
            <a:ext cx="139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Lewis se destaca porque</a:t>
            </a:r>
            <a:endParaRPr lang="es-ES" sz="1200" dirty="0"/>
          </a:p>
        </p:txBody>
      </p:sp>
      <p:cxnSp>
        <p:nvCxnSpPr>
          <p:cNvPr id="146" name="Conector angular 145"/>
          <p:cNvCxnSpPr>
            <a:stCxn id="141" idx="2"/>
            <a:endCxn id="143" idx="0"/>
          </p:cNvCxnSpPr>
          <p:nvPr/>
        </p:nvCxnSpPr>
        <p:spPr>
          <a:xfrm rot="16200000" flipH="1">
            <a:off x="7426043" y="3585903"/>
            <a:ext cx="154297" cy="94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43" idx="2"/>
          </p:cNvCxnSpPr>
          <p:nvPr/>
        </p:nvCxnSpPr>
        <p:spPr>
          <a:xfrm rot="5400000">
            <a:off x="7343629" y="4657220"/>
            <a:ext cx="351366" cy="620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145" idx="2"/>
            <a:endCxn id="144" idx="0"/>
          </p:cNvCxnSpPr>
          <p:nvPr/>
        </p:nvCxnSpPr>
        <p:spPr>
          <a:xfrm rot="16200000" flipH="1">
            <a:off x="7606219" y="5213418"/>
            <a:ext cx="109909" cy="221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/>
          <p:cNvSpPr txBox="1"/>
          <p:nvPr/>
        </p:nvSpPr>
        <p:spPr>
          <a:xfrm>
            <a:off x="4269921" y="2475007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mide con</a:t>
            </a:r>
            <a:endParaRPr lang="es-ES" sz="1200" dirty="0"/>
          </a:p>
        </p:txBody>
      </p:sp>
      <p:sp>
        <p:nvSpPr>
          <p:cNvPr id="184" name="Rectángulo 183"/>
          <p:cNvSpPr/>
          <p:nvPr/>
        </p:nvSpPr>
        <p:spPr>
          <a:xfrm>
            <a:off x="4351616" y="2945286"/>
            <a:ext cx="1664623" cy="6522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pH-metro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Papel indicador de 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Indicadores ácido-base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85" name="Conector angular 184"/>
          <p:cNvCxnSpPr>
            <a:stCxn id="182" idx="2"/>
            <a:endCxn id="184" idx="0"/>
          </p:cNvCxnSpPr>
          <p:nvPr/>
        </p:nvCxnSpPr>
        <p:spPr>
          <a:xfrm rot="16200000" flipH="1">
            <a:off x="4978845" y="2740203"/>
            <a:ext cx="193280" cy="216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6016239" y="827826"/>
            <a:ext cx="2417641" cy="375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Las modelos ácido-base</a:t>
            </a:r>
            <a:endParaRPr lang="es-ES" sz="1600" b="1" dirty="0"/>
          </a:p>
        </p:txBody>
      </p:sp>
      <p:cxnSp>
        <p:nvCxnSpPr>
          <p:cNvPr id="71" name="Conector recto 70"/>
          <p:cNvCxnSpPr>
            <a:stCxn id="73" idx="2"/>
          </p:cNvCxnSpPr>
          <p:nvPr/>
        </p:nvCxnSpPr>
        <p:spPr>
          <a:xfrm>
            <a:off x="986908" y="5405789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125796" y="5481175"/>
            <a:ext cx="161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y</a:t>
            </a:r>
            <a:r>
              <a:rPr lang="es-ES" sz="1200" dirty="0" smtClean="0"/>
              <a:t> </a:t>
            </a:r>
            <a:r>
              <a:rPr lang="es-ES" sz="1200" dirty="0" smtClean="0"/>
              <a:t>se usa en</a:t>
            </a:r>
            <a:endParaRPr lang="es-ES" sz="1200" dirty="0"/>
          </a:p>
        </p:txBody>
      </p:sp>
      <p:sp>
        <p:nvSpPr>
          <p:cNvPr id="119" name="Rectángulo 118"/>
          <p:cNvSpPr/>
          <p:nvPr/>
        </p:nvSpPr>
        <p:spPr>
          <a:xfrm>
            <a:off x="180297" y="6020402"/>
            <a:ext cx="1824852" cy="60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Conservación de alimentos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Medicamentos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</a:rPr>
              <a:t>I</a:t>
            </a:r>
            <a:r>
              <a:rPr lang="es-ES" sz="1000" dirty="0" smtClean="0">
                <a:solidFill>
                  <a:schemeClr val="tx1"/>
                </a:solidFill>
              </a:rPr>
              <a:t>ndustria</a:t>
            </a:r>
          </a:p>
          <a:p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2155874" y="5611193"/>
            <a:ext cx="161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y</a:t>
            </a:r>
            <a:r>
              <a:rPr lang="es-ES" sz="1200" dirty="0" smtClean="0"/>
              <a:t> </a:t>
            </a:r>
            <a:r>
              <a:rPr lang="es-ES" sz="1200" dirty="0" smtClean="0"/>
              <a:t>se usa en</a:t>
            </a:r>
            <a:endParaRPr lang="es-ES" sz="1200" dirty="0"/>
          </a:p>
        </p:txBody>
      </p:sp>
      <p:sp>
        <p:nvSpPr>
          <p:cNvPr id="162" name="Rectángulo 161"/>
          <p:cNvSpPr/>
          <p:nvPr/>
        </p:nvSpPr>
        <p:spPr>
          <a:xfrm>
            <a:off x="2135410" y="6055036"/>
            <a:ext cx="1824852" cy="60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Ingredientes de cocina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Fabricación de jabones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Elaboración de antiácidos</a:t>
            </a:r>
          </a:p>
          <a:p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4412978" y="3761821"/>
            <a:ext cx="155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 escala va de 0 – 14, de modo que</a:t>
            </a:r>
            <a:endParaRPr lang="es-ES" sz="1200" dirty="0"/>
          </a:p>
        </p:txBody>
      </p:sp>
      <p:sp>
        <p:nvSpPr>
          <p:cNvPr id="213" name="Rectángulo 212"/>
          <p:cNvSpPr/>
          <p:nvPr/>
        </p:nvSpPr>
        <p:spPr>
          <a:xfrm>
            <a:off x="4471785" y="4368569"/>
            <a:ext cx="1929543" cy="23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0 ≤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2: ácido fuerte. </a:t>
            </a:r>
            <a:r>
              <a:rPr lang="es-ES" sz="1000" dirty="0" err="1" smtClean="0">
                <a:solidFill>
                  <a:schemeClr val="tx1"/>
                </a:solidFill>
              </a:rPr>
              <a:t>HCl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0" name="Rectángulo 219"/>
          <p:cNvSpPr/>
          <p:nvPr/>
        </p:nvSpPr>
        <p:spPr>
          <a:xfrm>
            <a:off x="4471785" y="4678644"/>
            <a:ext cx="1897209" cy="354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2 &lt; pH &lt; 7 </a:t>
            </a:r>
            <a:r>
              <a:rPr lang="es-ES" sz="1000" dirty="0">
                <a:solidFill>
                  <a:schemeClr val="tx1"/>
                </a:solidFill>
              </a:rPr>
              <a:t>: </a:t>
            </a:r>
            <a:r>
              <a:rPr lang="es-ES" sz="1000" dirty="0" smtClean="0">
                <a:solidFill>
                  <a:schemeClr val="tx1"/>
                </a:solidFill>
              </a:rPr>
              <a:t>ácido débil.  Ácido acético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1" name="Rectángulo 220"/>
          <p:cNvSpPr/>
          <p:nvPr/>
        </p:nvSpPr>
        <p:spPr>
          <a:xfrm>
            <a:off x="4490949" y="5132785"/>
            <a:ext cx="1922512" cy="23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pH = 7: neutro. Cloruro de sodio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2" name="Rectángulo 221"/>
          <p:cNvSpPr/>
          <p:nvPr/>
        </p:nvSpPr>
        <p:spPr>
          <a:xfrm>
            <a:off x="4498629" y="5500878"/>
            <a:ext cx="1929543" cy="274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7 &lt;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11: base débil. Amoniaco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3" name="Rectángulo 222"/>
          <p:cNvSpPr/>
          <p:nvPr/>
        </p:nvSpPr>
        <p:spPr>
          <a:xfrm>
            <a:off x="4487433" y="5954183"/>
            <a:ext cx="1929543" cy="431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11 &lt;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14: base fuerte. Hidróxido de sodio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24" name="Conector angular 223"/>
          <p:cNvCxnSpPr/>
          <p:nvPr/>
        </p:nvCxnSpPr>
        <p:spPr>
          <a:xfrm rot="16200000" flipH="1">
            <a:off x="5008035" y="3641358"/>
            <a:ext cx="193280" cy="223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/>
          <p:nvPr/>
        </p:nvCxnSpPr>
        <p:spPr>
          <a:xfrm rot="16200000" flipH="1">
            <a:off x="4904224" y="2281924"/>
            <a:ext cx="193280" cy="223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/>
          <p:nvPr/>
        </p:nvCxnSpPr>
        <p:spPr>
          <a:xfrm>
            <a:off x="4206707" y="4291383"/>
            <a:ext cx="1" cy="187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>
            <a:endCxn id="223" idx="1"/>
          </p:cNvCxnSpPr>
          <p:nvPr/>
        </p:nvCxnSpPr>
        <p:spPr>
          <a:xfrm>
            <a:off x="4206708" y="6165245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4187245" y="5659435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4187244" y="5255529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/>
          <p:nvPr/>
        </p:nvCxnSpPr>
        <p:spPr>
          <a:xfrm>
            <a:off x="4175215" y="4856045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4206707" y="4512573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>
            <a:off x="4217904" y="4291383"/>
            <a:ext cx="894524" cy="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>
            <a:endCxn id="211" idx="2"/>
          </p:cNvCxnSpPr>
          <p:nvPr/>
        </p:nvCxnSpPr>
        <p:spPr>
          <a:xfrm flipV="1">
            <a:off x="5112428" y="4223486"/>
            <a:ext cx="77743" cy="8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1375544" y="603115"/>
            <a:ext cx="5589460" cy="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>
            <a:off x="1375543" y="603115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286"/>
          <p:cNvCxnSpPr/>
          <p:nvPr/>
        </p:nvCxnSpPr>
        <p:spPr>
          <a:xfrm>
            <a:off x="3047836" y="590916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cto 287"/>
          <p:cNvCxnSpPr/>
          <p:nvPr/>
        </p:nvCxnSpPr>
        <p:spPr>
          <a:xfrm>
            <a:off x="4889300" y="612843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ector recto 288"/>
          <p:cNvCxnSpPr/>
          <p:nvPr/>
        </p:nvCxnSpPr>
        <p:spPr>
          <a:xfrm>
            <a:off x="6965704" y="582465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977353" y="5775825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3006096" y="5544500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3006095" y="5845011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1272309" y="2873764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60310" y="2941282"/>
            <a:ext cx="1" cy="17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Recomendaciones: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Todo el Mapa Conceptual debe estar en </a:t>
            </a:r>
            <a:r>
              <a:rPr lang="es-ES" sz="1400" b="1" dirty="0" smtClean="0"/>
              <a:t>una sola </a:t>
            </a:r>
            <a:r>
              <a:rPr lang="es-ES" sz="14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Solo se permiten hasta nodos de </a:t>
            </a:r>
            <a:r>
              <a:rPr lang="es-ES" sz="1400" b="1" dirty="0" smtClean="0"/>
              <a:t>quinto</a:t>
            </a:r>
            <a:r>
              <a:rPr lang="es-ES" sz="1400" dirty="0" smtClean="0"/>
              <a:t> 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No se pueden insertar fórmulas matemáticas; si necesita una fórmula debe convertirla a imagen 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Evite frases largas en los nodos o conectores; el nombre ideal de un nodo o conector tiene un </a:t>
            </a:r>
            <a:r>
              <a:rPr lang="es-ES" sz="1400" b="1" dirty="0" smtClean="0"/>
              <a:t>máximo de cuatro palabras</a:t>
            </a:r>
            <a:r>
              <a:rPr lang="es-ES" sz="1400" dirty="0" smtClean="0"/>
              <a:t>. Y si el nodo es una lista (normalmente los nodos de último nivel en el Mapa), no incluya mas de </a:t>
            </a:r>
            <a:r>
              <a:rPr lang="es-ES" sz="1400" b="1" dirty="0" smtClean="0"/>
              <a:t>ocho términos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Los nodos (o conectores) no se pueden unir en un nivel inferior; el Mapa Conceptual es como un árbol, las ramas no se vuelven a unir después de separadas:</a:t>
            </a:r>
            <a:endParaRPr lang="es-ES" sz="14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456</Words>
  <Application>Microsoft Office PowerPoint</Application>
  <PresentationFormat>Carta (216 x 279 mm)</PresentationFormat>
  <Paragraphs>68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vaiocag</cp:lastModifiedBy>
  <cp:revision>29</cp:revision>
  <dcterms:created xsi:type="dcterms:W3CDTF">2015-05-14T14:12:36Z</dcterms:created>
  <dcterms:modified xsi:type="dcterms:W3CDTF">2015-10-14T20:43:16Z</dcterms:modified>
</cp:coreProperties>
</file>